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sldIdLst>
    <p:sldId id="260" r:id="rId2"/>
    <p:sldId id="257" r:id="rId3"/>
    <p:sldId id="265" r:id="rId4"/>
    <p:sldId id="268" r:id="rId5"/>
    <p:sldId id="269" r:id="rId6"/>
    <p:sldId id="270" r:id="rId7"/>
    <p:sldId id="271" r:id="rId8"/>
    <p:sldId id="272" r:id="rId9"/>
    <p:sldId id="273" r:id="rId10"/>
    <p:sldId id="256" r:id="rId11"/>
    <p:sldId id="259" r:id="rId12"/>
    <p:sldId id="261" r:id="rId13"/>
    <p:sldId id="262" r:id="rId14"/>
    <p:sldId id="263" r:id="rId15"/>
    <p:sldId id="264" r:id="rId16"/>
    <p:sldId id="266" r:id="rId17"/>
    <p:sldId id="267" r:id="rId18"/>
  </p:sldIdLst>
  <p:sldSz cx="9144000" cy="6858000" type="screen4x3"/>
  <p:notesSz cx="6858000" cy="9144000"/>
  <p:defaultTextStyle>
    <a:defPPr>
      <a:defRPr lang="ru-RU"/>
    </a:defPPr>
    <a:lvl1pPr algn="l" rtl="0" fontAlgn="base">
      <a:spcBef>
        <a:spcPct val="0"/>
      </a:spcBef>
      <a:spcAft>
        <a:spcPct val="0"/>
      </a:spcAft>
      <a:defRPr sz="3200"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sz="3200"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sz="3200"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sz="3200"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sz="3200" kern="1200">
        <a:solidFill>
          <a:schemeClr val="tx1"/>
        </a:solidFill>
        <a:latin typeface="Garamond" panose="02020404030301010803" pitchFamily="18" charset="0"/>
        <a:ea typeface="+mn-ea"/>
        <a:cs typeface="+mn-cs"/>
      </a:defRPr>
    </a:lvl5pPr>
    <a:lvl6pPr marL="2286000" algn="l" defTabSz="914400" rtl="0" eaLnBrk="1" latinLnBrk="0" hangingPunct="1">
      <a:defRPr sz="3200" kern="1200">
        <a:solidFill>
          <a:schemeClr val="tx1"/>
        </a:solidFill>
        <a:latin typeface="Garamond" panose="02020404030301010803" pitchFamily="18" charset="0"/>
        <a:ea typeface="+mn-ea"/>
        <a:cs typeface="+mn-cs"/>
      </a:defRPr>
    </a:lvl6pPr>
    <a:lvl7pPr marL="2743200" algn="l" defTabSz="914400" rtl="0" eaLnBrk="1" latinLnBrk="0" hangingPunct="1">
      <a:defRPr sz="3200" kern="1200">
        <a:solidFill>
          <a:schemeClr val="tx1"/>
        </a:solidFill>
        <a:latin typeface="Garamond" panose="02020404030301010803" pitchFamily="18" charset="0"/>
        <a:ea typeface="+mn-ea"/>
        <a:cs typeface="+mn-cs"/>
      </a:defRPr>
    </a:lvl7pPr>
    <a:lvl8pPr marL="3200400" algn="l" defTabSz="914400" rtl="0" eaLnBrk="1" latinLnBrk="0" hangingPunct="1">
      <a:defRPr sz="3200" kern="1200">
        <a:solidFill>
          <a:schemeClr val="tx1"/>
        </a:solidFill>
        <a:latin typeface="Garamond" panose="02020404030301010803" pitchFamily="18" charset="0"/>
        <a:ea typeface="+mn-ea"/>
        <a:cs typeface="+mn-cs"/>
      </a:defRPr>
    </a:lvl8pPr>
    <a:lvl9pPr marL="3657600" algn="l" defTabSz="914400" rtl="0" eaLnBrk="1" latinLnBrk="0" hangingPunct="1">
      <a:defRPr sz="3200"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7" d="100"/>
          <a:sy n="47" d="100"/>
        </p:scale>
        <p:origin x="14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spcBef>
                    <a:spcPct val="20000"/>
                  </a:spcBef>
                  <a:buClr>
                    <a:schemeClr val="hlink"/>
                  </a:buClr>
                  <a:buSzPct val="70000"/>
                  <a:buFont typeface="Wingdings" pitchFamily="2" charset="2"/>
                  <a:buChar char="n"/>
                  <a:defRPr/>
                </a:pPr>
                <a:endParaRPr lang="ru-RU">
                  <a:effectLst>
                    <a:outerShdw blurRad="38100" dist="38100" dir="2700000" algn="tl">
                      <a:srgbClr val="000000">
                        <a:alpha val="43137"/>
                      </a:srgbClr>
                    </a:outerShdw>
                  </a:effectLst>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spcBef>
                    <a:spcPct val="20000"/>
                  </a:spcBef>
                  <a:buClr>
                    <a:schemeClr val="hlink"/>
                  </a:buClr>
                  <a:buSzPct val="70000"/>
                  <a:buFont typeface="Wingdings" pitchFamily="2" charset="2"/>
                  <a:buChar char="n"/>
                  <a:defRPr/>
                </a:pPr>
                <a:endParaRPr lang="ru-RU">
                  <a:effectLst>
                    <a:outerShdw blurRad="38100" dist="38100" dir="2700000" algn="tl">
                      <a:srgbClr val="000000">
                        <a:alpha val="43137"/>
                      </a:srgbClr>
                    </a:outerShdw>
                  </a:effectLst>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spcBef>
                    <a:spcPct val="20000"/>
                  </a:spcBef>
                  <a:buClr>
                    <a:schemeClr val="hlink"/>
                  </a:buClr>
                  <a:buSzPct val="70000"/>
                  <a:buFont typeface="Wingdings" pitchFamily="2" charset="2"/>
                  <a:buChar char="n"/>
                  <a:defRPr/>
                </a:pPr>
                <a:endParaRPr lang="ru-RU">
                  <a:effectLst>
                    <a:outerShdw blurRad="38100" dist="38100" dir="2700000" algn="tl">
                      <a:srgbClr val="000000">
                        <a:alpha val="43137"/>
                      </a:srgbClr>
                    </a:outerShdw>
                  </a:effectLst>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spcBef>
                    <a:spcPct val="20000"/>
                  </a:spcBef>
                  <a:buClr>
                    <a:schemeClr val="hlink"/>
                  </a:buClr>
                  <a:buSzPct val="70000"/>
                  <a:buFont typeface="Wingdings" pitchFamily="2" charset="2"/>
                  <a:buChar char="n"/>
                  <a:defRPr/>
                </a:pPr>
                <a:endParaRPr lang="ru-RU">
                  <a:effectLst>
                    <a:outerShdw blurRad="38100" dist="38100" dir="2700000" algn="tl">
                      <a:srgbClr val="000000">
                        <a:alpha val="43137"/>
                      </a:srgbClr>
                    </a:outerShdw>
                  </a:effectLst>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spcBef>
                    <a:spcPct val="20000"/>
                  </a:spcBef>
                  <a:buClr>
                    <a:schemeClr val="hlink"/>
                  </a:buClr>
                  <a:buSzPct val="70000"/>
                  <a:buFont typeface="Wingdings" pitchFamily="2" charset="2"/>
                  <a:buChar char="n"/>
                  <a:defRPr/>
                </a:pPr>
                <a:endParaRPr lang="ru-RU">
                  <a:effectLst>
                    <a:outerShdw blurRad="38100" dist="38100" dir="2700000" algn="tl">
                      <a:srgbClr val="000000">
                        <a:alpha val="43137"/>
                      </a:srgbClr>
                    </a:outerShdw>
                  </a:effectLst>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spcBef>
                  <a:spcPct val="20000"/>
                </a:spcBef>
                <a:buClr>
                  <a:schemeClr val="hlink"/>
                </a:buClr>
                <a:buSzPct val="70000"/>
                <a:buFont typeface="Wingdings" pitchFamily="2" charset="2"/>
                <a:buChar char="n"/>
                <a:defRPr/>
              </a:pPr>
              <a:endParaRPr lang="ru-RU">
                <a:effectLst>
                  <a:outerShdw blurRad="38100" dist="38100" dir="2700000" algn="tl">
                    <a:srgbClr val="000000">
                      <a:alpha val="43137"/>
                    </a:srgbClr>
                  </a:outerShdw>
                </a:effectLst>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spcBef>
                  <a:spcPct val="20000"/>
                </a:spcBef>
                <a:buClr>
                  <a:schemeClr val="hlink"/>
                </a:buClr>
                <a:buSzPct val="70000"/>
                <a:buFont typeface="Wingdings" pitchFamily="2" charset="2"/>
                <a:buChar char="n"/>
                <a:defRPr/>
              </a:pPr>
              <a:endParaRPr lang="ru-RU">
                <a:effectLst>
                  <a:outerShdw blurRad="38100" dist="38100" dir="2700000" algn="tl">
                    <a:srgbClr val="000000">
                      <a:alpha val="43137"/>
                    </a:srgbClr>
                  </a:outerShdw>
                </a:effectLst>
              </a:endParaRPr>
            </a:p>
          </p:txBody>
        </p:sp>
      </p:grpSp>
      <p:sp>
        <p:nvSpPr>
          <p:cNvPr id="55307" name="Rectangle 11"/>
          <p:cNvSpPr>
            <a:spLocks noGrp="1" noChangeArrowheads="1"/>
          </p:cNvSpPr>
          <p:nvPr>
            <p:ph type="ctrTitle" sz="quarter"/>
          </p:nvPr>
        </p:nvSpPr>
        <p:spPr>
          <a:xfrm>
            <a:off x="685800" y="1736725"/>
            <a:ext cx="7772400" cy="1920875"/>
          </a:xfrm>
        </p:spPr>
        <p:txBody>
          <a:bodyPr/>
          <a:lstStyle>
            <a:lvl1pPr>
              <a:defRPr sz="6000"/>
            </a:lvl1pPr>
          </a:lstStyle>
          <a:p>
            <a:r>
              <a:rPr lang="ru-RU"/>
              <a:t>Образец заголовка</a:t>
            </a:r>
          </a:p>
        </p:txBody>
      </p:sp>
      <p:sp>
        <p:nvSpPr>
          <p:cNvPr id="553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ru-RU"/>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ru-RU"/>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C3CEE81-D014-47B2-BD0A-3D862FB75507}" type="slidenum">
              <a:rPr lang="ru-RU" altLang="ru-RU"/>
              <a:pPr/>
              <a:t>‹#›</a:t>
            </a:fld>
            <a:endParaRPr lang="ru-RU" altLang="ru-RU"/>
          </a:p>
        </p:txBody>
      </p:sp>
    </p:spTree>
    <p:extLst>
      <p:ext uri="{BB962C8B-B14F-4D97-AF65-F5344CB8AC3E}">
        <p14:creationId xmlns:p14="http://schemas.microsoft.com/office/powerpoint/2010/main" val="275927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E4057ABA-C5A3-4D60-BF15-3241B2538AA4}" type="slidenum">
              <a:rPr lang="ru-RU" altLang="ru-RU"/>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03650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CE0FEA28-B8E1-45CD-A501-EEB78876B08B}" type="slidenum">
              <a:rPr lang="ru-RU" altLang="ru-RU"/>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4046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fld id="{E2703D39-658E-47F4-9BE4-3536ADB83CFC}" type="slidenum">
              <a:rPr lang="ru-RU" altLang="ru-RU"/>
              <a:pPr/>
              <a:t>‹#›</a:t>
            </a:fld>
            <a:endParaRPr lang="ru-RU" alt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9396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fld id="{E1D9C495-86DE-4A6F-ABED-F75EEA3A39B8}" type="slidenum">
              <a:rPr lang="ru-RU" altLang="ru-RU"/>
              <a:pPr/>
              <a:t>‹#›</a:t>
            </a:fld>
            <a:endParaRPr lang="ru-RU" alt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53888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fld id="{0B209673-57F5-4D19-B8F7-DC96A70FD171}" type="slidenum">
              <a:rPr lang="ru-RU" altLang="ru-RU"/>
              <a:pPr/>
              <a:t>‹#›</a:t>
            </a:fld>
            <a:endParaRPr lang="ru-RU" altLang="ru-RU"/>
          </a:p>
        </p:txBody>
      </p:sp>
      <p:sp>
        <p:nvSpPr>
          <p:cNvPr id="5"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97386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13A9D940-0770-494A-A663-7DD49A86C784}" type="slidenum">
              <a:rPr lang="ru-RU" altLang="ru-RU"/>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34966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B62A1146-98F7-42EB-AEAB-2AC4405B010B}" type="slidenum">
              <a:rPr lang="ru-RU" altLang="ru-RU"/>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00861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fld id="{421C1530-241E-46DB-B5F2-AE3233369BAF}" type="slidenum">
              <a:rPr lang="ru-RU" altLang="ru-RU"/>
              <a:pPr/>
              <a:t>‹#›</a:t>
            </a:fld>
            <a:endParaRPr lang="ru-RU" alt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9683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fld id="{3AB87CA1-337F-44C9-A2B2-CA943A957179}" type="slidenum">
              <a:rPr lang="ru-RU" altLang="ru-RU"/>
              <a:pPr/>
              <a:t>‹#›</a:t>
            </a:fld>
            <a:endParaRPr lang="ru-RU" altLang="ru-RU"/>
          </a:p>
        </p:txBody>
      </p:sp>
      <p:sp>
        <p:nvSpPr>
          <p:cNvPr id="9"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46133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fld id="{4352C5C9-9946-487C-8C32-19B860C264CD}" type="slidenum">
              <a:rPr lang="ru-RU" altLang="ru-RU"/>
              <a:pPr/>
              <a:t>‹#›</a:t>
            </a:fld>
            <a:endParaRPr lang="ru-RU" altLang="ru-RU"/>
          </a:p>
        </p:txBody>
      </p:sp>
      <p:sp>
        <p:nvSpPr>
          <p:cNvPr id="5"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50833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fld id="{EDE3A117-7BA4-46CB-AE8D-17FEF69E92B2}" type="slidenum">
              <a:rPr lang="ru-RU" altLang="ru-RU"/>
              <a:pPr/>
              <a:t>‹#›</a:t>
            </a:fld>
            <a:endParaRPr lang="ru-RU" altLang="ru-RU"/>
          </a:p>
        </p:txBody>
      </p:sp>
      <p:sp>
        <p:nvSpPr>
          <p:cNvPr id="4"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32924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fld id="{203BE8A4-B342-4E9D-8F39-943F8270F9DF}" type="slidenum">
              <a:rPr lang="ru-RU" altLang="ru-RU"/>
              <a:pPr/>
              <a:t>‹#›</a:t>
            </a:fld>
            <a:endParaRPr lang="ru-RU" alt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80584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fld id="{74162E91-0711-4317-A062-3CB38CD4C7D2}" type="slidenum">
              <a:rPr lang="ru-RU" altLang="ru-RU"/>
              <a:pPr/>
              <a:t>‹#›</a:t>
            </a:fld>
            <a:endParaRPr lang="ru-RU" alt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80426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ru-RU"/>
          </a:p>
        </p:txBody>
      </p:sp>
      <p:sp>
        <p:nvSpPr>
          <p:cNvPr id="542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83CC6ADD-A6CD-4014-9AF6-9A944AB56585}" type="slidenum">
              <a:rPr lang="ru-RU" altLang="ru-RU"/>
              <a:pPr/>
              <a:t>‹#›</a:t>
            </a:fld>
            <a:endParaRPr lang="ru-RU" altLang="ru-RU"/>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542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spcBef>
                    <a:spcPct val="20000"/>
                  </a:spcBef>
                  <a:buClr>
                    <a:schemeClr val="hlink"/>
                  </a:buClr>
                  <a:buSzPct val="70000"/>
                  <a:buFont typeface="Wingdings" pitchFamily="2" charset="2"/>
                  <a:buChar char="n"/>
                  <a:defRPr/>
                </a:pPr>
                <a:endParaRPr lang="ru-RU">
                  <a:effectLst>
                    <a:outerShdw blurRad="38100" dist="38100" dir="2700000" algn="tl">
                      <a:srgbClr val="000000">
                        <a:alpha val="43137"/>
                      </a:srgbClr>
                    </a:outerShdw>
                  </a:effectLst>
                </a:endParaRPr>
              </a:p>
            </p:txBody>
          </p:sp>
          <p:sp>
            <p:nvSpPr>
              <p:cNvPr id="542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spcBef>
                    <a:spcPct val="20000"/>
                  </a:spcBef>
                  <a:buClr>
                    <a:schemeClr val="hlink"/>
                  </a:buClr>
                  <a:buSzPct val="70000"/>
                  <a:buFont typeface="Wingdings" pitchFamily="2" charset="2"/>
                  <a:buChar char="n"/>
                  <a:defRPr/>
                </a:pPr>
                <a:endParaRPr lang="ru-RU">
                  <a:effectLst>
                    <a:outerShdw blurRad="38100" dist="38100" dir="2700000" algn="tl">
                      <a:srgbClr val="000000">
                        <a:alpha val="43137"/>
                      </a:srgbClr>
                    </a:outerShdw>
                  </a:effectLst>
                </a:endParaRPr>
              </a:p>
            </p:txBody>
          </p:sp>
          <p:sp>
            <p:nvSpPr>
              <p:cNvPr id="542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spcBef>
                    <a:spcPct val="20000"/>
                  </a:spcBef>
                  <a:buClr>
                    <a:schemeClr val="hlink"/>
                  </a:buClr>
                  <a:buSzPct val="70000"/>
                  <a:buFont typeface="Wingdings" pitchFamily="2" charset="2"/>
                  <a:buChar char="n"/>
                  <a:defRPr/>
                </a:pPr>
                <a:endParaRPr lang="ru-RU">
                  <a:effectLst>
                    <a:outerShdw blurRad="38100" dist="38100" dir="2700000" algn="tl">
                      <a:srgbClr val="000000">
                        <a:alpha val="43137"/>
                      </a:srgbClr>
                    </a:outerShdw>
                  </a:effectLst>
                </a:endParaRPr>
              </a:p>
            </p:txBody>
          </p:sp>
          <p:sp>
            <p:nvSpPr>
              <p:cNvPr id="5428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spcBef>
                    <a:spcPct val="20000"/>
                  </a:spcBef>
                  <a:buClr>
                    <a:schemeClr val="hlink"/>
                  </a:buClr>
                  <a:buSzPct val="70000"/>
                  <a:buFont typeface="Wingdings" pitchFamily="2" charset="2"/>
                  <a:buChar char="n"/>
                  <a:defRPr/>
                </a:pPr>
                <a:endParaRPr lang="ru-RU">
                  <a:effectLst>
                    <a:outerShdw blurRad="38100" dist="38100" dir="2700000" algn="tl">
                      <a:srgbClr val="000000">
                        <a:alpha val="43137"/>
                      </a:srgbClr>
                    </a:outerShdw>
                  </a:effectLst>
                </a:endParaRPr>
              </a:p>
            </p:txBody>
          </p:sp>
          <p:sp>
            <p:nvSpPr>
              <p:cNvPr id="542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spcBef>
                    <a:spcPct val="20000"/>
                  </a:spcBef>
                  <a:buClr>
                    <a:schemeClr val="hlink"/>
                  </a:buClr>
                  <a:buSzPct val="70000"/>
                  <a:buFont typeface="Wingdings" pitchFamily="2" charset="2"/>
                  <a:buChar char="n"/>
                  <a:defRPr/>
                </a:pPr>
                <a:endParaRPr lang="ru-RU">
                  <a:effectLst>
                    <a:outerShdw blurRad="38100" dist="38100" dir="2700000" algn="tl">
                      <a:srgbClr val="000000">
                        <a:alpha val="43137"/>
                      </a:srgbClr>
                    </a:outerShdw>
                  </a:effectLst>
                </a:endParaRPr>
              </a:p>
            </p:txBody>
          </p:sp>
        </p:grpSp>
        <p:sp>
          <p:nvSpPr>
            <p:cNvPr id="542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spcBef>
                  <a:spcPct val="20000"/>
                </a:spcBef>
                <a:buClr>
                  <a:schemeClr val="hlink"/>
                </a:buClr>
                <a:buSzPct val="70000"/>
                <a:buFont typeface="Wingdings" pitchFamily="2" charset="2"/>
                <a:buChar char="n"/>
                <a:defRPr/>
              </a:pPr>
              <a:endParaRPr lang="ru-RU">
                <a:effectLst>
                  <a:outerShdw blurRad="38100" dist="38100" dir="2700000" algn="tl">
                    <a:srgbClr val="000000">
                      <a:alpha val="43137"/>
                    </a:srgbClr>
                  </a:outerShdw>
                </a:effectLst>
              </a:endParaRPr>
            </a:p>
          </p:txBody>
        </p:sp>
        <p:sp>
          <p:nvSpPr>
            <p:cNvPr id="5428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spcBef>
                  <a:spcPct val="20000"/>
                </a:spcBef>
                <a:buClr>
                  <a:schemeClr val="hlink"/>
                </a:buClr>
                <a:buSzPct val="70000"/>
                <a:buFont typeface="Wingdings" pitchFamily="2" charset="2"/>
                <a:buChar char="n"/>
                <a:defRPr/>
              </a:pPr>
              <a:endParaRPr lang="ru-RU">
                <a:effectLst>
                  <a:outerShdw blurRad="38100" dist="38100" dir="2700000" algn="tl">
                    <a:srgbClr val="000000">
                      <a:alpha val="43137"/>
                    </a:srgbClr>
                  </a:outerShdw>
                </a:effectLst>
              </a:endParaRPr>
            </a:p>
          </p:txBody>
        </p:sp>
      </p:grpSp>
      <p:sp>
        <p:nvSpPr>
          <p:cNvPr id="542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42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a:effectLst/>
                <a:latin typeface="Arial" charset="0"/>
              </a:defRPr>
            </a:lvl1pPr>
          </a:lstStyle>
          <a:p>
            <a:pPr>
              <a:defRPr/>
            </a:pPr>
            <a:endParaRPr lang="ru-RU"/>
          </a:p>
        </p:txBody>
      </p:sp>
      <p:sp>
        <p:nvSpPr>
          <p:cNvPr id="542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740" r:id="rId1"/>
    <p:sldLayoutId id="2147483739" r:id="rId2"/>
    <p:sldLayoutId id="2147483738" r:id="rId3"/>
    <p:sldLayoutId id="2147483737" r:id="rId4"/>
    <p:sldLayoutId id="2147483736" r:id="rId5"/>
    <p:sldLayoutId id="2147483735" r:id="rId6"/>
    <p:sldLayoutId id="2147483734" r:id="rId7"/>
    <p:sldLayoutId id="2147483733" r:id="rId8"/>
    <p:sldLayoutId id="2147483732" r:id="rId9"/>
    <p:sldLayoutId id="2147483731" r:id="rId10"/>
    <p:sldLayoutId id="2147483730" r:id="rId11"/>
    <p:sldLayoutId id="2147483729" r:id="rId12"/>
    <p:sldLayoutId id="2147483728" r:id="rId13"/>
    <p:sldLayoutId id="2147483727"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5613" y="476250"/>
            <a:ext cx="8226425" cy="5619750"/>
          </a:xfrm>
        </p:spPr>
        <p:txBody>
          <a:bodyPr/>
          <a:lstStyle/>
          <a:p>
            <a:pPr algn="ctr" eaLnBrk="1" hangingPunct="1">
              <a:buFont typeface="Wingdings" panose="05000000000000000000" pitchFamily="2" charset="2"/>
              <a:buNone/>
              <a:defRPr/>
            </a:pPr>
            <a:endParaRPr lang="ru-RU" sz="8800" dirty="0" smtClean="0">
              <a:solidFill>
                <a:srgbClr val="000000"/>
              </a:solidFill>
            </a:endParaRPr>
          </a:p>
          <a:p>
            <a:pPr algn="ctr" eaLnBrk="1" hangingPunct="1">
              <a:buFont typeface="Wingdings" panose="05000000000000000000" pitchFamily="2" charset="2"/>
              <a:buNone/>
              <a:defRPr/>
            </a:pPr>
            <a:r>
              <a:rPr lang="ru-RU" sz="8800" dirty="0" smtClean="0">
                <a:solidFill>
                  <a:srgbClr val="000000"/>
                </a:solidFill>
              </a:rPr>
              <a:t>Мексика</a:t>
            </a:r>
          </a:p>
          <a:p>
            <a:pPr algn="ctr" eaLnBrk="1" hangingPunct="1">
              <a:buFont typeface="Wingdings" panose="05000000000000000000" pitchFamily="2" charset="2"/>
              <a:buNone/>
              <a:defRPr/>
            </a:pPr>
            <a:endParaRPr lang="ru-RU" sz="8800" dirty="0" smtClean="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Rot="1" noChangeArrowheads="1"/>
          </p:cNvSpPr>
          <p:nvPr>
            <p:ph type="title"/>
          </p:nvPr>
        </p:nvSpPr>
        <p:spPr>
          <a:xfrm>
            <a:off x="323850" y="188913"/>
            <a:ext cx="8540750" cy="1719262"/>
          </a:xfrm>
        </p:spPr>
        <p:txBody>
          <a:bodyPr/>
          <a:lstStyle/>
          <a:p>
            <a:pPr eaLnBrk="1" hangingPunct="1"/>
            <a:r>
              <a:rPr lang="ru-RU" altLang="ru-RU" sz="4800" b="0" smtClean="0">
                <a:effectLst/>
              </a:rPr>
              <a:t> Пирамиды Майя</a:t>
            </a:r>
            <a:br>
              <a:rPr lang="ru-RU" altLang="ru-RU" sz="4800" b="0" smtClean="0">
                <a:effectLst/>
              </a:rPr>
            </a:br>
            <a:endParaRPr lang="ru-RU" altLang="ru-RU" sz="4800" b="0" smtClean="0">
              <a:effectLst/>
            </a:endParaRPr>
          </a:p>
        </p:txBody>
      </p:sp>
      <p:sp>
        <p:nvSpPr>
          <p:cNvPr id="12291" name="Rectangle 5"/>
          <p:cNvSpPr>
            <a:spLocks noGrp="1" noChangeArrowheads="1"/>
          </p:cNvSpPr>
          <p:nvPr>
            <p:ph type="body" sz="half" idx="1"/>
          </p:nvPr>
        </p:nvSpPr>
        <p:spPr>
          <a:xfrm>
            <a:off x="-541338" y="1844675"/>
            <a:ext cx="4176713" cy="5013325"/>
          </a:xfrm>
        </p:spPr>
        <p:txBody>
          <a:bodyPr/>
          <a:lstStyle/>
          <a:p>
            <a:pPr lvl="1" eaLnBrk="1" hangingPunct="1">
              <a:lnSpc>
                <a:spcPct val="80000"/>
              </a:lnSpc>
              <a:buFont typeface="Wingdings" panose="05000000000000000000" pitchFamily="2" charset="2"/>
              <a:buNone/>
            </a:pPr>
            <a:r>
              <a:rPr lang="ru-RU" altLang="ru-RU" sz="1600" smtClean="0">
                <a:effectLst/>
              </a:rPr>
              <a:t>        </a:t>
            </a:r>
          </a:p>
          <a:p>
            <a:pPr lvl="1" eaLnBrk="1" hangingPunct="1">
              <a:lnSpc>
                <a:spcPct val="80000"/>
              </a:lnSpc>
              <a:buFont typeface="Wingdings" panose="05000000000000000000" pitchFamily="2" charset="2"/>
              <a:buNone/>
            </a:pPr>
            <a:r>
              <a:rPr lang="ru-RU" altLang="ru-RU" sz="1600" b="1" smtClean="0">
                <a:solidFill>
                  <a:srgbClr val="000000"/>
                </a:solidFill>
                <a:effectLst/>
              </a:rPr>
              <a:t>         Пирамида Майя в стране достаточно много, они являются истинными памятниками древности в Мексике. Многие из них погребены под слоем земли, покрыты густой тропической растительностью и представляют собой просто зеленые холмы. Большинство пирамид — многослойные сооружения. Самая древняя пирамида находится внутри, а над ней существуют несколько более поздних надстроек и облицовок. Древнейшие пирамидальные сооружения обнаружены в столице Тольтеков — Туле, они окружены странными многотонными каменными головами загадочных существ.</a:t>
            </a:r>
          </a:p>
        </p:txBody>
      </p:sp>
      <p:pic>
        <p:nvPicPr>
          <p:cNvPr id="12292" name="Picture 7" descr="maya_ruins_mexik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35375" y="1844675"/>
            <a:ext cx="5508625" cy="50133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mexico_cactus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3315" name="Rectangle 5"/>
          <p:cNvSpPr>
            <a:spLocks noGrp="1" noChangeArrowheads="1"/>
          </p:cNvSpPr>
          <p:nvPr>
            <p:ph type="body" sz="half" idx="1"/>
          </p:nvPr>
        </p:nvSpPr>
        <p:spPr>
          <a:xfrm>
            <a:off x="3635375" y="0"/>
            <a:ext cx="4500563" cy="3500438"/>
          </a:xfrm>
        </p:spPr>
        <p:txBody>
          <a:bodyPr/>
          <a:lstStyle/>
          <a:p>
            <a:pPr eaLnBrk="1" hangingPunct="1">
              <a:lnSpc>
                <a:spcPct val="80000"/>
              </a:lnSpc>
              <a:buFont typeface="Wingdings" panose="05000000000000000000" pitchFamily="2" charset="2"/>
              <a:buNone/>
            </a:pPr>
            <a:r>
              <a:rPr lang="ru-RU" altLang="ru-RU" sz="1800" smtClean="0">
                <a:effectLst/>
              </a:rPr>
              <a:t>        </a:t>
            </a:r>
            <a:r>
              <a:rPr lang="ru-RU" altLang="ru-RU" sz="1800" b="1" smtClean="0">
                <a:solidFill>
                  <a:srgbClr val="000000"/>
                </a:solidFill>
                <a:effectLst/>
              </a:rPr>
              <a:t>Кактусы предпочитают расти в пустынях, где днем очень жарко, а ночью - холодно, в песках, где дождя практически не бывает. Они стоят на солнцепеке, потихонечку тратя внутренние запасы. Пройдет дождь, они снова напьются.</a:t>
            </a:r>
          </a:p>
          <a:p>
            <a:pPr eaLnBrk="1" hangingPunct="1">
              <a:lnSpc>
                <a:spcPct val="80000"/>
              </a:lnSpc>
              <a:buFont typeface="Wingdings" panose="05000000000000000000" pitchFamily="2" charset="2"/>
              <a:buNone/>
            </a:pPr>
            <a:r>
              <a:rPr lang="ru-RU" altLang="ru-RU" sz="1800" b="1" smtClean="0">
                <a:solidFill>
                  <a:srgbClr val="000000"/>
                </a:solidFill>
                <a:effectLst/>
              </a:rPr>
              <a:t>        Много лет жили кактусы у себя на родине в Мексике. Только после путешествия Колумба они попали в Европу. </a:t>
            </a:r>
          </a:p>
          <a:p>
            <a:pPr eaLnBrk="1" hangingPunct="1">
              <a:lnSpc>
                <a:spcPct val="80000"/>
              </a:lnSpc>
              <a:buFont typeface="Wingdings" panose="05000000000000000000" pitchFamily="2" charset="2"/>
              <a:buNone/>
            </a:pPr>
            <a:r>
              <a:rPr lang="ru-RU" altLang="ru-RU" sz="1800" b="1" smtClean="0">
                <a:solidFill>
                  <a:srgbClr val="000000"/>
                </a:solidFill>
                <a:effectLst/>
              </a:rPr>
              <a:t>       Теперь же кактус распространённое и обычное растение, которое есть практически в каждом доме.</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Rot="1" noChangeArrowheads="1"/>
          </p:cNvSpPr>
          <p:nvPr>
            <p:ph type="title"/>
          </p:nvPr>
        </p:nvSpPr>
        <p:spPr>
          <a:xfrm>
            <a:off x="0" y="1628775"/>
            <a:ext cx="6948488" cy="3816350"/>
          </a:xfrm>
        </p:spPr>
        <p:txBody>
          <a:bodyPr/>
          <a:lstStyle/>
          <a:p>
            <a:pPr eaLnBrk="1" hangingPunct="1">
              <a:defRPr/>
            </a:pPr>
            <a:r>
              <a:rPr lang="ru-RU" sz="1600" smtClean="0">
                <a:solidFill>
                  <a:srgbClr val="000000"/>
                </a:solidFill>
              </a:rPr>
              <a:t>У ягуара великолепное зрение и исключительный слух. Они имеют мощные челюсти, острые зубы и когти. Совершают огромные прыжки. Ягуар предпочитает передвигаться по земле, но и умеет ловко лазить по деревьям. Воды не боится - плавает отлично. </a:t>
            </a:r>
            <a:br>
              <a:rPr lang="ru-RU" sz="1600" smtClean="0">
                <a:solidFill>
                  <a:srgbClr val="000000"/>
                </a:solidFill>
              </a:rPr>
            </a:br>
            <a:r>
              <a:rPr lang="ru-RU" sz="1600" smtClean="0">
                <a:solidFill>
                  <a:srgbClr val="000000"/>
                </a:solidFill>
              </a:rPr>
              <a:t>Основной окрас животных меняется от песочного до яркой рыжеватой охры. Туловище покрыто как сплошными, так кольцевыми пятнами, а также розетками, причем внутри последних шерсть чуть темнее, чем общий окрас. Голова и широкие мощные лапы - в черную крапинку. В нижней части туловища наблюдается поперечный рисунок: на животе присутствуют большие черные пятна, а на горле и груди - полосы, составленные из слившихся воедино крапинок. На хвосте у животного также заметен узор из расположившихся рядышком кольцевых пятен и розеток (шерсть внутри их светлая). Уши у ягуаров закругленные, снаружи они черные с желтым пятном посредине. Нередко встречаются и животные-меланосы, внешне очень напоминающие черных пантер (но размерами они всё равно крупней пантер). </a:t>
            </a:r>
            <a:br>
              <a:rPr lang="ru-RU" sz="1600" smtClean="0">
                <a:solidFill>
                  <a:srgbClr val="000000"/>
                </a:solidFill>
              </a:rPr>
            </a:br>
            <a:r>
              <a:rPr lang="ru-RU" sz="1600" smtClean="0">
                <a:solidFill>
                  <a:srgbClr val="000000"/>
                </a:solidFill>
              </a:rPr>
              <a:t>Среда обитания: кустарниковые заросли, редколесье. густые непроходимые влажные тропические леса, степи, прибрежные рощи, заросли тростника - т.е. почти повсеместно, но выше 1000 метров над уровнем моря не забираются.</a:t>
            </a:r>
          </a:p>
        </p:txBody>
      </p:sp>
      <p:pic>
        <p:nvPicPr>
          <p:cNvPr id="14339" name="Picture 10" descr="jagua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77050" y="1628775"/>
            <a:ext cx="1928813" cy="40052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0_1dd02_32b66d2c_-1-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0825" y="908050"/>
            <a:ext cx="4256088" cy="4652963"/>
          </a:xfrm>
        </p:spPr>
      </p:pic>
      <p:sp>
        <p:nvSpPr>
          <p:cNvPr id="57352" name="Rectangle 8"/>
          <p:cNvSpPr>
            <a:spLocks noChangeArrowheads="1"/>
          </p:cNvSpPr>
          <p:nvPr/>
        </p:nvSpPr>
        <p:spPr bwMode="auto">
          <a:xfrm>
            <a:off x="4427538" y="404813"/>
            <a:ext cx="4537075" cy="5441950"/>
          </a:xfrm>
          <a:prstGeom prst="rect">
            <a:avLst/>
          </a:prstGeom>
          <a:noFill/>
          <a:ln w="9525" algn="ctr">
            <a:noFill/>
            <a:miter lim="800000"/>
            <a:headEnd/>
            <a:tailEnd/>
          </a:ln>
          <a:effectLst/>
        </p:spPr>
        <p:txBody>
          <a:bodyPr>
            <a:spAutoFit/>
          </a:bodyPr>
          <a:lstStyle/>
          <a:p>
            <a:pPr>
              <a:defRPr/>
            </a:pPr>
            <a:r>
              <a:rPr lang="ru-RU" sz="1600" b="1">
                <a:solidFill>
                  <a:srgbClr val="000066"/>
                </a:solidFill>
                <a:effectLst>
                  <a:outerShdw blurRad="38100" dist="38100" dir="2700000" algn="tl">
                    <a:srgbClr val="C0C0C0"/>
                  </a:outerShdw>
                </a:effectLst>
                <a:latin typeface="Tahoma" pitchFamily="34" charset="0"/>
              </a:rPr>
              <a:t>         </a:t>
            </a:r>
            <a:r>
              <a:rPr lang="ru-RU" sz="1400" b="1">
                <a:solidFill>
                  <a:srgbClr val="000066"/>
                </a:solidFill>
                <a:effectLst>
                  <a:outerShdw blurRad="38100" dist="38100" dir="2700000" algn="tl">
                    <a:srgbClr val="C0C0C0"/>
                  </a:outerShdw>
                </a:effectLst>
                <a:latin typeface="Tahoma" pitchFamily="34" charset="0"/>
              </a:rPr>
              <a:t>Зеленый аратинга происходит из Мексики и региона от юга Центральной Америки до северного Никарагуа. Некоторые подвиды аратинга прижились самостоятельно в городах США, например, на юге штата Техас, причем пока не удается выяснить, являются ли эти птицы потомками домашних или диких мексиканских родителей. Зеленый аратинга обычно не считается мигрирующим, но может пуститься на крайние меры, если его вынуждает отсутствие пищи.</a:t>
            </a:r>
          </a:p>
          <a:p>
            <a:pPr>
              <a:defRPr/>
            </a:pPr>
            <a:r>
              <a:rPr lang="ru-RU" sz="1400" b="1">
                <a:solidFill>
                  <a:srgbClr val="000066"/>
                </a:solidFill>
                <a:effectLst>
                  <a:outerShdw blurRad="38100" dist="38100" dir="2700000" algn="tl">
                    <a:srgbClr val="C0C0C0"/>
                  </a:outerShdw>
                </a:effectLst>
                <a:latin typeface="Tahoma" pitchFamily="34" charset="0"/>
              </a:rPr>
              <a:t>         Птица достигает 32 сантиметров в длину; окраска преимущественно зеленая, клюв – желтого цвета. Птица питается семенами, различными фруктами и кукурузой, поэтому ее иногда считают сельскохозяйстве нным вредителем. Дикие птицы предпочитают высокорослый кустарник, лесистые местности и лесные просеки. После парования зеленый аратинга ищет дупла в деревьях, где устраивает гнездо, в которое откладывает три-четыре яйца. После окончания брачного сезона птицы создают коммунальные поселения</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Rot="1" noChangeArrowheads="1"/>
          </p:cNvSpPr>
          <p:nvPr>
            <p:ph type="title"/>
          </p:nvPr>
        </p:nvSpPr>
        <p:spPr/>
        <p:txBody>
          <a:bodyPr/>
          <a:lstStyle/>
          <a:p>
            <a:pPr eaLnBrk="1" hangingPunct="1">
              <a:defRPr/>
            </a:pPr>
            <a:r>
              <a:rPr lang="ru-RU" sz="8800" b="0" i="1" smtClean="0"/>
              <a:t>Голубая агава</a:t>
            </a:r>
          </a:p>
        </p:txBody>
      </p:sp>
      <p:sp>
        <p:nvSpPr>
          <p:cNvPr id="58373" name="Rectangle 5"/>
          <p:cNvSpPr>
            <a:spLocks noGrp="1" noChangeArrowheads="1"/>
          </p:cNvSpPr>
          <p:nvPr>
            <p:ph type="body" sz="half" idx="1"/>
          </p:nvPr>
        </p:nvSpPr>
        <p:spPr>
          <a:xfrm>
            <a:off x="4932363" y="2565400"/>
            <a:ext cx="4211637" cy="4292600"/>
          </a:xfrm>
        </p:spPr>
        <p:txBody>
          <a:bodyPr/>
          <a:lstStyle/>
          <a:p>
            <a:pPr eaLnBrk="1" hangingPunct="1">
              <a:lnSpc>
                <a:spcPct val="90000"/>
              </a:lnSpc>
              <a:buFont typeface="Wingdings" panose="05000000000000000000" pitchFamily="2" charset="2"/>
              <a:buNone/>
              <a:defRPr/>
            </a:pPr>
            <a:r>
              <a:rPr lang="ru-RU" sz="2000" smtClean="0"/>
              <a:t>        У индейцев Мезоамерики существовала богатая культура использования в быту всякого рода растений. Достаточно напомнить, что из голубой агавы индейцы добывали медовую воду. Перебраживая в течение нескольких дней, медовуха превращалась в пульке - напиток, напоминающий нашу брагу. Пульке оказывает весьма благоприятное влияние на потенцию. Из листьев агавы изготавливалась бумага, веревка и иглы.</a:t>
            </a:r>
          </a:p>
        </p:txBody>
      </p:sp>
      <p:pic>
        <p:nvPicPr>
          <p:cNvPr id="16388" name="Picture 7" descr="00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2636838"/>
            <a:ext cx="4787900" cy="422116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Rot="1" noChangeArrowheads="1"/>
          </p:cNvSpPr>
          <p:nvPr>
            <p:ph type="title"/>
          </p:nvPr>
        </p:nvSpPr>
        <p:spPr>
          <a:xfrm>
            <a:off x="395288" y="0"/>
            <a:ext cx="8229600" cy="1143000"/>
          </a:xfrm>
        </p:spPr>
        <p:txBody>
          <a:bodyPr/>
          <a:lstStyle/>
          <a:p>
            <a:pPr eaLnBrk="1" hangingPunct="1">
              <a:defRPr/>
            </a:pPr>
            <a:r>
              <a:rPr lang="ru-RU" sz="6000" i="1" smtClean="0"/>
              <a:t>Ликвидамбар</a:t>
            </a:r>
          </a:p>
        </p:txBody>
      </p:sp>
      <p:sp>
        <p:nvSpPr>
          <p:cNvPr id="59397" name="Rectangle 5"/>
          <p:cNvSpPr>
            <a:spLocks noGrp="1" noChangeArrowheads="1"/>
          </p:cNvSpPr>
          <p:nvPr>
            <p:ph type="body" sz="half" idx="1"/>
          </p:nvPr>
        </p:nvSpPr>
        <p:spPr>
          <a:xfrm>
            <a:off x="0" y="2332038"/>
            <a:ext cx="4038600" cy="4525962"/>
          </a:xfrm>
        </p:spPr>
        <p:txBody>
          <a:bodyPr/>
          <a:lstStyle/>
          <a:p>
            <a:pPr eaLnBrk="1" hangingPunct="1">
              <a:lnSpc>
                <a:spcPct val="80000"/>
              </a:lnSpc>
              <a:buFont typeface="Wingdings" panose="05000000000000000000" pitchFamily="2" charset="2"/>
              <a:buNone/>
              <a:defRPr/>
            </a:pPr>
            <a:r>
              <a:rPr lang="ru-RU" sz="2400" smtClean="0"/>
              <a:t>       В Мексике этот необычный сорт кофе известен как Ликвидамбар. Характерной особенностью кофе Марагоджип Мексика является необыкновенно крупное зерно (зерно-гигант)и неповторимый мягкий вкус. Этот кофе обладает выразительным букетом, насыщенным вкусом и выраженной кислотностью. </a:t>
            </a:r>
          </a:p>
        </p:txBody>
      </p:sp>
      <p:pic>
        <p:nvPicPr>
          <p:cNvPr id="17412" name="Picture 7" descr="file21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84663" y="2311400"/>
            <a:ext cx="4859337" cy="4546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Rot="1" noChangeArrowheads="1"/>
          </p:cNvSpPr>
          <p:nvPr>
            <p:ph type="title"/>
          </p:nvPr>
        </p:nvSpPr>
        <p:spPr/>
        <p:txBody>
          <a:bodyPr/>
          <a:lstStyle/>
          <a:p>
            <a:pPr eaLnBrk="1" hangingPunct="1">
              <a:defRPr/>
            </a:pPr>
            <a:r>
              <a:rPr lang="ru-RU" smtClean="0"/>
              <a:t>Праздник «День Мёртвых»</a:t>
            </a:r>
          </a:p>
        </p:txBody>
      </p:sp>
      <p:sp>
        <p:nvSpPr>
          <p:cNvPr id="66565" name="Rectangle 5"/>
          <p:cNvSpPr>
            <a:spLocks noGrp="1" noChangeArrowheads="1"/>
          </p:cNvSpPr>
          <p:nvPr>
            <p:ph type="body" sz="half" idx="1"/>
          </p:nvPr>
        </p:nvSpPr>
        <p:spPr>
          <a:xfrm>
            <a:off x="0" y="2349500"/>
            <a:ext cx="4356100" cy="4508500"/>
          </a:xfrm>
        </p:spPr>
        <p:txBody>
          <a:bodyPr/>
          <a:lstStyle/>
          <a:p>
            <a:pPr eaLnBrk="1" hangingPunct="1">
              <a:lnSpc>
                <a:spcPct val="90000"/>
              </a:lnSpc>
              <a:buFont typeface="Wingdings" panose="05000000000000000000" pitchFamily="2" charset="2"/>
              <a:buNone/>
              <a:defRPr/>
            </a:pPr>
            <a:r>
              <a:rPr lang="ru-RU" sz="2400" smtClean="0"/>
              <a:t>      В Мексике День Мёртвых - официальный выходной, как и предыдущий день 1 ноября. Верующие мексиканцы считают, что 1 ноября этот мир посещают души умерших детей, а 2 ноября к ним присоединяются души умерших взрослых. Каждая семья считает своим долгом устроить для предков алтарь и накрыть стол с особым угощением.</a:t>
            </a:r>
          </a:p>
        </p:txBody>
      </p:sp>
      <p:pic>
        <p:nvPicPr>
          <p:cNvPr id="18436" name="Picture 9" descr="Dia_De_Los_Muerto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56100" y="2276475"/>
            <a:ext cx="4787900" cy="458152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mexico"/>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9459" name="WordArt 4"/>
          <p:cNvSpPr>
            <a:spLocks noChangeArrowheads="1" noChangeShapeType="1" noTextEdit="1"/>
          </p:cNvSpPr>
          <p:nvPr/>
        </p:nvSpPr>
        <p:spPr bwMode="auto">
          <a:xfrm rot="5400000">
            <a:off x="5299075" y="3013075"/>
            <a:ext cx="6858000" cy="831850"/>
          </a:xfrm>
          <a:prstGeom prst="rect">
            <a:avLst/>
          </a:prstGeom>
        </p:spPr>
        <p:txBody>
          <a:bodyPr vert="wordArtVert" wrap="none" fromWordArt="1">
            <a:prstTxWarp prst="textPlain">
              <a:avLst>
                <a:gd name="adj" fmla="val 50000"/>
              </a:avLst>
            </a:prstTxWarp>
          </a:bodyPr>
          <a:lstStyle/>
          <a:p>
            <a:pPr algn="ctr" fontAlgn="auto"/>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Конец</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ru-RU" smtClean="0"/>
              <a:t>Мексика</a:t>
            </a:r>
          </a:p>
        </p:txBody>
      </p:sp>
      <p:sp>
        <p:nvSpPr>
          <p:cNvPr id="4099"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ru-RU" smtClean="0"/>
              <a:t>Штат - Мексика</a:t>
            </a:r>
          </a:p>
          <a:p>
            <a:pPr eaLnBrk="1" hangingPunct="1">
              <a:buFont typeface="Wingdings" panose="05000000000000000000" pitchFamily="2" charset="2"/>
              <a:buNone/>
              <a:defRPr/>
            </a:pPr>
            <a:r>
              <a:rPr lang="ru-RU" smtClean="0"/>
              <a:t>Столица - Мехико</a:t>
            </a:r>
          </a:p>
          <a:p>
            <a:pPr eaLnBrk="1" hangingPunct="1">
              <a:buFont typeface="Wingdings" panose="05000000000000000000" pitchFamily="2" charset="2"/>
              <a:buNone/>
              <a:defRPr/>
            </a:pPr>
            <a:r>
              <a:rPr lang="ru-RU" smtClean="0"/>
              <a:t>Населенность - 106.682.500 (2008)</a:t>
            </a:r>
          </a:p>
          <a:p>
            <a:pPr eaLnBrk="1" hangingPunct="1">
              <a:buFont typeface="Wingdings" panose="05000000000000000000" pitchFamily="2" charset="2"/>
              <a:buNone/>
              <a:defRPr/>
            </a:pPr>
            <a:r>
              <a:rPr lang="ru-RU" smtClean="0"/>
              <a:t>Протяжённость - 1.958.200 km2</a:t>
            </a:r>
          </a:p>
          <a:p>
            <a:pPr eaLnBrk="1" hangingPunct="1">
              <a:buFont typeface="Wingdings" panose="05000000000000000000" pitchFamily="2" charset="2"/>
              <a:buNone/>
              <a:defRPr/>
            </a:pPr>
            <a:r>
              <a:rPr lang="ru-RU" smtClean="0"/>
              <a:t>Наивысшая точка - Pico de Orizaba </a:t>
            </a:r>
          </a:p>
          <a:p>
            <a:pPr eaLnBrk="1" hangingPunct="1">
              <a:buFont typeface="Wingdings" panose="05000000000000000000" pitchFamily="2" charset="2"/>
              <a:buNone/>
              <a:defRPr/>
            </a:pPr>
            <a:r>
              <a:rPr lang="ru-RU" smtClean="0"/>
              <a:t>(5.636 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Rot="1" noChangeArrowheads="1"/>
          </p:cNvSpPr>
          <p:nvPr>
            <p:ph type="title"/>
          </p:nvPr>
        </p:nvSpPr>
        <p:spPr>
          <a:xfrm>
            <a:off x="5795963" y="0"/>
            <a:ext cx="3348037" cy="6858000"/>
          </a:xfrm>
        </p:spPr>
        <p:txBody>
          <a:bodyPr/>
          <a:lstStyle/>
          <a:p>
            <a:pPr eaLnBrk="1" hangingPunct="1">
              <a:defRPr/>
            </a:pPr>
            <a:r>
              <a:rPr lang="ru-RU" smtClean="0"/>
              <a:t>Столица Мексика - Мехико</a:t>
            </a:r>
          </a:p>
        </p:txBody>
      </p:sp>
      <p:sp>
        <p:nvSpPr>
          <p:cNvPr id="61445" name="Rectangle 5"/>
          <p:cNvSpPr>
            <a:spLocks noGrp="1" noChangeArrowheads="1"/>
          </p:cNvSpPr>
          <p:nvPr>
            <p:ph type="body" sz="half" idx="1"/>
          </p:nvPr>
        </p:nvSpPr>
        <p:spPr/>
        <p:txBody>
          <a:bodyPr/>
          <a:lstStyle/>
          <a:p>
            <a:pPr eaLnBrk="1" hangingPunct="1">
              <a:defRPr/>
            </a:pPr>
            <a:endParaRPr lang="ru-RU" sz="2800" smtClean="0"/>
          </a:p>
        </p:txBody>
      </p:sp>
      <p:pic>
        <p:nvPicPr>
          <p:cNvPr id="5124" name="Picture 9" descr="ma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5822950" cy="6858000"/>
          </a:xfrm>
        </p:spPr>
      </p:pic>
      <p:sp>
        <p:nvSpPr>
          <p:cNvPr id="61454" name="Line 14"/>
          <p:cNvSpPr>
            <a:spLocks noChangeShapeType="1"/>
          </p:cNvSpPr>
          <p:nvPr/>
        </p:nvSpPr>
        <p:spPr bwMode="auto">
          <a:xfrm flipH="1">
            <a:off x="2627313" y="3789363"/>
            <a:ext cx="3529012" cy="1152525"/>
          </a:xfrm>
          <a:prstGeom prst="line">
            <a:avLst/>
          </a:prstGeom>
          <a:noFill/>
          <a:ln w="9525">
            <a:solidFill>
              <a:schemeClr val="tx1"/>
            </a:solidFill>
            <a:round/>
            <a:headEnd/>
            <a:tailEnd type="triangle" w="med" len="med"/>
          </a:ln>
          <a:effectLst/>
        </p:spPr>
        <p:txBody>
          <a:bodyPr/>
          <a:lstStyle/>
          <a:p>
            <a:pPr>
              <a:spcBef>
                <a:spcPct val="20000"/>
              </a:spcBef>
              <a:buClr>
                <a:schemeClr val="hlink"/>
              </a:buClr>
              <a:buSzPct val="70000"/>
              <a:buFont typeface="Wingdings" pitchFamily="2" charset="2"/>
              <a:buChar char="n"/>
              <a:defRPr/>
            </a:pPr>
            <a:endParaRPr lang="ru-RU">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457200" y="1600200"/>
            <a:ext cx="7829550" cy="4525963"/>
          </a:xfrm>
        </p:spPr>
        <p:txBody>
          <a:bodyPr/>
          <a:lstStyle/>
          <a:p>
            <a:pPr indent="342900" algn="just" eaLnBrk="1" hangingPunct="1">
              <a:buFont typeface="Wingdings" panose="05000000000000000000" pitchFamily="2" charset="2"/>
              <a:buNone/>
              <a:defRPr/>
            </a:pPr>
            <a:r>
              <a:rPr lang="ru-RU" sz="2400" dirty="0" smtClean="0"/>
              <a:t>Государство общей площадью 1,95 млн. кв. км., находится в Северной Америке, занимая практически всю её центральную часть. На севере и востоке граничит с США, на юго-востоке – с Белизом и Гватемалой. На востоке омывается Мексиканским заливом и Карибским морем, на западе – Тихим океаном (здесь вглубь побережья далеко вдается Калифорнийский залив). Мексике принадлежит целый ряд островов в Тихом океане и Карибском море.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285750" y="428625"/>
            <a:ext cx="8501063" cy="4525963"/>
          </a:xfrm>
        </p:spPr>
        <p:txBody>
          <a:bodyPr/>
          <a:lstStyle/>
          <a:p>
            <a:pPr indent="342900" algn="just" eaLnBrk="1" hangingPunct="1">
              <a:defRPr/>
            </a:pPr>
            <a:r>
              <a:rPr lang="ru-RU" sz="2400" dirty="0" smtClean="0"/>
              <a:t>Население Мексики — около 107 </a:t>
            </a:r>
            <a:r>
              <a:rPr lang="ru-RU" sz="2400" dirty="0" err="1" smtClean="0"/>
              <a:t>млн</a:t>
            </a:r>
            <a:r>
              <a:rPr lang="ru-RU" sz="2400" dirty="0" smtClean="0"/>
              <a:t> человек. Современный этнический состав составляет представителей из трёх групп: европейцев, местных индейцев и африканцев. Белые составляют 30 %, метисы 56 %, индейцы 12 % и 2 % остальные группы(азиаты, мулаты и </a:t>
            </a:r>
            <a:r>
              <a:rPr lang="ru-RU" sz="2400" dirty="0" err="1" smtClean="0"/>
              <a:t>негры</a:t>
            </a:r>
            <a:r>
              <a:rPr lang="ru-RU" sz="2400" dirty="0" smtClean="0"/>
              <a:t>).</a:t>
            </a:r>
          </a:p>
          <a:p>
            <a:pPr indent="342900" algn="just" eaLnBrk="1" hangingPunct="1">
              <a:defRPr/>
            </a:pPr>
            <a:r>
              <a:rPr lang="ru-RU" sz="2400" dirty="0" smtClean="0"/>
              <a:t> Из 100 </a:t>
            </a:r>
            <a:r>
              <a:rPr lang="ru-RU" sz="2400" dirty="0" err="1" smtClean="0"/>
              <a:t>млн</a:t>
            </a:r>
            <a:r>
              <a:rPr lang="ru-RU" sz="2400" dirty="0" smtClean="0"/>
              <a:t> мексиканцев более 50 % еще не достигли возраста 20 лет. </a:t>
            </a:r>
          </a:p>
          <a:p>
            <a:pPr indent="342900" algn="just" eaLnBrk="1" hangingPunct="1">
              <a:defRPr/>
            </a:pPr>
            <a:r>
              <a:rPr lang="ru-RU" sz="2400" dirty="0" smtClean="0"/>
              <a:t>Прирост населения составляет 1,6 % в год. </a:t>
            </a:r>
          </a:p>
          <a:p>
            <a:pPr indent="342900" algn="just" eaLnBrk="1" hangingPunct="1">
              <a:defRPr/>
            </a:pPr>
            <a:r>
              <a:rPr lang="ru-RU" sz="2400" dirty="0" smtClean="0"/>
              <a:t>Официальный язык — испанский. </a:t>
            </a:r>
          </a:p>
          <a:p>
            <a:pPr indent="342900" algn="just" eaLnBrk="1" hangingPunct="1">
              <a:defRPr/>
            </a:pPr>
            <a:r>
              <a:rPr lang="ru-RU" sz="2400" dirty="0" smtClean="0"/>
              <a:t>Большинство верующих — католики (89%). </a:t>
            </a:r>
          </a:p>
          <a:p>
            <a:pPr indent="342900" algn="just" eaLnBrk="1" hangingPunct="1">
              <a:defRPr/>
            </a:pPr>
            <a:r>
              <a:rPr lang="ru-RU" sz="2400" dirty="0" smtClean="0"/>
              <a:t>Мексика — одна из самых урбанизированных стран Латинской Америки. В столице с пригородами проживает св. 18% населения. Городское население в Мексике составляет 75%. </a:t>
            </a:r>
          </a:p>
          <a:p>
            <a:pPr indent="342900" algn="just" eaLnBrk="1" hangingPunct="1">
              <a:defRPr/>
            </a:pPr>
            <a:r>
              <a:rPr lang="ru-RU" sz="2400" dirty="0" smtClean="0"/>
              <a:t>Плотность населения в Мексике 53,2 чел./км2.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428625" y="1071563"/>
            <a:ext cx="5643563" cy="4525962"/>
          </a:xfrm>
        </p:spPr>
        <p:txBody>
          <a:bodyPr/>
          <a:lstStyle/>
          <a:p>
            <a:pPr indent="342900" algn="just" eaLnBrk="1" hangingPunct="1">
              <a:buFont typeface="Wingdings" panose="05000000000000000000" pitchFamily="2" charset="2"/>
              <a:buNone/>
              <a:defRPr/>
            </a:pPr>
            <a:r>
              <a:rPr lang="ru-RU" sz="2000" dirty="0" smtClean="0"/>
              <a:t>Большую часть Мексики занимает Мексиканское нагорье с окраинными хребтами Восточная </a:t>
            </a:r>
            <a:r>
              <a:rPr lang="ru-RU" sz="2000" dirty="0" err="1" smtClean="0"/>
              <a:t>Сьерра-Мадре</a:t>
            </a:r>
            <a:r>
              <a:rPr lang="ru-RU" sz="2000" dirty="0" smtClean="0"/>
              <a:t> (4054 м), Западная </a:t>
            </a:r>
            <a:r>
              <a:rPr lang="ru-RU" sz="2000" dirty="0" err="1" smtClean="0"/>
              <a:t>Сьерра-Мадре</a:t>
            </a:r>
            <a:r>
              <a:rPr lang="ru-RU" sz="2000" dirty="0" smtClean="0"/>
              <a:t> (3150 м) и Поперечная Вулканическая Сьерра (действующие вулканы — </a:t>
            </a:r>
            <a:r>
              <a:rPr lang="ru-RU" sz="2000" dirty="0" err="1" smtClean="0"/>
              <a:t>Орисаба</a:t>
            </a:r>
            <a:r>
              <a:rPr lang="ru-RU" sz="2000" dirty="0" smtClean="0"/>
              <a:t>, 5700 м, </a:t>
            </a:r>
            <a:r>
              <a:rPr lang="ru-RU" sz="2000" dirty="0" err="1" smtClean="0"/>
              <a:t>Попокатепетль</a:t>
            </a:r>
            <a:r>
              <a:rPr lang="ru-RU" sz="2000" dirty="0" smtClean="0"/>
              <a:t>, 5452 м, и др.). На северо-западе гористый полуостров Калифорния, на юге — горная обл. </a:t>
            </a:r>
            <a:r>
              <a:rPr lang="ru-RU" sz="2000" dirty="0" err="1" smtClean="0"/>
              <a:t>Чьяпас</a:t>
            </a:r>
            <a:r>
              <a:rPr lang="ru-RU" sz="2000" dirty="0" smtClean="0"/>
              <a:t> и Южная </a:t>
            </a:r>
            <a:r>
              <a:rPr lang="ru-RU" sz="2000" dirty="0" err="1" smtClean="0"/>
              <a:t>Сьерра-Мадре</a:t>
            </a:r>
            <a:r>
              <a:rPr lang="ru-RU" sz="2000" dirty="0" smtClean="0"/>
              <a:t>, на юго-востоке — низменный полуостров Юкатан.</a:t>
            </a:r>
          </a:p>
        </p:txBody>
      </p:sp>
      <p:pic>
        <p:nvPicPr>
          <p:cNvPr id="819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rot="228259">
            <a:off x="6022975" y="3011488"/>
            <a:ext cx="2598738" cy="29114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857250" y="1357313"/>
            <a:ext cx="7258050" cy="4525962"/>
          </a:xfrm>
        </p:spPr>
        <p:txBody>
          <a:bodyPr/>
          <a:lstStyle/>
          <a:p>
            <a:pPr indent="342900" algn="just" eaLnBrk="1" hangingPunct="1">
              <a:buFont typeface="Wingdings" panose="05000000000000000000" pitchFamily="2" charset="2"/>
              <a:buNone/>
              <a:defRPr/>
            </a:pPr>
            <a:r>
              <a:rPr lang="ru-RU" sz="2400" dirty="0" smtClean="0"/>
              <a:t>Мексика занимает одно из первых мест в мире по </a:t>
            </a:r>
            <a:r>
              <a:rPr lang="ru-RU" sz="2400" dirty="0" err="1" smtClean="0"/>
              <a:t>сверхконцентрации</a:t>
            </a:r>
            <a:r>
              <a:rPr lang="ru-RU" sz="2400" dirty="0" smtClean="0"/>
              <a:t> производства: большая часть предприятий (2/3) обрабатывающей промышленности размещена в столичном округе. Это объясняется хорошо развитой инфраструктурой, наличием обширного рынка рабочей силы. Здесь собраны заводы сельскохозяйственного машиностроения, автосборочные заводы, предприятия электронной промышленности, металлургии.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lum bright="64000"/>
            <a:extLst>
              <a:ext uri="{28A0092B-C50C-407E-A947-70E740481C1C}">
                <a14:useLocalDpi xmlns:a14="http://schemas.microsoft.com/office/drawing/2010/main" val="0"/>
              </a:ext>
            </a:extLst>
          </a:blip>
          <a:srcRect/>
          <a:stretch>
            <a:fillRect/>
          </a:stretch>
        </p:blipFill>
        <p:spPr bwMode="auto">
          <a:xfrm rot="621935">
            <a:off x="2730500" y="1627188"/>
            <a:ext cx="411797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Текст 2"/>
          <p:cNvSpPr>
            <a:spLocks noGrp="1"/>
          </p:cNvSpPr>
          <p:nvPr>
            <p:ph type="body" sz="half" idx="1"/>
          </p:nvPr>
        </p:nvSpPr>
        <p:spPr>
          <a:xfrm>
            <a:off x="500063" y="285750"/>
            <a:ext cx="8072437" cy="5240338"/>
          </a:xfrm>
        </p:spPr>
        <p:txBody>
          <a:bodyPr/>
          <a:lstStyle/>
          <a:p>
            <a:pPr indent="342900" algn="just" eaLnBrk="1" hangingPunct="1">
              <a:buFont typeface="Wingdings" panose="05000000000000000000" pitchFamily="2" charset="2"/>
              <a:buNone/>
              <a:defRPr/>
            </a:pPr>
            <a:r>
              <a:rPr lang="ru-RU" sz="2400" dirty="0" smtClean="0"/>
              <a:t> На побережье выращивают кофе и сахарный тростник. Бананы, ананасы, папайю, манго и какао выращивают на внутренний рынок. Мексика —один из ведущих производителей ванили. Вдоль тихоокеанского побережья и гватемальской границы выращивают хлопок. С 1940-х гг. стали доступны для обработки земли </a:t>
            </a:r>
            <a:r>
              <a:rPr lang="ru-RU" sz="2400" dirty="0" err="1" smtClean="0"/>
              <a:t>Северо-Запада</a:t>
            </a:r>
            <a:r>
              <a:rPr lang="ru-RU" sz="2400" dirty="0" smtClean="0"/>
              <a:t>. Были мелиорированы солончаковые земли вдоль рек </a:t>
            </a:r>
            <a:r>
              <a:rPr lang="ru-RU" sz="2400" dirty="0" err="1" smtClean="0"/>
              <a:t>Фуэрто</a:t>
            </a:r>
            <a:r>
              <a:rPr lang="ru-RU" sz="2400" dirty="0" smtClean="0"/>
              <a:t> и Яки, созданы </a:t>
            </a:r>
            <a:r>
              <a:rPr lang="ru-RU" sz="2400" dirty="0" err="1" smtClean="0"/>
              <a:t>эхидо</a:t>
            </a:r>
            <a:r>
              <a:rPr lang="ru-RU" sz="2400" dirty="0" smtClean="0"/>
              <a:t>, занявшиеся выращиванием пшеницы. С тех пор штат </a:t>
            </a:r>
            <a:r>
              <a:rPr lang="ru-RU" sz="2400" dirty="0" err="1" smtClean="0"/>
              <a:t>Синалоа</a:t>
            </a:r>
            <a:r>
              <a:rPr lang="ru-RU" sz="2400" dirty="0" smtClean="0"/>
              <a:t> стал центром по производству зерновых культур. Здесь же на экспорт в США выращивают зимние овощи (салат, томаты). До развития </a:t>
            </a:r>
            <a:r>
              <a:rPr lang="ru-RU" sz="2400" dirty="0" err="1" smtClean="0"/>
              <a:t>Северо-Запада</a:t>
            </a:r>
            <a:r>
              <a:rPr lang="ru-RU" sz="2400" dirty="0" smtClean="0"/>
              <a:t> Центральный район являлся «житницей» Мексики. Здесь выращивается пшеница, арахис, овощи, земляника, бобы. Мясное животноводство более развито на побережье, в районе </a:t>
            </a:r>
            <a:r>
              <a:rPr lang="ru-RU" sz="2400" dirty="0" err="1" smtClean="0"/>
              <a:t>Чьяпаса</a:t>
            </a:r>
            <a:r>
              <a:rPr lang="ru-RU" sz="2400" dirty="0" smtClean="0"/>
              <a:t> и </a:t>
            </a:r>
            <a:r>
              <a:rPr lang="ru-RU" sz="2400" dirty="0" err="1" smtClean="0"/>
              <a:t>Северо-Востоке</a:t>
            </a:r>
            <a:r>
              <a:rPr lang="ru-RU" sz="2400" dirty="0" smtClean="0"/>
              <a:t>. Экстенсивное животноводство типично для Северной Мексики (откорм скота для перегона в США).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785813" y="785813"/>
            <a:ext cx="7400925" cy="4525962"/>
          </a:xfrm>
        </p:spPr>
        <p:txBody>
          <a:bodyPr/>
          <a:lstStyle/>
          <a:p>
            <a:pPr indent="342900" algn="just" eaLnBrk="1" hangingPunct="1">
              <a:buFont typeface="Wingdings" panose="05000000000000000000" pitchFamily="2" charset="2"/>
              <a:buNone/>
              <a:defRPr/>
            </a:pPr>
            <a:r>
              <a:rPr lang="ru-RU" sz="2800" dirty="0" smtClean="0"/>
              <a:t>Туризм по объемам валютных поступлений занимает второе место после торговли нефтью и газом. Правительство вложило значительные средства в развитие туристической инфраструктуры.</a:t>
            </a: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81873">
            <a:off x="1365250" y="3114675"/>
            <a:ext cx="27876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3027">
            <a:off x="5497513" y="3052763"/>
            <a:ext cx="27813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Течение">
  <a:themeElements>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kumimoji="0" lang="ru-RU" sz="32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kumimoji="0" lang="ru-RU" sz="32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defRPr>
        </a:defPPr>
      </a:lstStyle>
    </a:lnDef>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123</TotalTime>
  <Words>1016</Words>
  <Application>Microsoft Office PowerPoint</Application>
  <PresentationFormat>Экран (4:3)</PresentationFormat>
  <Paragraphs>38</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Garamond</vt:lpstr>
      <vt:lpstr>Arial</vt:lpstr>
      <vt:lpstr>Wingdings</vt:lpstr>
      <vt:lpstr>Calibri</vt:lpstr>
      <vt:lpstr>Tahoma</vt:lpstr>
      <vt:lpstr>Течение</vt:lpstr>
      <vt:lpstr>Презентация PowerPoint</vt:lpstr>
      <vt:lpstr>Мексика</vt:lpstr>
      <vt:lpstr>Столица Мексика - Мехико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Пирамиды Майя </vt:lpstr>
      <vt:lpstr>Презентация PowerPoint</vt:lpstr>
      <vt:lpstr>У ягуара великолепное зрение и исключительный слух. Они имеют мощные челюсти, острые зубы и когти. Совершают огромные прыжки. Ягуар предпочитает передвигаться по земле, но и умеет ловко лазить по деревьям. Воды не боится - плавает отлично.  Основной окрас животных меняется от песочного до яркой рыжеватой охры. Туловище покрыто как сплошными, так кольцевыми пятнами, а также розетками, причем внутри последних шерсть чуть темнее, чем общий окрас. Голова и широкие мощные лапы - в черную крапинку. В нижней части туловища наблюдается поперечный рисунок: на животе присутствуют большие черные пятна, а на горле и груди - полосы, составленные из слившихся воедино крапинок. На хвосте у животного также заметен узор из расположившихся рядышком кольцевых пятен и розеток (шерсть внутри их светлая). Уши у ягуаров закругленные, снаружи они черные с желтым пятном посредине. Нередко встречаются и животные-меланосы, внешне очень напоминающие черных пантер (но размерами они всё равно крупней пантер).  Среда обитания: кустарниковые заросли, редколесье. густые непроходимые влажные тропические леса, степи, прибрежные рощи, заросли тростника - т.е. почти повсеместно, но выше 1000 метров над уровнем моря не забираются.</vt:lpstr>
      <vt:lpstr>Презентация PowerPoint</vt:lpstr>
      <vt:lpstr>Голубая агава</vt:lpstr>
      <vt:lpstr>Ликвидамбар</vt:lpstr>
      <vt:lpstr>Праздник «День Мёртвых»</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Мексика</dc:title>
  <dc:creator>Admin</dc:creator>
  <cp:lastModifiedBy>admin</cp:lastModifiedBy>
  <cp:revision>7</cp:revision>
  <dcterms:created xsi:type="dcterms:W3CDTF">2009-03-16T12:55:25Z</dcterms:created>
  <dcterms:modified xsi:type="dcterms:W3CDTF">2015-04-08T14:06:36Z</dcterms:modified>
</cp:coreProperties>
</file>