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003300"/>
    <a:srgbClr val="99CC00"/>
    <a:srgbClr val="6699FF"/>
    <a:srgbClr val="CCFF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764" autoAdjust="0"/>
  </p:normalViewPr>
  <p:slideViewPr>
    <p:cSldViewPr>
      <p:cViewPr varScale="1">
        <p:scale>
          <a:sx n="43" d="100"/>
          <a:sy n="43" d="100"/>
        </p:scale>
        <p:origin x="129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E2D2D-2093-49A5-9D37-C9909F1DD6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7555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448B2F-D5F7-4EE9-88AE-FB104A630CF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4381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1E3C7-8CA9-4BAC-ABA3-DBE5D94E8D4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405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71251-E51A-4FEE-AB7E-EBF90185B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553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A11EE-5173-4F83-8915-3EF356B036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570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80179-FF62-4259-93F5-A560586AFE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1217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EF939-BE51-4B0D-B563-0597660A0D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463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AE0412-EB47-40BE-886B-A109899A2A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76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C3239E-C43E-4B5B-ABDF-2038508DBD2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311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7E9E8-2EF6-4DC9-9BE0-71E0920DF3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06676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EA78B-4DF8-4747-96CD-06229474C83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573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0DF2A3-7A8D-416B-98B2-4E4D6D17930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10" Type="http://schemas.openxmlformats.org/officeDocument/2006/relationships/slide" Target="slide13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28194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>
                <a:solidFill>
                  <a:srgbClr val="660066"/>
                </a:solidFill>
              </a:rPr>
              <a:t>Министерство образования Российской Федерации.</a:t>
            </a:r>
            <a:br>
              <a:rPr lang="ru-RU" sz="4000" smtClean="0">
                <a:solidFill>
                  <a:srgbClr val="660066"/>
                </a:solidFill>
              </a:rPr>
            </a:br>
            <a:r>
              <a:rPr lang="ru-RU" sz="4000" smtClean="0">
                <a:solidFill>
                  <a:srgbClr val="660066"/>
                </a:solidFill>
              </a:rPr>
              <a:t>МОУ «Средняя общеобразовательная школа» № 7</a:t>
            </a:r>
            <a:br>
              <a:rPr lang="ru-RU" sz="4000" smtClean="0">
                <a:solidFill>
                  <a:srgbClr val="660066"/>
                </a:solidFill>
              </a:rPr>
            </a:br>
            <a:r>
              <a:rPr lang="ru-RU" sz="4000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Презентация</a:t>
            </a:r>
            <a:r>
              <a:rPr lang="ru-RU" sz="400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 MT" pitchFamily="34" charset="0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200400"/>
            <a:ext cx="9324975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5050"/>
                </a:solidFill>
                <a:latin typeface="Garamond" panose="02020404030301010803" pitchFamily="18" charset="0"/>
              </a:rPr>
              <a:t>По предмету:</a:t>
            </a:r>
            <a:r>
              <a:rPr lang="ru-RU" altLang="ru-RU" smtClean="0">
                <a:solidFill>
                  <a:srgbClr val="666699"/>
                </a:solidFill>
                <a:latin typeface="Franklin Gothic Medium" panose="020B0603020102020204" pitchFamily="34" charset="0"/>
              </a:rPr>
              <a:t> </a:t>
            </a:r>
            <a:r>
              <a:rPr lang="ru-RU" altLang="ru-RU" i="1" smtClean="0">
                <a:solidFill>
                  <a:schemeClr val="tx2"/>
                </a:solidFill>
                <a:latin typeface="Gill Sans MT" pitchFamily="34" charset="0"/>
              </a:rPr>
              <a:t>«</a:t>
            </a:r>
            <a:r>
              <a:rPr lang="ru-RU" altLang="ru-RU" sz="2800" i="1" smtClean="0">
                <a:solidFill>
                  <a:schemeClr val="tx2"/>
                </a:solidFill>
              </a:rPr>
              <a:t>Физика</a:t>
            </a:r>
            <a:r>
              <a:rPr lang="ru-RU" altLang="ru-RU" i="1" smtClean="0">
                <a:solidFill>
                  <a:schemeClr val="tx2"/>
                </a:solidFill>
                <a:latin typeface="Gill Sans MT" pitchFamily="34" charset="0"/>
              </a:rPr>
              <a:t>».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5050"/>
                </a:solidFill>
                <a:latin typeface="Garamond" panose="02020404030301010803" pitchFamily="18" charset="0"/>
              </a:rPr>
              <a:t>На тему:</a:t>
            </a:r>
            <a:r>
              <a:rPr lang="ru-RU" altLang="ru-RU" smtClean="0">
                <a:solidFill>
                  <a:srgbClr val="666699"/>
                </a:solidFill>
              </a:rPr>
              <a:t> </a:t>
            </a:r>
            <a:r>
              <a:rPr lang="ru-RU" altLang="ru-RU" i="1" smtClean="0">
                <a:solidFill>
                  <a:schemeClr val="tx2"/>
                </a:solidFill>
              </a:rPr>
              <a:t>«</a:t>
            </a:r>
            <a:r>
              <a:rPr lang="ru-RU" altLang="ru-RU" sz="2800" i="1" smtClean="0">
                <a:solidFill>
                  <a:schemeClr val="tx2"/>
                </a:solidFill>
              </a:rPr>
              <a:t>Поражающие факторы ядерного взрыва</a:t>
            </a:r>
            <a:r>
              <a:rPr lang="ru-RU" altLang="ru-RU" i="1" smtClean="0">
                <a:solidFill>
                  <a:schemeClr val="tx2"/>
                </a:solidFill>
              </a:rPr>
              <a:t>».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5050"/>
                </a:solidFill>
                <a:latin typeface="Garamond" panose="02020404030301010803" pitchFamily="18" charset="0"/>
              </a:rPr>
              <a:t>Выполнила:</a:t>
            </a:r>
            <a:r>
              <a:rPr lang="ru-RU" altLang="ru-RU" smtClean="0">
                <a:solidFill>
                  <a:srgbClr val="666699"/>
                </a:solidFill>
              </a:rPr>
              <a:t> </a:t>
            </a:r>
            <a:r>
              <a:rPr lang="ru-RU" altLang="ru-RU" i="1" smtClean="0">
                <a:solidFill>
                  <a:schemeClr val="tx2"/>
                </a:solidFill>
              </a:rPr>
              <a:t>Ученицы 9Б класса Семейкина Е.В</a:t>
            </a:r>
            <a:r>
              <a:rPr lang="ru-RU" altLang="ru-RU" smtClean="0">
                <a:solidFill>
                  <a:schemeClr val="tx2"/>
                </a:solidFill>
              </a:rPr>
              <a:t>.</a:t>
            </a:r>
            <a:r>
              <a:rPr lang="ru-RU" altLang="ru-RU" smtClean="0">
                <a:solidFill>
                  <a:srgbClr val="666699"/>
                </a:solidFill>
              </a:rPr>
              <a:t>  </a:t>
            </a:r>
          </a:p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5050"/>
                </a:solidFill>
                <a:latin typeface="Garamond" panose="02020404030301010803" pitchFamily="18" charset="0"/>
              </a:rPr>
              <a:t>Проверила:</a:t>
            </a:r>
            <a:r>
              <a:rPr lang="ru-RU" altLang="ru-RU" smtClean="0">
                <a:solidFill>
                  <a:srgbClr val="666699"/>
                </a:solidFill>
              </a:rPr>
              <a:t> </a:t>
            </a:r>
            <a:r>
              <a:rPr lang="ru-RU" altLang="ru-RU" i="1" smtClean="0">
                <a:solidFill>
                  <a:schemeClr val="tx2"/>
                </a:solidFill>
              </a:rPr>
              <a:t>Учитель физики Горюнова Е.В.    </a:t>
            </a:r>
          </a:p>
          <a:p>
            <a:pPr eaLnBrk="1" hangingPunct="1">
              <a:buFontTx/>
              <a:buNone/>
            </a:pPr>
            <a:endParaRPr lang="ru-RU" altLang="ru-RU" i="1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i="1" smtClean="0">
                <a:solidFill>
                  <a:schemeClr val="tx2"/>
                </a:solidFill>
              </a:rPr>
              <a:t>               </a:t>
            </a:r>
            <a:r>
              <a:rPr lang="ru-RU" altLang="ru-RU" i="1" smtClean="0">
                <a:solidFill>
                  <a:srgbClr val="FF0066"/>
                </a:solidFill>
              </a:rPr>
              <a:t>   Алатырь, 2009год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smtClean="0">
                <a:solidFill>
                  <a:schemeClr val="accent1"/>
                </a:solidFill>
              </a:rPr>
              <a:t>Радиоактивное заражение приземного слоя атмосферы. воздушного пространства, местности происходит за счет радиоактивных веществ (РВ), выпа­дающих из облака ядерного взрыва. Опасность поражения людей в районах радиоактивного заражения местности может сохраняться продолжительное время — дни, недели и даже месяцы. Заражение местности зависит от вида взрыва. Наиболее опасен наземный взрыв. Здесь сильна так называемая наведенная активность. Она увеличивается за счет вовлечения частиц грунта в облако взрыва, и вместе с осколками деления они вызывают радиоактивное заражение за пределами района взрыва. Масштабы и степень заражения местности зависят от количества, мощности и вида ядерного взрыва, метеорологических условий, от скорости и направления ветра. Например, при взрыве мощностью в 1 мегатонну испаряется и вовлекается в огненный шар около 20 тысяч тонн грунта. Образуется огромное облако, состоящее из большого количества радиоактивных частиц. Облако перемещается. Радиоактивные частицы, выпадая из облака на землю, об­разуют зону радиоактивного заражения (след). Этот процесс длится в течение 10-20 часов после взрыва.</a:t>
            </a:r>
            <a:endParaRPr lang="ru-RU" altLang="ru-RU" sz="2000" i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000" b="1" i="1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i="1" smtClean="0">
                <a:solidFill>
                  <a:schemeClr val="accent1"/>
                </a:solidFill>
              </a:rPr>
              <a:t>ПОМНИТЕ:</a:t>
            </a:r>
            <a:r>
              <a:rPr lang="ru-RU" altLang="ru-RU" sz="2000" i="1" smtClean="0">
                <a:solidFill>
                  <a:schemeClr val="accent1"/>
                </a:solidFill>
              </a:rPr>
              <a:t>, что очень важно первое время после ядерного взрыва, особенно первые сутки, пересидеть в убежищах, противорадиационных укры­тиях или в подвалах!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800" b="1" smtClean="0"/>
              <a:t>Местность заражается неравномерно. В зависимости от степени заражения и опасности поражения людей делится на четыре зоны: А ---- умеренного, Б ----сильного, В --опасного. Г----	чрезвычайно опасного заражения. Дозы излучения за время полного распада таковы: на внешней границе зоны Л— 40 Р, на внутренней — 400 Р. На внешней границе зоны Б --- 400 Р, на внутренней---- 1200 Р. На внешней границе зоны В ------	- 1200 Р, на внутренней  ---4000 Р.На внешней границе зоны Г ----4000 Р(середине зоны --- 10000 Р и более). Постепенно уровень радиации на местности снижается ориентировочно в 10 раз</a:t>
            </a:r>
            <a:br>
              <a:rPr lang="ru-RU" altLang="ru-RU" sz="2800" b="1" smtClean="0"/>
            </a:br>
            <a:r>
              <a:rPr lang="ru-RU" altLang="ru-RU" sz="2800" b="1" smtClean="0"/>
              <a:t>через отрезки времени, кратные 7. Например, через 7 часов после взрыва он уменьшается в 10 раз, а через 49 часов  почти в 100 раз.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mtClean="0"/>
              <a:t>Хиросима.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i="1" smtClean="0">
                <a:solidFill>
                  <a:schemeClr val="bg1"/>
                </a:solidFill>
              </a:rPr>
              <a:t>Утром б августа 1945 г. над городам появились три американских самолета, в числе которых американский бомбардировщик Б-29, несший: на борте атомную бомбу мощностью 12,5 кт с названием «Малыш». Набрав заданную высоту, самолет произвел бомбометание. Образовавшийся после взрыва огненный шар имел в диаметре около 100 м, температура в его центре достигала 3000° С. Давление в месте взрыва приближалось к 7 т/м Дома со страшным грохотом рушились и в радиусе 2 км загорались. Люди вблизи эпицентра в буквальном смысле испарились. Те лее, кто остался в жатых, но получил тяжелые ожоги, устремились к воде и погибали в ужасных мучениях. Через 5 минут над центром города повисла темно-серая туча диаметром 5 км. Из нее вырвалось белое облако, быстро достигшее высоты 12 км и приобретшее форму гриба. Позднее на город опустилось облако грязи, пыли и пепла с радиоактивными изотопами, обрекая население на новые жертвы. У многих начали появляться первые симптомы острой лучевой болезни. Хиросима горела два дня. Люди, прибывшие на помощь ее жителям, не знали, что вступают в зону радиоактивного заражения, и это будет иметь роковые последствия. Радиация угрожала не только их кожному покрову, но и организму при вдыхании загрязненного воздуха, а также попадая внутрь с водой, пищей и через открытые раны.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Нагасаки.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91440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chemeClr val="bg1"/>
                </a:solidFill>
              </a:rPr>
              <a:t>Через три дня после бомбардировки Хиросимы, 9 августа, ее участь должен был разделить город Кокура </a:t>
            </a:r>
            <a:r>
              <a:rPr lang="ru-RU" altLang="ru-RU" sz="2400" smtClean="0">
                <a:solidFill>
                  <a:schemeClr val="bg1"/>
                </a:solidFill>
              </a:rPr>
              <a:t>— </a:t>
            </a:r>
            <a:r>
              <a:rPr lang="ru-RU" altLang="ru-RU" sz="2400" i="1" smtClean="0">
                <a:solidFill>
                  <a:schemeClr val="bg1"/>
                </a:solidFill>
              </a:rPr>
              <a:t>центр военного производства и снабжения Японии. Но из-за плохих метеоусловий новой жертвой стал город Нагасаки. На него была сброшена атомная бомба мощностью 22 кт, носившая название «Толстяк».   Этот город  оказался разрушенным  наполовину </a:t>
            </a:r>
            <a:r>
              <a:rPr lang="en-US" altLang="ru-RU" sz="2400" i="1" smtClean="0">
                <a:solidFill>
                  <a:schemeClr val="bg1"/>
                </a:solidFill>
              </a:rPr>
              <a:t>------</a:t>
            </a:r>
            <a:r>
              <a:rPr lang="ru-RU" altLang="ru-RU" sz="2400" i="1" smtClean="0">
                <a:solidFill>
                  <a:schemeClr val="bg1"/>
                </a:solidFill>
              </a:rPr>
              <a:t>его спа</a:t>
            </a:r>
            <a:r>
              <a:rPr lang="en-US" altLang="ru-RU" sz="2400" i="1" smtClean="0">
                <a:solidFill>
                  <a:schemeClr val="bg1"/>
                </a:solidFill>
              </a:rPr>
              <a:t>c</a:t>
            </a:r>
            <a:r>
              <a:rPr lang="ru-RU" altLang="ru-RU" sz="2400" i="1" smtClean="0">
                <a:solidFill>
                  <a:schemeClr val="bg1"/>
                </a:solidFill>
              </a:rPr>
              <a:t> рельеф местности, имевший возвышенности и долины. Температура вблизи эпицентра составляла 3000-----4000°С, Ничем не запрещенные люди получали ожоги далее на расстоянии 4 км. Находящиеся в бетонированных помещениях , получали их от вдыхания горячего воздуха. Согласно данным  ООН в Хиросиме в момент взрыва погибли  78 тысяч человек, в Нагасаки - 27 тысяч В японских документальных источниках приводятся гораздо большие цифры — соответственно 260 тысяч и 74 тысяч человек, с учетом последующих потерь от взрывов.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R"/>
            </a:pPr>
            <a:endParaRPr lang="ru-RU" altLang="ru-RU" smtClean="0"/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b="1" smtClean="0"/>
              <a:t>НВП старого выпуска 80 г.</a:t>
            </a:r>
          </a:p>
          <a:p>
            <a:pPr marL="609600" indent="-609600" eaLnBrk="1" hangingPunct="1">
              <a:buFontTx/>
              <a:buAutoNum type="arabicParenR"/>
            </a:pPr>
            <a:r>
              <a:rPr lang="ru-RU" altLang="ru-RU" b="1" smtClean="0"/>
              <a:t> ОБЖ.</a:t>
            </a:r>
          </a:p>
        </p:txBody>
      </p:sp>
      <p:sp>
        <p:nvSpPr>
          <p:cNvPr id="15363" name="WordArt 4"/>
          <p:cNvSpPr>
            <a:spLocks noChangeArrowheads="1" noChangeShapeType="1" noTextEdit="1"/>
          </p:cNvSpPr>
          <p:nvPr/>
        </p:nvSpPr>
        <p:spPr bwMode="auto">
          <a:xfrm rot="-1053164">
            <a:off x="1692275" y="404813"/>
            <a:ext cx="8208963" cy="14351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8" lon="19439996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rgbClr val="707070"/>
              </a:contour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3720000" scaled="1"/>
                </a:gradFill>
                <a:latin typeface="Impact" panose="020B0806030902050204" pitchFamily="34" charset="0"/>
              </a:rPr>
              <a:t>Используемая литература.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6868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hlinkClick r:id="rId3" action="ppaction://hlinksldjump"/>
              </a:rPr>
              <a:t>1)Первое открытее.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4" action="ppaction://hlinksldjump"/>
              </a:rPr>
              <a:t>2) Ядерное оружие.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5" action="ppaction://hlinksldjump"/>
              </a:rPr>
              <a:t>3) Поражающие факторы ядерного взрыва. 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6" action="ppaction://hlinksldjump"/>
              </a:rPr>
              <a:t>4) Ударная</a:t>
            </a:r>
            <a:r>
              <a:rPr lang="ru-RU" altLang="ru-RU" b="1" smtClean="0">
                <a:hlinkClick r:id="rId6" action="ppaction://hlinksldjump"/>
              </a:rPr>
              <a:t> </a:t>
            </a:r>
            <a:r>
              <a:rPr lang="ru-RU" altLang="ru-RU" smtClean="0">
                <a:hlinkClick r:id="rId6" action="ppaction://hlinksldjump"/>
              </a:rPr>
              <a:t>волна. 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7" action="ppaction://hlinksldjump"/>
              </a:rPr>
              <a:t>5) Световое излучение</a:t>
            </a:r>
            <a:r>
              <a:rPr lang="ru-RU" altLang="ru-RU" smtClean="0"/>
              <a:t>.</a:t>
            </a:r>
            <a:r>
              <a:rPr lang="ru-RU" altLang="ru-RU" sz="3600" smtClean="0"/>
              <a:t> 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8" action="ppaction://hlinksldjump"/>
              </a:rPr>
              <a:t>6) Проникающая радиация. 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9" action="ppaction://hlinksldjump"/>
              </a:rPr>
              <a:t>7) Хиросима.</a:t>
            </a:r>
            <a:endParaRPr lang="ru-RU" altLang="ru-RU" smtClean="0"/>
          </a:p>
          <a:p>
            <a:pPr eaLnBrk="1" hangingPunct="1">
              <a:buFontTx/>
              <a:buNone/>
            </a:pPr>
            <a:r>
              <a:rPr lang="ru-RU" altLang="ru-RU" smtClean="0">
                <a:hlinkClick r:id="rId10" action="ppaction://hlinksldjump"/>
              </a:rPr>
              <a:t>8) Нагасаки.</a:t>
            </a:r>
            <a:endParaRPr lang="ru-RU" altLang="ru-RU" smtClean="0"/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5181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cs typeface="Arial" panose="020B0604020202020204" pitchFamily="34" charset="0"/>
              </a:rPr>
              <a:t>План презентации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219200"/>
          </a:xfrm>
        </p:spPr>
        <p:txBody>
          <a:bodyPr/>
          <a:lstStyle/>
          <a:p>
            <a:pPr eaLnBrk="1" hangingPunct="1"/>
            <a:r>
              <a:rPr lang="ru-RU" altLang="ru-RU" smtClean="0"/>
              <a:t>Первое открытие.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400" smtClean="0"/>
              <a:t>В 1896 г. французским физиком Антуаном Беккерелем было открыто явление радиоактивного излучения. Оно положило начало Эре изучения и использования ядерной энергии. Говоря о ней, выдающийся русский ученый В.И.Вернадский подчеркнул: «…С надеждой и опасением всматриваемся мы в нашего союзника и защитника». И его опасения подтвердились – вначале появилась не атомные электростанции, не мощные ледоколы, не космические корабли, а оружие чудовищной разрушительной силы. Его создали в1945 г. бежавшие перед началом второй мировой войны из фашисткой Германии в США и поддержанные правительством этой страны физики под руководством американского ученого Роберта Оппенгеймера.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708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b="1" smtClean="0"/>
              <a:t>  </a:t>
            </a:r>
            <a:r>
              <a:rPr lang="ru-RU" altLang="ru-RU" sz="1800" b="1" smtClean="0"/>
              <a:t>Первый атомный взрыв был произведен 16 июля 1945 г. Это произошло в Америке, в пустынном районе близ городка Аламогордо. На верхней платформе специально построенной 33-метровой стальной вышки  была взорвана атомная бомба. По приблизительным оценкам специалистов при этом выделилась энергия, эквивалентная  энергии взрыва не менее  15-20  тысяч тонн тринитротолуола. Стальная конструкция вышки испарилась. На её месте образовалась воронка диаметром 37 метров и глубиной </a:t>
            </a:r>
            <a:r>
              <a:rPr lang="en-US" altLang="ru-RU" sz="1800" b="1" smtClean="0"/>
              <a:t>1</a:t>
            </a:r>
            <a:r>
              <a:rPr lang="ru-RU" altLang="ru-RU" sz="1800" b="1" smtClean="0"/>
              <a:t>,</a:t>
            </a:r>
            <a:r>
              <a:rPr lang="en-US" altLang="ru-RU" sz="1800" b="1" smtClean="0"/>
              <a:t>8 </a:t>
            </a:r>
            <a:r>
              <a:rPr lang="ru-RU" altLang="ru-RU" sz="1800" b="1" smtClean="0"/>
              <a:t>м. Она являлась центром простиравшегося на большое расстояние кратера. В окружности 370 км была уничтожена вся растительность. Находившаяся на расстояние 150 м от точки взрыва стальная труба диаметром  10 см и высотой 5 м тоже испарилась. Прочная  стальная конструкция высотой 21 м, подобная части каркаса 15-20-этажного дома, находившаяся на расстояние 500 м, была вырвана из бетонного основания, перекручена и разлетелась на части.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b="1" smtClean="0"/>
              <a:t>   </a:t>
            </a:r>
            <a:r>
              <a:rPr lang="ru-RU" altLang="ru-RU" sz="1800" b="1" smtClean="0"/>
              <a:t>Вспышка от взрыва на расстояние 32 км казалась в несколько раз ярче, чем солнечный свет в полдень.  После нее образовался огненный шар, существовавший несколько секунд. Свет от него был виден в населенных пунктах на расстояние до 290 км. Звук от взрыва был слышен на таком же  расстояние. В одном случае стекла в зданиях были выбиты ударной волной даже на расстояние 200 км.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ru-RU" sz="1800" b="1" smtClean="0"/>
              <a:t>   </a:t>
            </a:r>
            <a:r>
              <a:rPr lang="ru-RU" altLang="ru-RU" sz="1800" b="1" smtClean="0"/>
              <a:t>В результате взрыва образовалось гигантское облако сферической формы. Клубясь,</a:t>
            </a:r>
            <a:r>
              <a:rPr lang="en-US" altLang="ru-RU" sz="1800" b="1" smtClean="0"/>
              <a:t> </a:t>
            </a:r>
            <a:r>
              <a:rPr lang="ru-RU" altLang="ru-RU" sz="1800" b="1" smtClean="0"/>
              <a:t>оно устремилось вверх, приобрело форму гигантского гриба. Облако состояло из нескольких тонн пыли, поднятой с поверхности земли, паров железа и большого количества радиоактивных веществ, образовавшихся при цепной  реакции деления ядерного заряда. Пыль и радиоактивные частицы осели на огромной площади, небольшое их количество было обнаружено на удаление 1910 км от эпицентра взрыва. Испытания бомбы показали, что новое оружие готово к боевому применению.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pPr eaLnBrk="1" hangingPunct="1"/>
            <a:r>
              <a:rPr lang="ru-RU" altLang="ru-RU" smtClean="0"/>
              <a:t>Ядерное оружие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2000" b="1" smtClean="0"/>
              <a:t>Ядерное оружие </a:t>
            </a:r>
            <a:r>
              <a:rPr lang="ru-RU" altLang="ru-RU" sz="2000" smtClean="0"/>
              <a:t>–  </a:t>
            </a:r>
            <a:r>
              <a:rPr lang="ru-RU" altLang="ru-RU" sz="2400" smtClean="0"/>
              <a:t>оружие массового поражения взрывного действия. В его основе – использование внутриядерной энергии, выделяющихся при цепных  ядерных реакциях деления тяжелых ядер некоторых изотопов урана и плутония или при термоядерных реакциях синтеза легких ядер- изотопов водорода (дейтерия и трития). В результате ядерного взрыва выделяется огромное количество энергии. Значительно превышающее энергию взрыва обычного боеприпаса. Понятие «ядерное оружие» включает различные ядерные боеприпасы, средство доставки их к цели (носители) и средства управления. Средствами доставки могут выступать ракеты, авиация, артиллерия. Кроме того, ядерное оружие изготавливается в виде фугасов (мин).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400" smtClean="0"/>
              <a:t>Ядерные взрывы осуществляется в воздухе на различной высоте на поверхности земли (воды) и под землёй (водой). Поэтому их принято разделять на высотные, воздушные, наземные (надводные) и подземные (подводные). Точка, где произошел взрыв, называется центром, а её проекция на поверхность земли (воды) – эпицентром ядерного взрыва. </a:t>
            </a:r>
            <a:endParaRPr lang="ru-RU" altLang="ru-RU" sz="2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4000" smtClean="0"/>
              <a:t>Поражающие факторы ядерного взрыва.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mtClean="0">
                <a:solidFill>
                  <a:srgbClr val="FF0066"/>
                </a:solidFill>
              </a:rPr>
              <a:t>Поражающими факторами ядерного взрыва являются:</a:t>
            </a:r>
            <a:endParaRPr lang="en-US" altLang="ru-RU" smtClean="0">
              <a:solidFill>
                <a:srgbClr val="FF0066"/>
              </a:solidFill>
            </a:endParaRPr>
          </a:p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Ударная волна;</a:t>
            </a:r>
          </a:p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Световое излучение;</a:t>
            </a:r>
          </a:p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Проникающая радиация;</a:t>
            </a:r>
          </a:p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Радиоактивное заражение;</a:t>
            </a:r>
          </a:p>
          <a:p>
            <a:pPr eaLnBrk="1" hangingPunct="1"/>
            <a:r>
              <a:rPr lang="ru-RU" altLang="ru-RU" smtClean="0">
                <a:solidFill>
                  <a:srgbClr val="FF0066"/>
                </a:solidFill>
              </a:rPr>
              <a:t>Электромагнитный импульс.</a:t>
            </a:r>
          </a:p>
          <a:p>
            <a:pPr eaLnBrk="1" hangingPunct="1">
              <a:buFontTx/>
              <a:buNone/>
            </a:pPr>
            <a:endParaRPr lang="ru-RU" altLang="ru-RU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"/>
            <a:ext cx="914400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b="1" smtClean="0">
                <a:solidFill>
                  <a:schemeClr val="bg1"/>
                </a:solidFill>
              </a:rPr>
              <a:t>Ударная волна</a:t>
            </a:r>
            <a:r>
              <a:rPr lang="ru-RU" altLang="ru-RU" sz="2400" smtClean="0">
                <a:solidFill>
                  <a:schemeClr val="bg1"/>
                </a:solidFill>
              </a:rPr>
              <a:t> – основной поражающий фактор. Большинство разрушений и повреждений зданий  сооружений, а также массовые поражения людей обусловлены, как правило, её воздействием.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</a:rPr>
              <a:t>Ударная волна представляет собой область резкого сжатия воздушной среды, распространяющуюся во все стороны от места взрыва со сверхзвуковой скоростью (более 331 м/с). Передняя граница сжатого слоя воздуха называется фронтом ударной волны. Под воздействием ударной волны люди могут получить легкие поражения (ушибы и контузии); поражения средней тяжести, требующие госпитализации (потеря сознания, повреждение органов слуха, вывихи конечностей, кровотечение из носа и ушей); тяжелые травмы (сильные контузии всего организма, переломы костей, поражения внутренних органов); крайне тяжелые поражения. Часто со смертельным исходным.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</a:rPr>
              <a:t>   </a:t>
            </a:r>
            <a:r>
              <a:rPr lang="ru-RU" altLang="ru-RU" sz="2400" b="1" i="1" smtClean="0">
                <a:solidFill>
                  <a:schemeClr val="bg1"/>
                </a:solidFill>
              </a:rPr>
              <a:t>ПОМНИТЕ: </a:t>
            </a:r>
            <a:r>
              <a:rPr lang="ru-RU" altLang="ru-RU" sz="2000" i="1" smtClean="0">
                <a:solidFill>
                  <a:schemeClr val="bg1"/>
                </a:solidFill>
              </a:rPr>
              <a:t>защитой от ударной волны могут служить углубления на местности, убежища, подвальные и иные прочные сооружения.</a:t>
            </a:r>
            <a:endParaRPr lang="ru-RU" altLang="ru-RU" sz="2000" b="1" i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FF0066"/>
                </a:solidFill>
              </a:rPr>
              <a:t>Световое излучение – это поток лучистой энергии, включающий видимые, ультрафиолетовые и инфракрасные лучи. Оно образуется раскаленными продуктами ядерного взрыва и раскаленным воздухом, распространяется практически мгновенно и длится, в зависимости от мощности ядерного взрыва, до 20 секунд.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FF0066"/>
                </a:solidFill>
              </a:rPr>
              <a:t>Сила светового излучения такова, что оно способно вызывать ожоги кожи, поражение глаз (временную слепоту), возгорание горючих материалов и объектов.</a:t>
            </a:r>
          </a:p>
          <a:p>
            <a:pPr eaLnBrk="1" hangingPunct="1">
              <a:buFontTx/>
              <a:buNone/>
            </a:pPr>
            <a:r>
              <a:rPr lang="ru-RU" altLang="ru-RU" sz="2800" smtClean="0">
                <a:solidFill>
                  <a:srgbClr val="FF0066"/>
                </a:solidFill>
              </a:rPr>
              <a:t> </a:t>
            </a:r>
            <a:r>
              <a:rPr lang="ru-RU" altLang="ru-RU" sz="2800" b="1" i="1" smtClean="0">
                <a:solidFill>
                  <a:srgbClr val="FF0066"/>
                </a:solidFill>
              </a:rPr>
              <a:t>ПОМНИТЕ: </a:t>
            </a:r>
            <a:r>
              <a:rPr lang="ru-RU" altLang="ru-RU" sz="2000" i="1" smtClean="0">
                <a:solidFill>
                  <a:srgbClr val="FF0066"/>
                </a:solidFill>
              </a:rPr>
              <a:t>что от прямого действия светового излучения может защитить любая преграда, способная создать тень. Ослабляет его и запыленный (задымлённый) воздух, туман, дождь, снегопад. </a:t>
            </a:r>
            <a:endParaRPr lang="ru-RU" altLang="ru-RU" sz="2000" b="1" i="1" smtClean="0">
              <a:solidFill>
                <a:srgbClr val="FF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>
                <a:solidFill>
                  <a:schemeClr val="bg1"/>
                </a:solidFill>
              </a:rPr>
              <a:t>Проникающая радиация — это поток испускаемых при ядерном взрыве гамма-лучей и нейтронов. Воздействие данного поражающего фактора на все живые существа (в том числе и на человека) состоит в ионизации атомов и молекул организма, что приводит к нарушению жизненных функций отдельных его органов, поражению костного мозга, развитию лучевой болезни.</a:t>
            </a:r>
            <a:endParaRPr lang="ru-RU" altLang="ru-RU" sz="2400" i="1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i="1" smtClean="0">
                <a:solidFill>
                  <a:schemeClr val="bg1"/>
                </a:solidFill>
              </a:rPr>
              <a:t>По данным Международной комиссии по радиологической загните, опасными являются дозы, превышающие 35 бэр в год. Жизнедеятельность людей не снижается, если доза облучения за четверо суток равна 50 рад, многократная в течение 10-30 суток</a:t>
            </a:r>
            <a:r>
              <a:rPr lang="ru-RU" altLang="ru-RU" sz="2400" smtClean="0">
                <a:solidFill>
                  <a:schemeClr val="bg1"/>
                </a:solidFill>
              </a:rPr>
              <a:t>--</a:t>
            </a:r>
            <a:r>
              <a:rPr lang="ru-RU" altLang="ru-RU" sz="2400" i="1" smtClean="0">
                <a:solidFill>
                  <a:schemeClr val="bg1"/>
                </a:solidFill>
              </a:rPr>
              <a:t>100рад, в течение года — 300 рад.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800" b="1" i="1" smtClean="0">
                <a:solidFill>
                  <a:schemeClr val="bg1"/>
                </a:solidFill>
              </a:rPr>
              <a:t>ПОМНИТЕ:</a:t>
            </a:r>
            <a:r>
              <a:rPr lang="ru-RU" altLang="ru-RU" sz="2400" i="1" smtClean="0">
                <a:solidFill>
                  <a:schemeClr val="bg1"/>
                </a:solidFill>
              </a:rPr>
              <a:t>, что от воздействия проникающей радиации практически полностью защищают человека убежища и противорадиационные укрытия, а открытые и особенно перекрытые щели уменьшают это воздействие. В два</a:t>
            </a:r>
            <a:br>
              <a:rPr lang="ru-RU" altLang="ru-RU" sz="2400" i="1" smtClean="0">
                <a:solidFill>
                  <a:schemeClr val="bg1"/>
                </a:solidFill>
              </a:rPr>
            </a:br>
            <a:r>
              <a:rPr lang="ru-RU" altLang="ru-RU" sz="2400" i="1" smtClean="0">
                <a:solidFill>
                  <a:schemeClr val="bg1"/>
                </a:solidFill>
              </a:rPr>
              <a:t>раза оставляют интенсивность гамма-лучей сталь толщиной 2.8 см, бетон---10 см, грунт — 14 см древесина — 30 см.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952</TotalTime>
  <Words>1665</Words>
  <Application>Microsoft Office PowerPoint</Application>
  <PresentationFormat>Экран (4:3)</PresentationFormat>
  <Paragraphs>55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Garamond</vt:lpstr>
      <vt:lpstr>Franklin Gothic Medium</vt:lpstr>
      <vt:lpstr>Оформление по умолчанию</vt:lpstr>
      <vt:lpstr>Министерство образования Российской Федерации. МОУ «Средняя общеобразовательная школа» № 7 Презентация </vt:lpstr>
      <vt:lpstr>Презентация PowerPoint</vt:lpstr>
      <vt:lpstr>Первое открытие.</vt:lpstr>
      <vt:lpstr>Презентация PowerPoint</vt:lpstr>
      <vt:lpstr>Ядерное оружие</vt:lpstr>
      <vt:lpstr>Поражающие факторы ядерного взрыва.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Хиросима.</vt:lpstr>
      <vt:lpstr>Нагасаки.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10</cp:revision>
  <cp:lastPrinted>1601-01-01T00:00:00Z</cp:lastPrinted>
  <dcterms:created xsi:type="dcterms:W3CDTF">1601-01-01T00:00:00Z</dcterms:created>
  <dcterms:modified xsi:type="dcterms:W3CDTF">2015-04-08T14:42:16Z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