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5" autoAdjust="0"/>
    <p:restoredTop sz="94660"/>
  </p:normalViewPr>
  <p:slideViewPr>
    <p:cSldViewPr>
      <p:cViewPr varScale="1">
        <p:scale>
          <a:sx n="43" d="100"/>
          <a:sy n="43" d="100"/>
        </p:scale>
        <p:origin x="144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Полилиния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Полилиния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7 w 2123"/>
                <a:gd name="T1" fmla="*/ 986 h 1696"/>
                <a:gd name="T2" fmla="*/ 541 w 2123"/>
                <a:gd name="T3" fmla="*/ 646 h 1696"/>
                <a:gd name="T4" fmla="*/ 667 w 2123"/>
                <a:gd name="T5" fmla="*/ 374 h 1696"/>
                <a:gd name="T6" fmla="*/ 922 w 2123"/>
                <a:gd name="T7" fmla="*/ 555 h 1696"/>
                <a:gd name="T8" fmla="*/ 1208 w 2123"/>
                <a:gd name="T9" fmla="*/ 822 h 1696"/>
                <a:gd name="T10" fmla="*/ 1475 w 2123"/>
                <a:gd name="T11" fmla="*/ 1049 h 1696"/>
                <a:gd name="T12" fmla="*/ 1791 w 2123"/>
                <a:gd name="T13" fmla="*/ 1286 h 1696"/>
                <a:gd name="T14" fmla="*/ 1873 w 2123"/>
                <a:gd name="T15" fmla="*/ 1337 h 1696"/>
                <a:gd name="T16" fmla="*/ 1826 w 2123"/>
                <a:gd name="T17" fmla="*/ 1281 h 1696"/>
                <a:gd name="T18" fmla="*/ 1404 w 2123"/>
                <a:gd name="T19" fmla="*/ 947 h 1696"/>
                <a:gd name="T20" fmla="*/ 1082 w 2123"/>
                <a:gd name="T21" fmla="*/ 646 h 1696"/>
                <a:gd name="T22" fmla="*/ 719 w 2123"/>
                <a:gd name="T23" fmla="*/ 311 h 1696"/>
                <a:gd name="T24" fmla="*/ 994 w 2123"/>
                <a:gd name="T25" fmla="*/ 294 h 1696"/>
                <a:gd name="T26" fmla="*/ 1279 w 2123"/>
                <a:gd name="T27" fmla="*/ 300 h 1696"/>
                <a:gd name="T28" fmla="*/ 1606 w 2123"/>
                <a:gd name="T29" fmla="*/ 254 h 1696"/>
                <a:gd name="T30" fmla="*/ 2112 w 2123"/>
                <a:gd name="T31" fmla="*/ 186 h 1696"/>
                <a:gd name="T32" fmla="*/ 2064 w 2123"/>
                <a:gd name="T33" fmla="*/ 164 h 1696"/>
                <a:gd name="T34" fmla="*/ 1535 w 2123"/>
                <a:gd name="T35" fmla="*/ 243 h 1696"/>
                <a:gd name="T36" fmla="*/ 1202 w 2123"/>
                <a:gd name="T37" fmla="*/ 260 h 1696"/>
                <a:gd name="T38" fmla="*/ 755 w 2123"/>
                <a:gd name="T39" fmla="*/ 243 h 1696"/>
                <a:gd name="T40" fmla="*/ 815 w 2123"/>
                <a:gd name="T41" fmla="*/ 215 h 1696"/>
                <a:gd name="T42" fmla="*/ 1136 w 2123"/>
                <a:gd name="T43" fmla="*/ 0 h 1696"/>
                <a:gd name="T44" fmla="*/ 1082 w 2123"/>
                <a:gd name="T45" fmla="*/ 28 h 1696"/>
                <a:gd name="T46" fmla="*/ 1005 w 2123"/>
                <a:gd name="T47" fmla="*/ 79 h 1696"/>
                <a:gd name="T48" fmla="*/ 851 w 2123"/>
                <a:gd name="T49" fmla="*/ 181 h 1696"/>
                <a:gd name="T50" fmla="*/ 667 w 2123"/>
                <a:gd name="T51" fmla="*/ 266 h 1696"/>
                <a:gd name="T52" fmla="*/ 631 w 2123"/>
                <a:gd name="T53" fmla="*/ 340 h 1696"/>
                <a:gd name="T54" fmla="*/ 303 w 2123"/>
                <a:gd name="T55" fmla="*/ 555 h 1696"/>
                <a:gd name="T56" fmla="*/ 0 w 2123"/>
                <a:gd name="T57" fmla="*/ 686 h 1696"/>
                <a:gd name="T58" fmla="*/ 0 w 2123"/>
                <a:gd name="T59" fmla="*/ 691 h 1696"/>
                <a:gd name="T60" fmla="*/ 0 w 2123"/>
                <a:gd name="T61" fmla="*/ 725 h 1696"/>
                <a:gd name="T62" fmla="*/ 297 w 2123"/>
                <a:gd name="T63" fmla="*/ 601 h 1696"/>
                <a:gd name="T64" fmla="*/ 589 w 2123"/>
                <a:gd name="T65" fmla="*/ 408 h 1696"/>
                <a:gd name="T66" fmla="*/ 505 w 2123"/>
                <a:gd name="T67" fmla="*/ 635 h 1696"/>
                <a:gd name="T68" fmla="*/ 523 w 2123"/>
                <a:gd name="T69" fmla="*/ 941 h 1696"/>
                <a:gd name="T70" fmla="*/ 458 w 2123"/>
                <a:gd name="T71" fmla="*/ 1105 h 1696"/>
                <a:gd name="T72" fmla="*/ 327 w 2123"/>
                <a:gd name="T73" fmla="*/ 1400 h 1696"/>
                <a:gd name="T74" fmla="*/ 321 w 2123"/>
                <a:gd name="T75" fmla="*/ 1604 h 1696"/>
                <a:gd name="T76" fmla="*/ 327 w 2123"/>
                <a:gd name="T77" fmla="*/ 1604 h 1696"/>
                <a:gd name="T78" fmla="*/ 345 w 2123"/>
                <a:gd name="T79" fmla="*/ 1468 h 1696"/>
                <a:gd name="T80" fmla="*/ 577 w 2123"/>
                <a:gd name="T81" fmla="*/ 986 h 1696"/>
                <a:gd name="T82" fmla="*/ 577 w 2123"/>
                <a:gd name="T83" fmla="*/ 986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Полилиния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Полилиния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4 w 969"/>
                <a:gd name="T1" fmla="*/ 1189 h 1192"/>
                <a:gd name="T2" fmla="*/ 492 w 969"/>
                <a:gd name="T3" fmla="*/ 1195 h 1192"/>
                <a:gd name="T4" fmla="*/ 582 w 969"/>
                <a:gd name="T5" fmla="*/ 1153 h 1192"/>
                <a:gd name="T6" fmla="*/ 816 w 969"/>
                <a:gd name="T7" fmla="*/ 1088 h 1192"/>
                <a:gd name="T8" fmla="*/ 937 w 969"/>
                <a:gd name="T9" fmla="*/ 1058 h 1192"/>
                <a:gd name="T10" fmla="*/ 762 w 969"/>
                <a:gd name="T11" fmla="*/ 991 h 1192"/>
                <a:gd name="T12" fmla="*/ 558 w 969"/>
                <a:gd name="T13" fmla="*/ 955 h 1192"/>
                <a:gd name="T14" fmla="*/ 198 w 969"/>
                <a:gd name="T15" fmla="*/ 973 h 1192"/>
                <a:gd name="T16" fmla="*/ 300 w 969"/>
                <a:gd name="T17" fmla="*/ 895 h 1192"/>
                <a:gd name="T18" fmla="*/ 498 w 969"/>
                <a:gd name="T19" fmla="*/ 805 h 1192"/>
                <a:gd name="T20" fmla="*/ 697 w 969"/>
                <a:gd name="T21" fmla="*/ 673 h 1192"/>
                <a:gd name="T22" fmla="*/ 703 w 969"/>
                <a:gd name="T23" fmla="*/ 673 h 1192"/>
                <a:gd name="T24" fmla="*/ 715 w 969"/>
                <a:gd name="T25" fmla="*/ 667 h 1192"/>
                <a:gd name="T26" fmla="*/ 756 w 969"/>
                <a:gd name="T27" fmla="*/ 649 h 1192"/>
                <a:gd name="T28" fmla="*/ 780 w 969"/>
                <a:gd name="T29" fmla="*/ 643 h 1192"/>
                <a:gd name="T30" fmla="*/ 792 w 969"/>
                <a:gd name="T31" fmla="*/ 631 h 1192"/>
                <a:gd name="T32" fmla="*/ 798 w 969"/>
                <a:gd name="T33" fmla="*/ 619 h 1192"/>
                <a:gd name="T34" fmla="*/ 792 w 969"/>
                <a:gd name="T35" fmla="*/ 613 h 1192"/>
                <a:gd name="T36" fmla="*/ 786 w 969"/>
                <a:gd name="T37" fmla="*/ 601 h 1192"/>
                <a:gd name="T38" fmla="*/ 786 w 969"/>
                <a:gd name="T39" fmla="*/ 576 h 1192"/>
                <a:gd name="T40" fmla="*/ 798 w 969"/>
                <a:gd name="T41" fmla="*/ 546 h 1192"/>
                <a:gd name="T42" fmla="*/ 810 w 969"/>
                <a:gd name="T43" fmla="*/ 516 h 1192"/>
                <a:gd name="T44" fmla="*/ 828 w 969"/>
                <a:gd name="T45" fmla="*/ 486 h 1192"/>
                <a:gd name="T46" fmla="*/ 840 w 969"/>
                <a:gd name="T47" fmla="*/ 456 h 1192"/>
                <a:gd name="T48" fmla="*/ 846 w 969"/>
                <a:gd name="T49" fmla="*/ 438 h 1192"/>
                <a:gd name="T50" fmla="*/ 853 w 969"/>
                <a:gd name="T51" fmla="*/ 432 h 1192"/>
                <a:gd name="T52" fmla="*/ 853 w 969"/>
                <a:gd name="T53" fmla="*/ 348 h 1192"/>
                <a:gd name="T54" fmla="*/ 853 w 969"/>
                <a:gd name="T55" fmla="*/ 342 h 1192"/>
                <a:gd name="T56" fmla="*/ 859 w 969"/>
                <a:gd name="T57" fmla="*/ 336 h 1192"/>
                <a:gd name="T58" fmla="*/ 877 w 969"/>
                <a:gd name="T59" fmla="*/ 306 h 1192"/>
                <a:gd name="T60" fmla="*/ 889 w 969"/>
                <a:gd name="T61" fmla="*/ 270 h 1192"/>
                <a:gd name="T62" fmla="*/ 901 w 969"/>
                <a:gd name="T63" fmla="*/ 240 h 1192"/>
                <a:gd name="T64" fmla="*/ 907 w 969"/>
                <a:gd name="T65" fmla="*/ 228 h 1192"/>
                <a:gd name="T66" fmla="*/ 913 w 969"/>
                <a:gd name="T67" fmla="*/ 216 h 1192"/>
                <a:gd name="T68" fmla="*/ 931 w 969"/>
                <a:gd name="T69" fmla="*/ 173 h 1192"/>
                <a:gd name="T70" fmla="*/ 949 w 969"/>
                <a:gd name="T71" fmla="*/ 137 h 1192"/>
                <a:gd name="T72" fmla="*/ 955 w 969"/>
                <a:gd name="T73" fmla="*/ 125 h 1192"/>
                <a:gd name="T74" fmla="*/ 955 w 969"/>
                <a:gd name="T75" fmla="*/ 119 h 1192"/>
                <a:gd name="T76" fmla="*/ 973 w 969"/>
                <a:gd name="T77" fmla="*/ 0 h 1192"/>
                <a:gd name="T78" fmla="*/ 949 w 969"/>
                <a:gd name="T79" fmla="*/ 47 h 1192"/>
                <a:gd name="T80" fmla="*/ 786 w 969"/>
                <a:gd name="T81" fmla="*/ 113 h 1192"/>
                <a:gd name="T82" fmla="*/ 709 w 969"/>
                <a:gd name="T83" fmla="*/ 161 h 1192"/>
                <a:gd name="T84" fmla="*/ 462 w 969"/>
                <a:gd name="T85" fmla="*/ 234 h 1192"/>
                <a:gd name="T86" fmla="*/ 282 w 969"/>
                <a:gd name="T87" fmla="*/ 288 h 1192"/>
                <a:gd name="T88" fmla="*/ 174 w 969"/>
                <a:gd name="T89" fmla="*/ 294 h 1192"/>
                <a:gd name="T90" fmla="*/ 12 w 969"/>
                <a:gd name="T91" fmla="*/ 486 h 1192"/>
                <a:gd name="T92" fmla="*/ 0 w 969"/>
                <a:gd name="T93" fmla="*/ 510 h 1192"/>
                <a:gd name="T94" fmla="*/ 0 w 969"/>
                <a:gd name="T95" fmla="*/ 1189 h 1192"/>
                <a:gd name="T96" fmla="*/ 96 w 969"/>
                <a:gd name="T97" fmla="*/ 1183 h 1192"/>
                <a:gd name="T98" fmla="*/ 324 w 969"/>
                <a:gd name="T99" fmla="*/ 1189 h 1192"/>
                <a:gd name="T100" fmla="*/ 324 w 969"/>
                <a:gd name="T101" fmla="*/ 1189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Полилиния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Полилиния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8 w 2176"/>
                <a:gd name="T1" fmla="*/ 769 h 1505"/>
                <a:gd name="T2" fmla="*/ 1195 w 2176"/>
                <a:gd name="T3" fmla="*/ 1237 h 1505"/>
                <a:gd name="T4" fmla="*/ 960 w 2176"/>
                <a:gd name="T5" fmla="*/ 1195 h 1505"/>
                <a:gd name="T6" fmla="*/ 726 w 2176"/>
                <a:gd name="T7" fmla="*/ 1129 h 1505"/>
                <a:gd name="T8" fmla="*/ 444 w 2176"/>
                <a:gd name="T9" fmla="*/ 1111 h 1505"/>
                <a:gd name="T10" fmla="*/ 0 w 2176"/>
                <a:gd name="T11" fmla="*/ 1081 h 1505"/>
                <a:gd name="T12" fmla="*/ 30 w 2176"/>
                <a:gd name="T13" fmla="*/ 1117 h 1505"/>
                <a:gd name="T14" fmla="*/ 498 w 2176"/>
                <a:gd name="T15" fmla="*/ 1135 h 1505"/>
                <a:gd name="T16" fmla="*/ 780 w 2176"/>
                <a:gd name="T17" fmla="*/ 1189 h 1505"/>
                <a:gd name="T18" fmla="*/ 1135 w 2176"/>
                <a:gd name="T19" fmla="*/ 1304 h 1505"/>
                <a:gd name="T20" fmla="*/ 1074 w 2176"/>
                <a:gd name="T21" fmla="*/ 1322 h 1505"/>
                <a:gd name="T22" fmla="*/ 714 w 2176"/>
                <a:gd name="T23" fmla="*/ 1508 h 1505"/>
                <a:gd name="T24" fmla="*/ 768 w 2176"/>
                <a:gd name="T25" fmla="*/ 1484 h 1505"/>
                <a:gd name="T26" fmla="*/ 865 w 2176"/>
                <a:gd name="T27" fmla="*/ 1442 h 1505"/>
                <a:gd name="T28" fmla="*/ 1026 w 2176"/>
                <a:gd name="T29" fmla="*/ 1358 h 1505"/>
                <a:gd name="T30" fmla="*/ 1219 w 2176"/>
                <a:gd name="T31" fmla="*/ 1298 h 1505"/>
                <a:gd name="T32" fmla="*/ 1272 w 2176"/>
                <a:gd name="T33" fmla="*/ 1225 h 1505"/>
                <a:gd name="T34" fmla="*/ 1639 w 2176"/>
                <a:gd name="T35" fmla="*/ 1045 h 1505"/>
                <a:gd name="T36" fmla="*/ 1939 w 2176"/>
                <a:gd name="T37" fmla="*/ 955 h 1505"/>
                <a:gd name="T38" fmla="*/ 2185 w 2176"/>
                <a:gd name="T39" fmla="*/ 823 h 1505"/>
                <a:gd name="T40" fmla="*/ 1969 w 2176"/>
                <a:gd name="T41" fmla="*/ 913 h 1505"/>
                <a:gd name="T42" fmla="*/ 1663 w 2176"/>
                <a:gd name="T43" fmla="*/ 991 h 1505"/>
                <a:gd name="T44" fmla="*/ 1345 w 2176"/>
                <a:gd name="T45" fmla="*/ 1153 h 1505"/>
                <a:gd name="T46" fmla="*/ 1507 w 2176"/>
                <a:gd name="T47" fmla="*/ 907 h 1505"/>
                <a:gd name="T48" fmla="*/ 1627 w 2176"/>
                <a:gd name="T49" fmla="*/ 546 h 1505"/>
                <a:gd name="T50" fmla="*/ 1747 w 2176"/>
                <a:gd name="T51" fmla="*/ 373 h 1505"/>
                <a:gd name="T52" fmla="*/ 1987 w 2176"/>
                <a:gd name="T53" fmla="*/ 60 h 1505"/>
                <a:gd name="T54" fmla="*/ 2011 w 2176"/>
                <a:gd name="T55" fmla="*/ 0 h 1505"/>
                <a:gd name="T56" fmla="*/ 1981 w 2176"/>
                <a:gd name="T57" fmla="*/ 0 h 1505"/>
                <a:gd name="T58" fmla="*/ 1603 w 2176"/>
                <a:gd name="T59" fmla="*/ 481 h 1505"/>
                <a:gd name="T60" fmla="*/ 1483 w 2176"/>
                <a:gd name="T61" fmla="*/ 889 h 1505"/>
                <a:gd name="T62" fmla="*/ 1260 w 2176"/>
                <a:gd name="T63" fmla="*/ 1177 h 1505"/>
                <a:gd name="T64" fmla="*/ 1135 w 2176"/>
                <a:gd name="T65" fmla="*/ 907 h 1505"/>
                <a:gd name="T66" fmla="*/ 1014 w 2176"/>
                <a:gd name="T67" fmla="*/ 541 h 1505"/>
                <a:gd name="T68" fmla="*/ 889 w 2176"/>
                <a:gd name="T69" fmla="*/ 222 h 1505"/>
                <a:gd name="T70" fmla="*/ 792 w 2176"/>
                <a:gd name="T71" fmla="*/ 0 h 1505"/>
                <a:gd name="T72" fmla="*/ 756 w 2176"/>
                <a:gd name="T73" fmla="*/ 0 h 1505"/>
                <a:gd name="T74" fmla="*/ 907 w 2176"/>
                <a:gd name="T75" fmla="*/ 355 h 1505"/>
                <a:gd name="T76" fmla="*/ 1038 w 2176"/>
                <a:gd name="T77" fmla="*/ 769 h 1505"/>
                <a:gd name="T78" fmla="*/ 1038 w 2176"/>
                <a:gd name="T79" fmla="*/ 76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Полилиния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2 w 813"/>
                <a:gd name="T1" fmla="*/ 565 h 804"/>
                <a:gd name="T2" fmla="*/ 330 w 813"/>
                <a:gd name="T3" fmla="*/ 439 h 804"/>
                <a:gd name="T4" fmla="*/ 648 w 813"/>
                <a:gd name="T5" fmla="*/ 217 h 804"/>
                <a:gd name="T6" fmla="*/ 816 w 813"/>
                <a:gd name="T7" fmla="*/ 0 h 804"/>
                <a:gd name="T8" fmla="*/ 678 w 813"/>
                <a:gd name="T9" fmla="*/ 150 h 804"/>
                <a:gd name="T10" fmla="*/ 145 w 813"/>
                <a:gd name="T11" fmla="*/ 505 h 804"/>
                <a:gd name="T12" fmla="*/ 0 w 813"/>
                <a:gd name="T13" fmla="*/ 734 h 804"/>
                <a:gd name="T14" fmla="*/ 0 w 813"/>
                <a:gd name="T15" fmla="*/ 806 h 804"/>
                <a:gd name="T16" fmla="*/ 162 w 813"/>
                <a:gd name="T17" fmla="*/ 565 h 804"/>
                <a:gd name="T18" fmla="*/ 162 w 813"/>
                <a:gd name="T19" fmla="*/ 565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Полилиния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2 w 759"/>
                <a:gd name="T1" fmla="*/ 66 h 107"/>
                <a:gd name="T2" fmla="*/ 762 w 759"/>
                <a:gd name="T3" fmla="*/ 0 h 107"/>
                <a:gd name="T4" fmla="*/ 498 w 759"/>
                <a:gd name="T5" fmla="*/ 36 h 107"/>
                <a:gd name="T6" fmla="*/ 139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2 w 759"/>
                <a:gd name="T15" fmla="*/ 66 h 107"/>
                <a:gd name="T16" fmla="*/ 462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Полилиния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3 w 3169"/>
                <a:gd name="T1" fmla="*/ 240 h 743"/>
                <a:gd name="T2" fmla="*/ 1741 w 3169"/>
                <a:gd name="T3" fmla="*/ 234 h 743"/>
                <a:gd name="T4" fmla="*/ 2096 w 3169"/>
                <a:gd name="T5" fmla="*/ 252 h 743"/>
                <a:gd name="T6" fmla="*/ 2515 w 3169"/>
                <a:gd name="T7" fmla="*/ 234 h 743"/>
                <a:gd name="T8" fmla="*/ 3182 w 3169"/>
                <a:gd name="T9" fmla="*/ 205 h 743"/>
                <a:gd name="T10" fmla="*/ 3128 w 3169"/>
                <a:gd name="T11" fmla="*/ 187 h 743"/>
                <a:gd name="T12" fmla="*/ 2432 w 3169"/>
                <a:gd name="T13" fmla="*/ 222 h 743"/>
                <a:gd name="T14" fmla="*/ 2011 w 3169"/>
                <a:gd name="T15" fmla="*/ 222 h 743"/>
                <a:gd name="T16" fmla="*/ 1465 w 3169"/>
                <a:gd name="T17" fmla="*/ 187 h 743"/>
                <a:gd name="T18" fmla="*/ 1549 w 3169"/>
                <a:gd name="T19" fmla="*/ 168 h 743"/>
                <a:gd name="T20" fmla="*/ 2047 w 3169"/>
                <a:gd name="T21" fmla="*/ 0 h 743"/>
                <a:gd name="T22" fmla="*/ 1969 w 3169"/>
                <a:gd name="T23" fmla="*/ 24 h 743"/>
                <a:gd name="T24" fmla="*/ 1844 w 3169"/>
                <a:gd name="T25" fmla="*/ 66 h 743"/>
                <a:gd name="T26" fmla="*/ 1609 w 3169"/>
                <a:gd name="T27" fmla="*/ 138 h 743"/>
                <a:gd name="T28" fmla="*/ 1344 w 3169"/>
                <a:gd name="T29" fmla="*/ 199 h 743"/>
                <a:gd name="T30" fmla="*/ 1273 w 3169"/>
                <a:gd name="T31" fmla="*/ 252 h 743"/>
                <a:gd name="T32" fmla="*/ 768 w 3169"/>
                <a:gd name="T33" fmla="*/ 414 h 743"/>
                <a:gd name="T34" fmla="*/ 336 w 3169"/>
                <a:gd name="T35" fmla="*/ 504 h 743"/>
                <a:gd name="T36" fmla="*/ 0 w 3169"/>
                <a:gd name="T37" fmla="*/ 619 h 743"/>
                <a:gd name="T38" fmla="*/ 300 w 3169"/>
                <a:gd name="T39" fmla="*/ 540 h 743"/>
                <a:gd name="T40" fmla="*/ 738 w 3169"/>
                <a:gd name="T41" fmla="*/ 450 h 743"/>
                <a:gd name="T42" fmla="*/ 1183 w 3169"/>
                <a:gd name="T43" fmla="*/ 312 h 743"/>
                <a:gd name="T44" fmla="*/ 985 w 3169"/>
                <a:gd name="T45" fmla="*/ 492 h 743"/>
                <a:gd name="T46" fmla="*/ 871 w 3169"/>
                <a:gd name="T47" fmla="*/ 745 h 743"/>
                <a:gd name="T48" fmla="*/ 865 w 3169"/>
                <a:gd name="T49" fmla="*/ 745 h 743"/>
                <a:gd name="T50" fmla="*/ 937 w 3169"/>
                <a:gd name="T51" fmla="*/ 745 h 743"/>
                <a:gd name="T52" fmla="*/ 1026 w 3169"/>
                <a:gd name="T53" fmla="*/ 498 h 743"/>
                <a:gd name="T54" fmla="*/ 1302 w 3169"/>
                <a:gd name="T55" fmla="*/ 282 h 743"/>
                <a:gd name="T56" fmla="*/ 1537 w 3169"/>
                <a:gd name="T57" fmla="*/ 450 h 743"/>
                <a:gd name="T58" fmla="*/ 1777 w 3169"/>
                <a:gd name="T59" fmla="*/ 679 h 743"/>
                <a:gd name="T60" fmla="*/ 1862 w 3169"/>
                <a:gd name="T61" fmla="*/ 745 h 743"/>
                <a:gd name="T62" fmla="*/ 1927 w 3169"/>
                <a:gd name="T63" fmla="*/ 745 h 743"/>
                <a:gd name="T64" fmla="*/ 1699 w 3169"/>
                <a:gd name="T65" fmla="*/ 528 h 743"/>
                <a:gd name="T66" fmla="*/ 1393 w 3169"/>
                <a:gd name="T67" fmla="*/ 240 h 743"/>
                <a:gd name="T68" fmla="*/ 1393 w 3169"/>
                <a:gd name="T69" fmla="*/ 240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Прямоуг.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Прямоуг.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Полилиния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Полилиния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Полилиния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Полилиния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Полилиния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Полилиния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Полилиния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0 w 2153"/>
                <a:gd name="T1" fmla="*/ 853 h 1930"/>
                <a:gd name="T2" fmla="*/ 1945 w 2153"/>
                <a:gd name="T3" fmla="*/ 1021 h 1930"/>
                <a:gd name="T4" fmla="*/ 2060 w 2153"/>
                <a:gd name="T5" fmla="*/ 1170 h 1930"/>
                <a:gd name="T6" fmla="*/ 2126 w 2153"/>
                <a:gd name="T7" fmla="*/ 1249 h 1930"/>
                <a:gd name="T8" fmla="*/ 2162 w 2153"/>
                <a:gd name="T9" fmla="*/ 1297 h 1930"/>
                <a:gd name="T10" fmla="*/ 1897 w 2153"/>
                <a:gd name="T11" fmla="*/ 979 h 1930"/>
                <a:gd name="T12" fmla="*/ 1868 w 2153"/>
                <a:gd name="T13" fmla="*/ 931 h 1930"/>
                <a:gd name="T14" fmla="*/ 1789 w 2153"/>
                <a:gd name="T15" fmla="*/ 1243 h 1930"/>
                <a:gd name="T16" fmla="*/ 1777 w 2153"/>
                <a:gd name="T17" fmla="*/ 1489 h 1930"/>
                <a:gd name="T18" fmla="*/ 1826 w 2153"/>
                <a:gd name="T19" fmla="*/ 1910 h 1930"/>
                <a:gd name="T20" fmla="*/ 1795 w 2153"/>
                <a:gd name="T21" fmla="*/ 1934 h 1930"/>
                <a:gd name="T22" fmla="*/ 1753 w 2153"/>
                <a:gd name="T23" fmla="*/ 1537 h 1930"/>
                <a:gd name="T24" fmla="*/ 1735 w 2153"/>
                <a:gd name="T25" fmla="*/ 1291 h 1930"/>
                <a:gd name="T26" fmla="*/ 1771 w 2153"/>
                <a:gd name="T27" fmla="*/ 1087 h 1930"/>
                <a:gd name="T28" fmla="*/ 1777 w 2153"/>
                <a:gd name="T29" fmla="*/ 877 h 1930"/>
                <a:gd name="T30" fmla="*/ 1273 w 2153"/>
                <a:gd name="T31" fmla="*/ 1009 h 1930"/>
                <a:gd name="T32" fmla="*/ 828 w 2153"/>
                <a:gd name="T33" fmla="*/ 1134 h 1930"/>
                <a:gd name="T34" fmla="*/ 324 w 2153"/>
                <a:gd name="T35" fmla="*/ 1315 h 1930"/>
                <a:gd name="T36" fmla="*/ 18 w 2153"/>
                <a:gd name="T37" fmla="*/ 1423 h 1930"/>
                <a:gd name="T38" fmla="*/ 312 w 2153"/>
                <a:gd name="T39" fmla="*/ 1285 h 1930"/>
                <a:gd name="T40" fmla="*/ 685 w 2153"/>
                <a:gd name="T41" fmla="*/ 1146 h 1930"/>
                <a:gd name="T42" fmla="*/ 1026 w 2153"/>
                <a:gd name="T43" fmla="*/ 1039 h 1930"/>
                <a:gd name="T44" fmla="*/ 1417 w 2153"/>
                <a:gd name="T45" fmla="*/ 931 h 1930"/>
                <a:gd name="T46" fmla="*/ 1699 w 2153"/>
                <a:gd name="T47" fmla="*/ 817 h 1930"/>
                <a:gd name="T48" fmla="*/ 1339 w 2153"/>
                <a:gd name="T49" fmla="*/ 624 h 1930"/>
                <a:gd name="T50" fmla="*/ 865 w 2153"/>
                <a:gd name="T51" fmla="*/ 516 h 1930"/>
                <a:gd name="T52" fmla="*/ 228 w 2153"/>
                <a:gd name="T53" fmla="*/ 161 h 1930"/>
                <a:gd name="T54" fmla="*/ 0 w 2153"/>
                <a:gd name="T55" fmla="*/ 83 h 1930"/>
                <a:gd name="T56" fmla="*/ 330 w 2153"/>
                <a:gd name="T57" fmla="*/ 179 h 1930"/>
                <a:gd name="T58" fmla="*/ 715 w 2153"/>
                <a:gd name="T59" fmla="*/ 384 h 1930"/>
                <a:gd name="T60" fmla="*/ 937 w 2153"/>
                <a:gd name="T61" fmla="*/ 492 h 1930"/>
                <a:gd name="T62" fmla="*/ 1357 w 2153"/>
                <a:gd name="T63" fmla="*/ 594 h 1930"/>
                <a:gd name="T64" fmla="*/ 1657 w 2153"/>
                <a:gd name="T65" fmla="*/ 745 h 1930"/>
                <a:gd name="T66" fmla="*/ 1429 w 2153"/>
                <a:gd name="T67" fmla="*/ 462 h 1930"/>
                <a:gd name="T68" fmla="*/ 1291 w 2153"/>
                <a:gd name="T69" fmla="*/ 191 h 1930"/>
                <a:gd name="T70" fmla="*/ 1159 w 2153"/>
                <a:gd name="T71" fmla="*/ 0 h 1930"/>
                <a:gd name="T72" fmla="*/ 1345 w 2153"/>
                <a:gd name="T73" fmla="*/ 215 h 1930"/>
                <a:gd name="T74" fmla="*/ 1495 w 2153"/>
                <a:gd name="T75" fmla="*/ 486 h 1930"/>
                <a:gd name="T76" fmla="*/ 1753 w 2153"/>
                <a:gd name="T77" fmla="*/ 805 h 1930"/>
                <a:gd name="T78" fmla="*/ 1850 w 2153"/>
                <a:gd name="T79" fmla="*/ 853 h 1930"/>
                <a:gd name="T80" fmla="*/ 1850 w 2153"/>
                <a:gd name="T81" fmla="*/ 85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0133" name="Прямоуг.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90134" name="Прямоуг.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3" name="Прямоуг.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Прямоуг.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Прямоуг.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A10ED-B55E-4ADF-9310-78B72C7FD2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738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.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5D7BB9-1A52-4FEC-980D-19EF5D3A64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42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.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2AFBFA-776A-4F81-8F53-B82B65A795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261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.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51490-BB0E-4EB9-B4EA-17F174E40B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271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Прямоуг.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423694-10DA-454B-A666-31165BC217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293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Прямоуг.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C8CF6D-DDA7-4715-A2F2-3D781E64CD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44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Прямоуг.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.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Прямоуг.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A413E-5880-49A7-978F-1B1324CB49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357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рямоуг.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Прямоуг.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A93696-4D4B-4404-8E9C-7F215D6B18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784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Прямоуг.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Прямоуг.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04AB3-2A32-4D1D-97D2-22D4D2C11A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827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Прямоуг.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25EF1-1439-4AC3-8979-BE08F3815F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729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Прямоуг.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3FABAF-B063-408F-A959-2A8D7123CC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816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89091" name="Полилиния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Полилиния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7 w 2123"/>
                <a:gd name="T1" fmla="*/ 986 h 1696"/>
                <a:gd name="T2" fmla="*/ 541 w 2123"/>
                <a:gd name="T3" fmla="*/ 646 h 1696"/>
                <a:gd name="T4" fmla="*/ 667 w 2123"/>
                <a:gd name="T5" fmla="*/ 374 h 1696"/>
                <a:gd name="T6" fmla="*/ 922 w 2123"/>
                <a:gd name="T7" fmla="*/ 555 h 1696"/>
                <a:gd name="T8" fmla="*/ 1208 w 2123"/>
                <a:gd name="T9" fmla="*/ 822 h 1696"/>
                <a:gd name="T10" fmla="*/ 1475 w 2123"/>
                <a:gd name="T11" fmla="*/ 1049 h 1696"/>
                <a:gd name="T12" fmla="*/ 1791 w 2123"/>
                <a:gd name="T13" fmla="*/ 1286 h 1696"/>
                <a:gd name="T14" fmla="*/ 1873 w 2123"/>
                <a:gd name="T15" fmla="*/ 1337 h 1696"/>
                <a:gd name="T16" fmla="*/ 1826 w 2123"/>
                <a:gd name="T17" fmla="*/ 1281 h 1696"/>
                <a:gd name="T18" fmla="*/ 1404 w 2123"/>
                <a:gd name="T19" fmla="*/ 947 h 1696"/>
                <a:gd name="T20" fmla="*/ 1082 w 2123"/>
                <a:gd name="T21" fmla="*/ 646 h 1696"/>
                <a:gd name="T22" fmla="*/ 719 w 2123"/>
                <a:gd name="T23" fmla="*/ 311 h 1696"/>
                <a:gd name="T24" fmla="*/ 994 w 2123"/>
                <a:gd name="T25" fmla="*/ 294 h 1696"/>
                <a:gd name="T26" fmla="*/ 1279 w 2123"/>
                <a:gd name="T27" fmla="*/ 300 h 1696"/>
                <a:gd name="T28" fmla="*/ 1606 w 2123"/>
                <a:gd name="T29" fmla="*/ 254 h 1696"/>
                <a:gd name="T30" fmla="*/ 2112 w 2123"/>
                <a:gd name="T31" fmla="*/ 186 h 1696"/>
                <a:gd name="T32" fmla="*/ 2064 w 2123"/>
                <a:gd name="T33" fmla="*/ 164 h 1696"/>
                <a:gd name="T34" fmla="*/ 1535 w 2123"/>
                <a:gd name="T35" fmla="*/ 243 h 1696"/>
                <a:gd name="T36" fmla="*/ 1202 w 2123"/>
                <a:gd name="T37" fmla="*/ 260 h 1696"/>
                <a:gd name="T38" fmla="*/ 755 w 2123"/>
                <a:gd name="T39" fmla="*/ 243 h 1696"/>
                <a:gd name="T40" fmla="*/ 815 w 2123"/>
                <a:gd name="T41" fmla="*/ 215 h 1696"/>
                <a:gd name="T42" fmla="*/ 1136 w 2123"/>
                <a:gd name="T43" fmla="*/ 0 h 1696"/>
                <a:gd name="T44" fmla="*/ 1082 w 2123"/>
                <a:gd name="T45" fmla="*/ 28 h 1696"/>
                <a:gd name="T46" fmla="*/ 1005 w 2123"/>
                <a:gd name="T47" fmla="*/ 79 h 1696"/>
                <a:gd name="T48" fmla="*/ 851 w 2123"/>
                <a:gd name="T49" fmla="*/ 181 h 1696"/>
                <a:gd name="T50" fmla="*/ 667 w 2123"/>
                <a:gd name="T51" fmla="*/ 266 h 1696"/>
                <a:gd name="T52" fmla="*/ 631 w 2123"/>
                <a:gd name="T53" fmla="*/ 340 h 1696"/>
                <a:gd name="T54" fmla="*/ 303 w 2123"/>
                <a:gd name="T55" fmla="*/ 555 h 1696"/>
                <a:gd name="T56" fmla="*/ 0 w 2123"/>
                <a:gd name="T57" fmla="*/ 686 h 1696"/>
                <a:gd name="T58" fmla="*/ 0 w 2123"/>
                <a:gd name="T59" fmla="*/ 691 h 1696"/>
                <a:gd name="T60" fmla="*/ 0 w 2123"/>
                <a:gd name="T61" fmla="*/ 725 h 1696"/>
                <a:gd name="T62" fmla="*/ 297 w 2123"/>
                <a:gd name="T63" fmla="*/ 601 h 1696"/>
                <a:gd name="T64" fmla="*/ 589 w 2123"/>
                <a:gd name="T65" fmla="*/ 408 h 1696"/>
                <a:gd name="T66" fmla="*/ 505 w 2123"/>
                <a:gd name="T67" fmla="*/ 635 h 1696"/>
                <a:gd name="T68" fmla="*/ 523 w 2123"/>
                <a:gd name="T69" fmla="*/ 941 h 1696"/>
                <a:gd name="T70" fmla="*/ 458 w 2123"/>
                <a:gd name="T71" fmla="*/ 1105 h 1696"/>
                <a:gd name="T72" fmla="*/ 327 w 2123"/>
                <a:gd name="T73" fmla="*/ 1400 h 1696"/>
                <a:gd name="T74" fmla="*/ 321 w 2123"/>
                <a:gd name="T75" fmla="*/ 1604 h 1696"/>
                <a:gd name="T76" fmla="*/ 327 w 2123"/>
                <a:gd name="T77" fmla="*/ 1604 h 1696"/>
                <a:gd name="T78" fmla="*/ 345 w 2123"/>
                <a:gd name="T79" fmla="*/ 1468 h 1696"/>
                <a:gd name="T80" fmla="*/ 577 w 2123"/>
                <a:gd name="T81" fmla="*/ 986 h 1696"/>
                <a:gd name="T82" fmla="*/ 577 w 2123"/>
                <a:gd name="T83" fmla="*/ 986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Полилиния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Полилиния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4 w 969"/>
                <a:gd name="T1" fmla="*/ 1189 h 1192"/>
                <a:gd name="T2" fmla="*/ 492 w 969"/>
                <a:gd name="T3" fmla="*/ 1195 h 1192"/>
                <a:gd name="T4" fmla="*/ 582 w 969"/>
                <a:gd name="T5" fmla="*/ 1153 h 1192"/>
                <a:gd name="T6" fmla="*/ 816 w 969"/>
                <a:gd name="T7" fmla="*/ 1088 h 1192"/>
                <a:gd name="T8" fmla="*/ 937 w 969"/>
                <a:gd name="T9" fmla="*/ 1058 h 1192"/>
                <a:gd name="T10" fmla="*/ 762 w 969"/>
                <a:gd name="T11" fmla="*/ 991 h 1192"/>
                <a:gd name="T12" fmla="*/ 558 w 969"/>
                <a:gd name="T13" fmla="*/ 955 h 1192"/>
                <a:gd name="T14" fmla="*/ 198 w 969"/>
                <a:gd name="T15" fmla="*/ 973 h 1192"/>
                <a:gd name="T16" fmla="*/ 300 w 969"/>
                <a:gd name="T17" fmla="*/ 895 h 1192"/>
                <a:gd name="T18" fmla="*/ 498 w 969"/>
                <a:gd name="T19" fmla="*/ 805 h 1192"/>
                <a:gd name="T20" fmla="*/ 697 w 969"/>
                <a:gd name="T21" fmla="*/ 673 h 1192"/>
                <a:gd name="T22" fmla="*/ 703 w 969"/>
                <a:gd name="T23" fmla="*/ 673 h 1192"/>
                <a:gd name="T24" fmla="*/ 715 w 969"/>
                <a:gd name="T25" fmla="*/ 667 h 1192"/>
                <a:gd name="T26" fmla="*/ 756 w 969"/>
                <a:gd name="T27" fmla="*/ 649 h 1192"/>
                <a:gd name="T28" fmla="*/ 780 w 969"/>
                <a:gd name="T29" fmla="*/ 643 h 1192"/>
                <a:gd name="T30" fmla="*/ 792 w 969"/>
                <a:gd name="T31" fmla="*/ 631 h 1192"/>
                <a:gd name="T32" fmla="*/ 798 w 969"/>
                <a:gd name="T33" fmla="*/ 619 h 1192"/>
                <a:gd name="T34" fmla="*/ 792 w 969"/>
                <a:gd name="T35" fmla="*/ 613 h 1192"/>
                <a:gd name="T36" fmla="*/ 786 w 969"/>
                <a:gd name="T37" fmla="*/ 601 h 1192"/>
                <a:gd name="T38" fmla="*/ 786 w 969"/>
                <a:gd name="T39" fmla="*/ 576 h 1192"/>
                <a:gd name="T40" fmla="*/ 798 w 969"/>
                <a:gd name="T41" fmla="*/ 546 h 1192"/>
                <a:gd name="T42" fmla="*/ 810 w 969"/>
                <a:gd name="T43" fmla="*/ 516 h 1192"/>
                <a:gd name="T44" fmla="*/ 828 w 969"/>
                <a:gd name="T45" fmla="*/ 486 h 1192"/>
                <a:gd name="T46" fmla="*/ 840 w 969"/>
                <a:gd name="T47" fmla="*/ 456 h 1192"/>
                <a:gd name="T48" fmla="*/ 846 w 969"/>
                <a:gd name="T49" fmla="*/ 438 h 1192"/>
                <a:gd name="T50" fmla="*/ 853 w 969"/>
                <a:gd name="T51" fmla="*/ 432 h 1192"/>
                <a:gd name="T52" fmla="*/ 853 w 969"/>
                <a:gd name="T53" fmla="*/ 348 h 1192"/>
                <a:gd name="T54" fmla="*/ 853 w 969"/>
                <a:gd name="T55" fmla="*/ 342 h 1192"/>
                <a:gd name="T56" fmla="*/ 859 w 969"/>
                <a:gd name="T57" fmla="*/ 336 h 1192"/>
                <a:gd name="T58" fmla="*/ 877 w 969"/>
                <a:gd name="T59" fmla="*/ 306 h 1192"/>
                <a:gd name="T60" fmla="*/ 889 w 969"/>
                <a:gd name="T61" fmla="*/ 270 h 1192"/>
                <a:gd name="T62" fmla="*/ 901 w 969"/>
                <a:gd name="T63" fmla="*/ 240 h 1192"/>
                <a:gd name="T64" fmla="*/ 907 w 969"/>
                <a:gd name="T65" fmla="*/ 228 h 1192"/>
                <a:gd name="T66" fmla="*/ 913 w 969"/>
                <a:gd name="T67" fmla="*/ 216 h 1192"/>
                <a:gd name="T68" fmla="*/ 931 w 969"/>
                <a:gd name="T69" fmla="*/ 173 h 1192"/>
                <a:gd name="T70" fmla="*/ 949 w 969"/>
                <a:gd name="T71" fmla="*/ 137 h 1192"/>
                <a:gd name="T72" fmla="*/ 955 w 969"/>
                <a:gd name="T73" fmla="*/ 125 h 1192"/>
                <a:gd name="T74" fmla="*/ 955 w 969"/>
                <a:gd name="T75" fmla="*/ 119 h 1192"/>
                <a:gd name="T76" fmla="*/ 973 w 969"/>
                <a:gd name="T77" fmla="*/ 0 h 1192"/>
                <a:gd name="T78" fmla="*/ 949 w 969"/>
                <a:gd name="T79" fmla="*/ 47 h 1192"/>
                <a:gd name="T80" fmla="*/ 786 w 969"/>
                <a:gd name="T81" fmla="*/ 113 h 1192"/>
                <a:gd name="T82" fmla="*/ 709 w 969"/>
                <a:gd name="T83" fmla="*/ 161 h 1192"/>
                <a:gd name="T84" fmla="*/ 462 w 969"/>
                <a:gd name="T85" fmla="*/ 234 h 1192"/>
                <a:gd name="T86" fmla="*/ 282 w 969"/>
                <a:gd name="T87" fmla="*/ 288 h 1192"/>
                <a:gd name="T88" fmla="*/ 174 w 969"/>
                <a:gd name="T89" fmla="*/ 294 h 1192"/>
                <a:gd name="T90" fmla="*/ 12 w 969"/>
                <a:gd name="T91" fmla="*/ 486 h 1192"/>
                <a:gd name="T92" fmla="*/ 0 w 969"/>
                <a:gd name="T93" fmla="*/ 510 h 1192"/>
                <a:gd name="T94" fmla="*/ 0 w 969"/>
                <a:gd name="T95" fmla="*/ 1189 h 1192"/>
                <a:gd name="T96" fmla="*/ 96 w 969"/>
                <a:gd name="T97" fmla="*/ 1183 h 1192"/>
                <a:gd name="T98" fmla="*/ 324 w 969"/>
                <a:gd name="T99" fmla="*/ 1189 h 1192"/>
                <a:gd name="T100" fmla="*/ 324 w 969"/>
                <a:gd name="T101" fmla="*/ 1189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Полилиния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Полилиния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8 w 2176"/>
                <a:gd name="T1" fmla="*/ 769 h 1505"/>
                <a:gd name="T2" fmla="*/ 1195 w 2176"/>
                <a:gd name="T3" fmla="*/ 1237 h 1505"/>
                <a:gd name="T4" fmla="*/ 960 w 2176"/>
                <a:gd name="T5" fmla="*/ 1195 h 1505"/>
                <a:gd name="T6" fmla="*/ 726 w 2176"/>
                <a:gd name="T7" fmla="*/ 1129 h 1505"/>
                <a:gd name="T8" fmla="*/ 444 w 2176"/>
                <a:gd name="T9" fmla="*/ 1111 h 1505"/>
                <a:gd name="T10" fmla="*/ 0 w 2176"/>
                <a:gd name="T11" fmla="*/ 1081 h 1505"/>
                <a:gd name="T12" fmla="*/ 30 w 2176"/>
                <a:gd name="T13" fmla="*/ 1117 h 1505"/>
                <a:gd name="T14" fmla="*/ 498 w 2176"/>
                <a:gd name="T15" fmla="*/ 1135 h 1505"/>
                <a:gd name="T16" fmla="*/ 780 w 2176"/>
                <a:gd name="T17" fmla="*/ 1189 h 1505"/>
                <a:gd name="T18" fmla="*/ 1135 w 2176"/>
                <a:gd name="T19" fmla="*/ 1304 h 1505"/>
                <a:gd name="T20" fmla="*/ 1074 w 2176"/>
                <a:gd name="T21" fmla="*/ 1322 h 1505"/>
                <a:gd name="T22" fmla="*/ 714 w 2176"/>
                <a:gd name="T23" fmla="*/ 1508 h 1505"/>
                <a:gd name="T24" fmla="*/ 768 w 2176"/>
                <a:gd name="T25" fmla="*/ 1484 h 1505"/>
                <a:gd name="T26" fmla="*/ 865 w 2176"/>
                <a:gd name="T27" fmla="*/ 1442 h 1505"/>
                <a:gd name="T28" fmla="*/ 1026 w 2176"/>
                <a:gd name="T29" fmla="*/ 1358 h 1505"/>
                <a:gd name="T30" fmla="*/ 1219 w 2176"/>
                <a:gd name="T31" fmla="*/ 1298 h 1505"/>
                <a:gd name="T32" fmla="*/ 1272 w 2176"/>
                <a:gd name="T33" fmla="*/ 1225 h 1505"/>
                <a:gd name="T34" fmla="*/ 1639 w 2176"/>
                <a:gd name="T35" fmla="*/ 1045 h 1505"/>
                <a:gd name="T36" fmla="*/ 1939 w 2176"/>
                <a:gd name="T37" fmla="*/ 955 h 1505"/>
                <a:gd name="T38" fmla="*/ 2185 w 2176"/>
                <a:gd name="T39" fmla="*/ 823 h 1505"/>
                <a:gd name="T40" fmla="*/ 1969 w 2176"/>
                <a:gd name="T41" fmla="*/ 913 h 1505"/>
                <a:gd name="T42" fmla="*/ 1663 w 2176"/>
                <a:gd name="T43" fmla="*/ 991 h 1505"/>
                <a:gd name="T44" fmla="*/ 1345 w 2176"/>
                <a:gd name="T45" fmla="*/ 1153 h 1505"/>
                <a:gd name="T46" fmla="*/ 1507 w 2176"/>
                <a:gd name="T47" fmla="*/ 907 h 1505"/>
                <a:gd name="T48" fmla="*/ 1627 w 2176"/>
                <a:gd name="T49" fmla="*/ 546 h 1505"/>
                <a:gd name="T50" fmla="*/ 1747 w 2176"/>
                <a:gd name="T51" fmla="*/ 373 h 1505"/>
                <a:gd name="T52" fmla="*/ 1987 w 2176"/>
                <a:gd name="T53" fmla="*/ 60 h 1505"/>
                <a:gd name="T54" fmla="*/ 2011 w 2176"/>
                <a:gd name="T55" fmla="*/ 0 h 1505"/>
                <a:gd name="T56" fmla="*/ 1981 w 2176"/>
                <a:gd name="T57" fmla="*/ 0 h 1505"/>
                <a:gd name="T58" fmla="*/ 1603 w 2176"/>
                <a:gd name="T59" fmla="*/ 481 h 1505"/>
                <a:gd name="T60" fmla="*/ 1483 w 2176"/>
                <a:gd name="T61" fmla="*/ 889 h 1505"/>
                <a:gd name="T62" fmla="*/ 1260 w 2176"/>
                <a:gd name="T63" fmla="*/ 1177 h 1505"/>
                <a:gd name="T64" fmla="*/ 1135 w 2176"/>
                <a:gd name="T65" fmla="*/ 907 h 1505"/>
                <a:gd name="T66" fmla="*/ 1014 w 2176"/>
                <a:gd name="T67" fmla="*/ 541 h 1505"/>
                <a:gd name="T68" fmla="*/ 889 w 2176"/>
                <a:gd name="T69" fmla="*/ 222 h 1505"/>
                <a:gd name="T70" fmla="*/ 792 w 2176"/>
                <a:gd name="T71" fmla="*/ 0 h 1505"/>
                <a:gd name="T72" fmla="*/ 756 w 2176"/>
                <a:gd name="T73" fmla="*/ 0 h 1505"/>
                <a:gd name="T74" fmla="*/ 907 w 2176"/>
                <a:gd name="T75" fmla="*/ 355 h 1505"/>
                <a:gd name="T76" fmla="*/ 1038 w 2176"/>
                <a:gd name="T77" fmla="*/ 769 h 1505"/>
                <a:gd name="T78" fmla="*/ 1038 w 2176"/>
                <a:gd name="T79" fmla="*/ 76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Полилиния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2 w 813"/>
                <a:gd name="T1" fmla="*/ 565 h 804"/>
                <a:gd name="T2" fmla="*/ 330 w 813"/>
                <a:gd name="T3" fmla="*/ 439 h 804"/>
                <a:gd name="T4" fmla="*/ 648 w 813"/>
                <a:gd name="T5" fmla="*/ 217 h 804"/>
                <a:gd name="T6" fmla="*/ 816 w 813"/>
                <a:gd name="T7" fmla="*/ 0 h 804"/>
                <a:gd name="T8" fmla="*/ 678 w 813"/>
                <a:gd name="T9" fmla="*/ 150 h 804"/>
                <a:gd name="T10" fmla="*/ 145 w 813"/>
                <a:gd name="T11" fmla="*/ 505 h 804"/>
                <a:gd name="T12" fmla="*/ 0 w 813"/>
                <a:gd name="T13" fmla="*/ 734 h 804"/>
                <a:gd name="T14" fmla="*/ 0 w 813"/>
                <a:gd name="T15" fmla="*/ 806 h 804"/>
                <a:gd name="T16" fmla="*/ 162 w 813"/>
                <a:gd name="T17" fmla="*/ 565 h 804"/>
                <a:gd name="T18" fmla="*/ 162 w 813"/>
                <a:gd name="T19" fmla="*/ 565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Полилиния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2 w 759"/>
                <a:gd name="T1" fmla="*/ 66 h 107"/>
                <a:gd name="T2" fmla="*/ 762 w 759"/>
                <a:gd name="T3" fmla="*/ 0 h 107"/>
                <a:gd name="T4" fmla="*/ 498 w 759"/>
                <a:gd name="T5" fmla="*/ 36 h 107"/>
                <a:gd name="T6" fmla="*/ 139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2 w 759"/>
                <a:gd name="T15" fmla="*/ 66 h 107"/>
                <a:gd name="T16" fmla="*/ 462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Полилиния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3 w 3169"/>
                <a:gd name="T1" fmla="*/ 240 h 743"/>
                <a:gd name="T2" fmla="*/ 1741 w 3169"/>
                <a:gd name="T3" fmla="*/ 234 h 743"/>
                <a:gd name="T4" fmla="*/ 2096 w 3169"/>
                <a:gd name="T5" fmla="*/ 252 h 743"/>
                <a:gd name="T6" fmla="*/ 2515 w 3169"/>
                <a:gd name="T7" fmla="*/ 234 h 743"/>
                <a:gd name="T8" fmla="*/ 3182 w 3169"/>
                <a:gd name="T9" fmla="*/ 205 h 743"/>
                <a:gd name="T10" fmla="*/ 3128 w 3169"/>
                <a:gd name="T11" fmla="*/ 187 h 743"/>
                <a:gd name="T12" fmla="*/ 2432 w 3169"/>
                <a:gd name="T13" fmla="*/ 222 h 743"/>
                <a:gd name="T14" fmla="*/ 2011 w 3169"/>
                <a:gd name="T15" fmla="*/ 222 h 743"/>
                <a:gd name="T16" fmla="*/ 1465 w 3169"/>
                <a:gd name="T17" fmla="*/ 187 h 743"/>
                <a:gd name="T18" fmla="*/ 1549 w 3169"/>
                <a:gd name="T19" fmla="*/ 168 h 743"/>
                <a:gd name="T20" fmla="*/ 2047 w 3169"/>
                <a:gd name="T21" fmla="*/ 0 h 743"/>
                <a:gd name="T22" fmla="*/ 1969 w 3169"/>
                <a:gd name="T23" fmla="*/ 24 h 743"/>
                <a:gd name="T24" fmla="*/ 1844 w 3169"/>
                <a:gd name="T25" fmla="*/ 66 h 743"/>
                <a:gd name="T26" fmla="*/ 1609 w 3169"/>
                <a:gd name="T27" fmla="*/ 138 h 743"/>
                <a:gd name="T28" fmla="*/ 1344 w 3169"/>
                <a:gd name="T29" fmla="*/ 199 h 743"/>
                <a:gd name="T30" fmla="*/ 1273 w 3169"/>
                <a:gd name="T31" fmla="*/ 252 h 743"/>
                <a:gd name="T32" fmla="*/ 768 w 3169"/>
                <a:gd name="T33" fmla="*/ 414 h 743"/>
                <a:gd name="T34" fmla="*/ 336 w 3169"/>
                <a:gd name="T35" fmla="*/ 504 h 743"/>
                <a:gd name="T36" fmla="*/ 0 w 3169"/>
                <a:gd name="T37" fmla="*/ 619 h 743"/>
                <a:gd name="T38" fmla="*/ 300 w 3169"/>
                <a:gd name="T39" fmla="*/ 540 h 743"/>
                <a:gd name="T40" fmla="*/ 738 w 3169"/>
                <a:gd name="T41" fmla="*/ 450 h 743"/>
                <a:gd name="T42" fmla="*/ 1183 w 3169"/>
                <a:gd name="T43" fmla="*/ 312 h 743"/>
                <a:gd name="T44" fmla="*/ 985 w 3169"/>
                <a:gd name="T45" fmla="*/ 492 h 743"/>
                <a:gd name="T46" fmla="*/ 871 w 3169"/>
                <a:gd name="T47" fmla="*/ 745 h 743"/>
                <a:gd name="T48" fmla="*/ 865 w 3169"/>
                <a:gd name="T49" fmla="*/ 745 h 743"/>
                <a:gd name="T50" fmla="*/ 937 w 3169"/>
                <a:gd name="T51" fmla="*/ 745 h 743"/>
                <a:gd name="T52" fmla="*/ 1026 w 3169"/>
                <a:gd name="T53" fmla="*/ 498 h 743"/>
                <a:gd name="T54" fmla="*/ 1302 w 3169"/>
                <a:gd name="T55" fmla="*/ 282 h 743"/>
                <a:gd name="T56" fmla="*/ 1537 w 3169"/>
                <a:gd name="T57" fmla="*/ 450 h 743"/>
                <a:gd name="T58" fmla="*/ 1777 w 3169"/>
                <a:gd name="T59" fmla="*/ 679 h 743"/>
                <a:gd name="T60" fmla="*/ 1862 w 3169"/>
                <a:gd name="T61" fmla="*/ 745 h 743"/>
                <a:gd name="T62" fmla="*/ 1927 w 3169"/>
                <a:gd name="T63" fmla="*/ 745 h 743"/>
                <a:gd name="T64" fmla="*/ 1699 w 3169"/>
                <a:gd name="T65" fmla="*/ 528 h 743"/>
                <a:gd name="T66" fmla="*/ 1393 w 3169"/>
                <a:gd name="T67" fmla="*/ 240 h 743"/>
                <a:gd name="T68" fmla="*/ 1393 w 3169"/>
                <a:gd name="T69" fmla="*/ 240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Прямоуг.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Прямоуг.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102" name="Полилиния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103" name="Полилиния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104" name="Полилиния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Полилиния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Полилиния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107" name="Полилиния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Полилиния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0 w 2153"/>
                <a:gd name="T1" fmla="*/ 853 h 1930"/>
                <a:gd name="T2" fmla="*/ 1945 w 2153"/>
                <a:gd name="T3" fmla="*/ 1021 h 1930"/>
                <a:gd name="T4" fmla="*/ 2060 w 2153"/>
                <a:gd name="T5" fmla="*/ 1170 h 1930"/>
                <a:gd name="T6" fmla="*/ 2126 w 2153"/>
                <a:gd name="T7" fmla="*/ 1249 h 1930"/>
                <a:gd name="T8" fmla="*/ 2162 w 2153"/>
                <a:gd name="T9" fmla="*/ 1297 h 1930"/>
                <a:gd name="T10" fmla="*/ 1897 w 2153"/>
                <a:gd name="T11" fmla="*/ 979 h 1930"/>
                <a:gd name="T12" fmla="*/ 1868 w 2153"/>
                <a:gd name="T13" fmla="*/ 931 h 1930"/>
                <a:gd name="T14" fmla="*/ 1789 w 2153"/>
                <a:gd name="T15" fmla="*/ 1243 h 1930"/>
                <a:gd name="T16" fmla="*/ 1777 w 2153"/>
                <a:gd name="T17" fmla="*/ 1489 h 1930"/>
                <a:gd name="T18" fmla="*/ 1826 w 2153"/>
                <a:gd name="T19" fmla="*/ 1910 h 1930"/>
                <a:gd name="T20" fmla="*/ 1795 w 2153"/>
                <a:gd name="T21" fmla="*/ 1934 h 1930"/>
                <a:gd name="T22" fmla="*/ 1753 w 2153"/>
                <a:gd name="T23" fmla="*/ 1537 h 1930"/>
                <a:gd name="T24" fmla="*/ 1735 w 2153"/>
                <a:gd name="T25" fmla="*/ 1291 h 1930"/>
                <a:gd name="T26" fmla="*/ 1771 w 2153"/>
                <a:gd name="T27" fmla="*/ 1087 h 1930"/>
                <a:gd name="T28" fmla="*/ 1777 w 2153"/>
                <a:gd name="T29" fmla="*/ 877 h 1930"/>
                <a:gd name="T30" fmla="*/ 1273 w 2153"/>
                <a:gd name="T31" fmla="*/ 1009 h 1930"/>
                <a:gd name="T32" fmla="*/ 828 w 2153"/>
                <a:gd name="T33" fmla="*/ 1134 h 1930"/>
                <a:gd name="T34" fmla="*/ 324 w 2153"/>
                <a:gd name="T35" fmla="*/ 1315 h 1930"/>
                <a:gd name="T36" fmla="*/ 18 w 2153"/>
                <a:gd name="T37" fmla="*/ 1423 h 1930"/>
                <a:gd name="T38" fmla="*/ 312 w 2153"/>
                <a:gd name="T39" fmla="*/ 1285 h 1930"/>
                <a:gd name="T40" fmla="*/ 685 w 2153"/>
                <a:gd name="T41" fmla="*/ 1146 h 1930"/>
                <a:gd name="T42" fmla="*/ 1026 w 2153"/>
                <a:gd name="T43" fmla="*/ 1039 h 1930"/>
                <a:gd name="T44" fmla="*/ 1417 w 2153"/>
                <a:gd name="T45" fmla="*/ 931 h 1930"/>
                <a:gd name="T46" fmla="*/ 1699 w 2153"/>
                <a:gd name="T47" fmla="*/ 817 h 1930"/>
                <a:gd name="T48" fmla="*/ 1339 w 2153"/>
                <a:gd name="T49" fmla="*/ 624 h 1930"/>
                <a:gd name="T50" fmla="*/ 865 w 2153"/>
                <a:gd name="T51" fmla="*/ 516 h 1930"/>
                <a:gd name="T52" fmla="*/ 228 w 2153"/>
                <a:gd name="T53" fmla="*/ 161 h 1930"/>
                <a:gd name="T54" fmla="*/ 0 w 2153"/>
                <a:gd name="T55" fmla="*/ 83 h 1930"/>
                <a:gd name="T56" fmla="*/ 330 w 2153"/>
                <a:gd name="T57" fmla="*/ 179 h 1930"/>
                <a:gd name="T58" fmla="*/ 715 w 2153"/>
                <a:gd name="T59" fmla="*/ 384 h 1930"/>
                <a:gd name="T60" fmla="*/ 937 w 2153"/>
                <a:gd name="T61" fmla="*/ 492 h 1930"/>
                <a:gd name="T62" fmla="*/ 1357 w 2153"/>
                <a:gd name="T63" fmla="*/ 594 h 1930"/>
                <a:gd name="T64" fmla="*/ 1657 w 2153"/>
                <a:gd name="T65" fmla="*/ 745 h 1930"/>
                <a:gd name="T66" fmla="*/ 1429 w 2153"/>
                <a:gd name="T67" fmla="*/ 462 h 1930"/>
                <a:gd name="T68" fmla="*/ 1291 w 2153"/>
                <a:gd name="T69" fmla="*/ 191 h 1930"/>
                <a:gd name="T70" fmla="*/ 1159 w 2153"/>
                <a:gd name="T71" fmla="*/ 0 h 1930"/>
                <a:gd name="T72" fmla="*/ 1345 w 2153"/>
                <a:gd name="T73" fmla="*/ 215 h 1930"/>
                <a:gd name="T74" fmla="*/ 1495 w 2153"/>
                <a:gd name="T75" fmla="*/ 486 h 1930"/>
                <a:gd name="T76" fmla="*/ 1753 w 2153"/>
                <a:gd name="T77" fmla="*/ 805 h 1930"/>
                <a:gd name="T78" fmla="*/ 1850 w 2153"/>
                <a:gd name="T79" fmla="*/ 853 h 1930"/>
                <a:gd name="T80" fmla="*/ 1850 w 2153"/>
                <a:gd name="T81" fmla="*/ 85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9109" name="Прямоуг.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9110" name="Прямоуг.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9111" name="Прямоуг.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112" name="Прямоуг.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113" name="Прямоуг.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DE870CA-8789-40A7-9246-72514678AA8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2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/>
              <a:t>КУРСОВАЯ РАБОТА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/>
              <a:t>по дисциплине «Таможенный менеджмент»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/>
              <a:t>на тему: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/>
              <a:t>«Понятие, содержание, элементы организационной культуры в системе таможенных органов»</a:t>
            </a:r>
          </a:p>
          <a:p>
            <a:pPr algn="r" eaLnBrk="1" hangingPunct="1">
              <a:buFont typeface="Wingdings" panose="05000000000000000000" pitchFamily="2" charset="2"/>
              <a:buNone/>
              <a:defRPr/>
            </a:pPr>
            <a:endParaRPr lang="ru-RU" dirty="0" smtClean="0"/>
          </a:p>
          <a:p>
            <a:pPr algn="r" eaLnBrk="1" hangingPunct="1">
              <a:buFont typeface="Wingdings" panose="05000000000000000000" pitchFamily="2" charset="2"/>
              <a:buNone/>
              <a:defRPr/>
            </a:pPr>
            <a:r>
              <a:rPr lang="ru-RU" sz="2000" dirty="0" smtClean="0"/>
              <a:t>Выполнил:</a:t>
            </a:r>
          </a:p>
          <a:p>
            <a:pPr algn="r" eaLnBrk="1" hangingPunct="1">
              <a:buFont typeface="Wingdings" panose="05000000000000000000" pitchFamily="2" charset="2"/>
              <a:buNone/>
              <a:defRPr/>
            </a:pPr>
            <a:r>
              <a:rPr lang="ru-RU" sz="2000" dirty="0" smtClean="0"/>
              <a:t>Студент группы</a:t>
            </a:r>
          </a:p>
          <a:p>
            <a:pPr algn="r" eaLnBrk="1" hangingPunct="1">
              <a:buFont typeface="Wingdings" panose="05000000000000000000" pitchFamily="2" charset="2"/>
              <a:buNone/>
              <a:defRPr/>
            </a:pPr>
            <a:r>
              <a:rPr lang="ru-RU" sz="2000" dirty="0" smtClean="0"/>
              <a:t>Факультета таможенного дела</a:t>
            </a:r>
          </a:p>
          <a:p>
            <a:pPr algn="r" eaLnBrk="1" hangingPunct="1">
              <a:buFont typeface="Wingdings" panose="05000000000000000000" pitchFamily="2" charset="2"/>
              <a:buNone/>
              <a:defRPr/>
            </a:pPr>
            <a:r>
              <a:rPr lang="ru-RU" sz="2000" dirty="0" smtClean="0"/>
              <a:t>Руководитель:</a:t>
            </a:r>
          </a:p>
          <a:p>
            <a:pPr algn="r"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/>
              <a:t>Ростов-на-Дону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/>
              <a:t>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458200" cy="6324600"/>
          </a:xfrm>
        </p:spPr>
        <p:txBody>
          <a:bodyPr/>
          <a:lstStyle/>
          <a:p>
            <a:pPr marL="0" indent="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 smtClean="0"/>
              <a:t>В 1992 г. Р. Харрисоном и X. Стоксом разработана анкета, спо­собная помочь идентифицировать культуру конкретной организа­ции. Анкетирование позволяет определить, как члены коллектива взаимодействуют друг с другом, каких ценностей придерживаются, выявить мотивацию их деятельности, а также как они используют власть в организации. Эти три аспекта и составляют основу того, что обычно подразумевают под «культурой организации».</a:t>
            </a:r>
          </a:p>
          <a:p>
            <a:pPr marL="0" indent="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2800" smtClean="0"/>
          </a:p>
          <a:p>
            <a:pPr marL="0" indent="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 smtClean="0"/>
              <a:t>Р. Харрисон и X. Стоке выделяют четыре типа культуры организации ориентированных: на власть; на роль (ролевая модель); на</a:t>
            </a:r>
            <a:br>
              <a:rPr lang="ru-RU" sz="2800" smtClean="0"/>
            </a:br>
            <a:r>
              <a:rPr lang="ru-RU" sz="2800" smtClean="0"/>
              <a:t>достижение цели; на поддержку (сотрудничество).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Прямоуг. 4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458200" cy="6324600"/>
          </a:xfrm>
        </p:spPr>
        <p:txBody>
          <a:bodyPr/>
          <a:lstStyle/>
          <a:p>
            <a:pPr marL="0" indent="45085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800" i="1" smtClean="0"/>
          </a:p>
          <a:p>
            <a:pPr marL="0" indent="45085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000" i="1" smtClean="0"/>
              <a:t>Организация с наличием культуры ориентированной на власть.</a:t>
            </a:r>
          </a:p>
          <a:p>
            <a:pPr marL="0" indent="45085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2000" smtClean="0"/>
          </a:p>
          <a:p>
            <a:pPr marL="0" indent="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smtClean="0"/>
              <a:t>Такая организация основывает свою деятельность на принципе доступа к ресурсам. Под ресурсами в данном случае подразумевают­ся некие ценности, которыми хочет владеть один, в то время как их контролирует другой. В бизнесе власть связана с деньгами, приви­легиями, условиями труда и возможностью конкретной личности контролировать других людей в их доступе к этим ресурсам. Люди у власти используют ресурсы для удовлетворения или контроля по­требностей других.</a:t>
            </a:r>
          </a:p>
          <a:p>
            <a:pPr marL="0" indent="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smtClean="0"/>
              <a:t>В идеале организация, ориентированная на власть, склоняется к управлению, основанному на страхе, с использованием власти в личных целях со стороны лидера, его друзей и протеже. Когда такая организация разрастается или когда лидеры борются за превосход­ство, она может стать источником политических интриг.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534400" cy="6553200"/>
          </a:xfrm>
        </p:spPr>
        <p:txBody>
          <a:bodyPr/>
          <a:lstStyle/>
          <a:p>
            <a:pPr marL="0" indent="45085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sz="2200" i="1" smtClean="0"/>
          </a:p>
          <a:p>
            <a:pPr marL="0" indent="45085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200" i="1" smtClean="0"/>
              <a:t>Организация с ориентацией на ролевую модель.</a:t>
            </a:r>
          </a:p>
          <a:p>
            <a:pPr marL="0" indent="45085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sz="2200" smtClean="0"/>
          </a:p>
          <a:p>
            <a:pPr marL="0" indent="45085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200" smtClean="0"/>
              <a:t>В подобных ситуациях происходит подмена непосредственной власти лидеров системой процедур, структур, что позволяет обеспе­чивать защиту подчиненных и стабильность организации. Борьба за власть регулируется законом и правилами. Здесь и обязанности, и поощрения за выполняемые роли четко определены. Они обычно закреплены письменно и являются предметом контракта (договора) между организацией и частным лицом. Обе связанные контрактом стороны должны придерживаться оговоренных заранее условий.</a:t>
            </a:r>
          </a:p>
          <a:p>
            <a:pPr marL="0" indent="45085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200" smtClean="0"/>
              <a:t>Ценности при ориентации культуры на роль это порядок, надежность, рациональность и последовательность. </a:t>
            </a:r>
          </a:p>
          <a:p>
            <a:pPr marL="0" indent="45085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200" smtClean="0"/>
              <a:t>В идеале, организацию с культурой, ориентированной на ролевую модель, характеризует стабильность, справедливые взаимоотношения между руководителем и сотрудниками и эффективная деятельность. Согласно правилам, членам коллектива гарантирована защита от зло­употреблений властью, что типично для культуры, ориентированной на власть. В таком коллективе люди обычно уверены в своей защи­щенности и отдают больше энергии непосредственно работе.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686800" cy="6629400"/>
          </a:xfrm>
        </p:spPr>
        <p:txBody>
          <a:bodyPr/>
          <a:lstStyle/>
          <a:p>
            <a:pPr marL="0" indent="45085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sz="1800" i="1" smtClean="0"/>
          </a:p>
          <a:p>
            <a:pPr marL="0" indent="45085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1800" i="1" smtClean="0"/>
              <a:t>Организация, культура которой ориентирована на достижение цели.</a:t>
            </a:r>
          </a:p>
          <a:p>
            <a:pPr marL="0" indent="45085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sz="1800" smtClean="0"/>
          </a:p>
          <a:p>
            <a:pPr marL="0" indent="45085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1800" smtClean="0"/>
              <a:t>Такую организацию часто называют организацией равнения, она как бы выстраивает людей, объединенных общим видением и це­лью. Организация использует цель для привлечения и высвобожде­ния личной энергии своего коллектива, которая и служит достиже­нию цели. Цель фокусирует энергию отдельных людей в единое целое. При этом если члены организации добровольно вкладывают свои силы и энергию из-за приверженности общей цели, то они действуют добровольно с большей отдачей, чем, в конечном счете, обеспечивают процветание всей организации (коллектива).</a:t>
            </a:r>
          </a:p>
          <a:p>
            <a:pPr marL="0" indent="45085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sz="1800" smtClean="0"/>
          </a:p>
          <a:p>
            <a:pPr marL="0" indent="45085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1800" smtClean="0"/>
              <a:t>Организация с культурой, ориентированной на достижение цели, часто слабо организована, полагается на мотивацию для преодоле­ния недостатков в структуре, системах и планировании. Хотя она и порождает в людях энтузиазм и преданность, все же потребности людей вторичны по отношению к целям организации. Со временем члены коллектива понимают это, но все остаются преданными орга­низации, хотя испытывают сильный эмоциональный и физический стресс, а поддавшись стрессу, они могут создать себе идеальный мир фантазий, теряющий связь с реальностью — конкуренцией, потребностями клиентов, деловой средой (частый феномен в орга­низациях, занимающихся высокими технологиями).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686800" cy="6858000"/>
          </a:xfrm>
        </p:spPr>
        <p:txBody>
          <a:bodyPr/>
          <a:lstStyle/>
          <a:p>
            <a:pPr marL="0" indent="45085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i="1" smtClean="0"/>
              <a:t>Организационная культура, основанная на поддержке и сотрудничестве.</a:t>
            </a:r>
          </a:p>
          <a:p>
            <a:pPr marL="0" indent="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smtClean="0"/>
              <a:t>Ориентация на поддержку друг друга создает теплоту отношений, а не только трудовой энтузиазм. Люди с удовольствием при­ходят на работу не только потому, что она им нравится, но и пото­му, что они со вниманием относятся к коллегам. Поскольку они чувствуют заботу и поддержку, они более гуманны в процессе взаи­модействия с остальными: поставщиками, обществом и коллегами.</a:t>
            </a:r>
          </a:p>
          <a:p>
            <a:pPr marL="0" indent="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smtClean="0"/>
              <a:t>Культуру, основанную на поддержке, в чистом виде, не сбалан­сированном стремлением к успеху, найти практически невозможно. Сама по себе она достаточно ориентирована на результаты, что по­зволяет бизнесу быть конкурентоспособным. Она наиболее целесо­образна в сочетании с культурой, ориентированной на достижение цели. Последняя высвобождает и фокусирует персональную энер­гию, которая основана на любви к деятельности и чувстве «служе­ния высшей цели» и ее оправданности.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"/>
            <a:ext cx="8610600" cy="6705600"/>
          </a:xfrm>
        </p:spPr>
        <p:txBody>
          <a:bodyPr/>
          <a:lstStyle/>
          <a:p>
            <a:pPr marL="0" indent="4508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2400" dirty="0" smtClean="0"/>
          </a:p>
          <a:p>
            <a:pPr marL="0" indent="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dirty="0" smtClean="0"/>
              <a:t>В данной курсовой работе были исследованы теоретические вопросы, связанные с организационной культурой  в системе таможенных органов. По результатам работы можно сделать следующие выводы:</a:t>
            </a:r>
          </a:p>
          <a:p>
            <a:pPr marL="0" indent="450850" algn="just" eaLnBrk="1" hangingPunct="1">
              <a:lnSpc>
                <a:spcPct val="90000"/>
              </a:lnSpc>
              <a:defRPr/>
            </a:pPr>
            <a:r>
              <a:rPr lang="ru-RU" sz="2400" dirty="0" smtClean="0"/>
              <a:t> Организационная культура представляет собой сложное явление и проявляется в организационной структуре, статусных различиях, идеологии, мифах и символах, ритуалах и церемониях, языке общения.</a:t>
            </a:r>
          </a:p>
          <a:p>
            <a:pPr marL="0" indent="450850" algn="just" eaLnBrk="1" hangingPunct="1">
              <a:lnSpc>
                <a:spcPct val="90000"/>
              </a:lnSpc>
              <a:defRPr/>
            </a:pPr>
            <a:r>
              <a:rPr lang="ru-RU" sz="2400" dirty="0" smtClean="0"/>
              <a:t>Требования к профессиональным знаниям, навыкам и качествам  руководителей и специалистов, как и других работников, должны формироваться на основе, принятой на предприятии идеологии организационного поведения. Так формируется организационная культура.</a:t>
            </a:r>
          </a:p>
          <a:p>
            <a:pPr marL="0" indent="450850" algn="just" eaLnBrk="1" hangingPunct="1">
              <a:lnSpc>
                <a:spcPct val="90000"/>
              </a:lnSpc>
              <a:defRPr/>
            </a:pPr>
            <a:r>
              <a:rPr lang="ru-RU" sz="2400" dirty="0" smtClean="0"/>
              <a:t>Для каждого из типов культуры существует определенная политика и чет­кий набор действий руководства, осуществляемых в организации.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.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534400" cy="6553200"/>
          </a:xfrm>
        </p:spPr>
        <p:txBody>
          <a:bodyPr/>
          <a:lstStyle/>
          <a:p>
            <a:pPr marL="0" indent="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2800" smtClean="0"/>
          </a:p>
          <a:p>
            <a:pPr marL="0" indent="450850" algn="just" eaLnBrk="1" hangingPunct="1">
              <a:lnSpc>
                <a:spcPct val="90000"/>
              </a:lnSpc>
              <a:defRPr/>
            </a:pPr>
            <a:r>
              <a:rPr lang="ru-RU" sz="2800" smtClean="0"/>
              <a:t> При исследовании органи­зационной культуры необходимо рассматривать иерархические, профессио­нальные, основанные на культурных различиях, и иные субкультуры.</a:t>
            </a:r>
          </a:p>
          <a:p>
            <a:pPr marL="0" indent="450850" algn="just" eaLnBrk="1" hangingPunct="1">
              <a:lnSpc>
                <a:spcPct val="90000"/>
              </a:lnSpc>
              <a:defRPr/>
            </a:pPr>
            <a:r>
              <a:rPr lang="ru-RU" sz="2800" smtClean="0"/>
              <a:t>Управление организационной культурой должно носить целенаправленный характер.</a:t>
            </a:r>
          </a:p>
          <a:p>
            <a:pPr marL="0" indent="450850" algn="just" eaLnBrk="1" hangingPunct="1">
              <a:lnSpc>
                <a:spcPct val="90000"/>
              </a:lnSpc>
              <a:defRPr/>
            </a:pPr>
            <a:r>
              <a:rPr lang="ru-RU" sz="2800" smtClean="0"/>
              <a:t> Управление культурой необходимо для ее развития, поддержания, изменения. Оно включает усиление или ослабление культуры, адаптацию людей в культуре.</a:t>
            </a:r>
          </a:p>
          <a:p>
            <a:pPr marL="0" indent="450850" algn="just" eaLnBrk="1" hangingPunct="1">
              <a:lnSpc>
                <a:spcPct val="90000"/>
              </a:lnSpc>
              <a:defRPr/>
            </a:pPr>
            <a:r>
              <a:rPr lang="ru-RU" sz="2800" smtClean="0"/>
              <a:t>К важным ха­рактеристикам организационной культуры относятся принятые модели поведения, нор­мы, доминирующие ценности, философия, правила и организационный климат.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534400" cy="6629400"/>
          </a:xfrm>
        </p:spPr>
        <p:txBody>
          <a:bodyPr/>
          <a:lstStyle/>
          <a:p>
            <a:pPr marL="0" indent="450850" algn="just" eaLnBrk="1" hangingPunct="1">
              <a:buFont typeface="Wingdings" panose="05000000000000000000" pitchFamily="2" charset="2"/>
              <a:buNone/>
              <a:defRPr/>
            </a:pPr>
            <a:r>
              <a:rPr lang="de-DE" sz="2800" smtClean="0"/>
              <a:t>Даже самые современные структуры, великолепные организационные проекты, грамотно выполненные должностные инструкции и положения – все это останется на бумаге, если не станет образом мышления и базой профессиональной организационной деятельности </a:t>
            </a:r>
            <a:r>
              <a:rPr lang="ru-RU" sz="2800" smtClean="0"/>
              <a:t>должностных лиц таможенных органов</a:t>
            </a:r>
            <a:r>
              <a:rPr lang="de-DE" sz="2800" smtClean="0"/>
              <a:t>.</a:t>
            </a:r>
            <a:endParaRPr lang="ru-RU" sz="2800" smtClean="0"/>
          </a:p>
          <a:p>
            <a:pPr marL="0" indent="450850" algn="just" eaLnBrk="1" hangingPunct="1">
              <a:buFont typeface="Wingdings" panose="05000000000000000000" pitchFamily="2" charset="2"/>
              <a:buNone/>
              <a:defRPr/>
            </a:pPr>
            <a:r>
              <a:rPr lang="ru-RU" sz="2800" smtClean="0"/>
              <a:t>Требования к профессиональным знаниям, навыкам и качествам  руководителей и специалистов, как и других работников, должны формироваться на основе, принятой в организации идеологии организационного поведения. Таким образом формируется организационная культура.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. 4"/>
          <p:cNvSpPr>
            <a:spLocks noChangeArrowheads="1"/>
          </p:cNvSpPr>
          <p:nvPr/>
        </p:nvSpPr>
        <p:spPr bwMode="auto">
          <a:xfrm>
            <a:off x="228600" y="381000"/>
            <a:ext cx="8686800" cy="573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42925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ru-RU" altLang="ru-RU" sz="2800"/>
              <a:t>Каждая организация стоит перед необходимостью формирования собственного облика - определения своих целей и ценностей, цивилизованных правил поведения и нравственных принципов работников. Все это, именуемое организационной культурой, является задачей, без решения которой нельзя добиться эффективной работы организации. </a:t>
            </a:r>
          </a:p>
          <a:p>
            <a:pPr algn="just" eaLnBrk="1" hangingPunct="1">
              <a:lnSpc>
                <a:spcPct val="120000"/>
              </a:lnSpc>
            </a:pPr>
            <a:r>
              <a:rPr lang="ru-RU" altLang="ru-RU" sz="2800"/>
              <a:t>В любой организации существует  диалог между людьми, носителями организационной культуры, с одной стороны, и культуры, оказывающей влияние на поведение человека, с другой.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8229600" cy="6400800"/>
          </a:xfrm>
        </p:spPr>
        <p:txBody>
          <a:bodyPr/>
          <a:lstStyle/>
          <a:p>
            <a:pPr marL="0" indent="542925" algn="just" eaLnBrk="1" hangingPunct="1">
              <a:buFont typeface="Wingdings" panose="05000000000000000000" pitchFamily="2" charset="2"/>
              <a:buNone/>
              <a:defRPr/>
            </a:pPr>
            <a:r>
              <a:rPr lang="ru-RU" sz="2800" smtClean="0"/>
              <a:t>Степень разработанности проблемы</a:t>
            </a:r>
            <a:r>
              <a:rPr lang="ru-RU" sz="2800" b="1" smtClean="0"/>
              <a:t>  </a:t>
            </a:r>
            <a:r>
              <a:rPr lang="ru-RU" sz="2800" smtClean="0"/>
              <a:t>курсовой работы на тему «Организационная культура» была исследована с помощью исследовательских работ известных ученых, таких как  Смирнов Э. А. «Основы теории организации», Зайцев Л. Г., Блинов Н.М., Иванов В.Н., Кухаренко В.Б. «От культа таможни к таможенной культуре» и так  далее.</a:t>
            </a:r>
          </a:p>
          <a:p>
            <a:pPr marL="0" indent="542925" algn="just" eaLnBrk="1" hangingPunct="1">
              <a:buFont typeface="Wingdings" panose="05000000000000000000" pitchFamily="2" charset="2"/>
              <a:buNone/>
              <a:defRPr/>
            </a:pPr>
            <a:r>
              <a:rPr lang="ru-RU" sz="2800" smtClean="0"/>
              <a:t>Целью исследования данной темы является изучение организационной культуры в организации. </a:t>
            </a:r>
          </a:p>
          <a:p>
            <a:pPr marL="0" indent="542925" algn="just" eaLnBrk="1" hangingPunct="1">
              <a:buFont typeface="Wingdings" panose="05000000000000000000" pitchFamily="2" charset="2"/>
              <a:buNone/>
              <a:defRPr/>
            </a:pPr>
            <a:r>
              <a:rPr lang="ru-RU" sz="2800" smtClean="0"/>
              <a:t>Задачей данной темы выступает: определение сущности организационной культуры, ее элементов применительно к системе таможенных органов.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534400" cy="6553200"/>
          </a:xfrm>
        </p:spPr>
        <p:txBody>
          <a:bodyPr/>
          <a:lstStyle/>
          <a:p>
            <a:pPr marL="0" indent="542925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 smtClean="0"/>
              <a:t>Предметом исследования в данной курсовой работе является культура  организации.  Понятие культуры является одним из базовых в антропологии с самого ее возникновения, ему уделялось внимание уже на ранним этапе развития организационного поведения. Однако только в последние годы организационную культуру стали признавать основным показателем, необходимым для правильного понимания и практики организационного поведения. </a:t>
            </a:r>
          </a:p>
          <a:p>
            <a:pPr marL="0" indent="542925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 smtClean="0"/>
              <a:t>Объектом</a:t>
            </a:r>
            <a:r>
              <a:rPr lang="ru-RU" sz="2800" b="1" smtClean="0"/>
              <a:t> </a:t>
            </a:r>
            <a:r>
              <a:rPr lang="ru-RU" sz="2800" smtClean="0"/>
              <a:t>исследования является организация. Организация - многомерное явление, живое, подвижное - в ее состав входят люди, оборудование, здания, деловые бумаги, инфраструктура, люди работают, вступают в различные отношения - личные, управленческие, сотрудничества, конфликтные, официальные и неофициальные, властные и дружеские и т.д.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4478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0" smtClean="0"/>
              <a:t>СОДЕРЖАНИЕ ОРГАНИЗАЦИОННОЙ КУЛЬТУРЫ.</a:t>
            </a:r>
            <a:r>
              <a:rPr lang="ru-RU" smtClean="0"/>
              <a:t> </a:t>
            </a:r>
          </a:p>
        </p:txBody>
      </p:sp>
      <p:sp>
        <p:nvSpPr>
          <p:cNvPr id="12291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4225"/>
            <a:ext cx="8229600" cy="3889375"/>
          </a:xfrm>
        </p:spPr>
        <p:txBody>
          <a:bodyPr/>
          <a:lstStyle/>
          <a:p>
            <a:pPr marL="0" indent="542925" algn="just" eaLnBrk="1" hangingPunct="1">
              <a:buFont typeface="Wingdings" panose="05000000000000000000" pitchFamily="2" charset="2"/>
              <a:buNone/>
              <a:defRPr/>
            </a:pPr>
            <a:r>
              <a:rPr lang="ru-RU" smtClean="0"/>
              <a:t>Организационная культура – это набор наиболее важных предположений, принимаемых членами организации и получающих выражение в заявленных организацией ценностях, задающих людям ориентиры их поведения и действий.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553200"/>
          </a:xfrm>
        </p:spPr>
        <p:txBody>
          <a:bodyPr/>
          <a:lstStyle/>
          <a:p>
            <a:pPr marL="0" indent="542925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mtClean="0"/>
              <a:t>Организационная культура представляет собой важный компонент и условие существования организации. Культурные образцы, принятые и усвоенные в данной организации, оказывают значительное влияние на различные стороны деятельности членов организации и, в частности, на властные отношения и отношения контроля; отношение к трудовой деятельности; межличностные отношения внутри групп; межгрупповые отношения; отношения с внешним окружением, а также на технологии, мотивацию и т.д. Кроме того, культура определяет процессы интеграции (особенно на уровне консолидации) и специфику ролевых требований.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2800" smtClean="0"/>
          </a:p>
          <a:p>
            <a:pPr marL="0" indent="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 smtClean="0"/>
              <a:t>Таким образом, организационная культура выступает как основа жизненного потенциала организации. Она выполняет функции внутренней интеграции и внешней адаптации организации. Она определяет стратегию организации, цели и средства их достижения, а также критерии эффективности в достижении намеченных целей. Благодаря организационной культуре, в организации разрабатывается общий язык и концептуальные категории, критерии получения, удержания и утраты власти, правила поведения, системы поощрений и наказаний. Организационная культура обеспечивает более тесную коммуникацию между членами организации – основные посылки и теоретические положения, от которых отталкивается конкретный человек, являются общими для всех.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534400" cy="1703387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0" dirty="0" smtClean="0"/>
              <a:t>ОРГАНИЗАЦИОННАЯ КУЛЬТУРА В СИСТЕМЕ ТАМОЖЕННЫХ ОРГАНОВ.</a:t>
            </a:r>
            <a:r>
              <a:rPr lang="ru-RU" sz="4000" dirty="0" smtClean="0"/>
              <a:t> </a:t>
            </a:r>
          </a:p>
        </p:txBody>
      </p:sp>
      <p:sp>
        <p:nvSpPr>
          <p:cNvPr id="15363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8839200" cy="4572000"/>
          </a:xfrm>
        </p:spPr>
        <p:txBody>
          <a:bodyPr/>
          <a:lstStyle/>
          <a:p>
            <a:pPr marL="0" indent="450850" algn="just" eaLnBrk="1" hangingPunct="1">
              <a:buFont typeface="Wingdings" panose="05000000000000000000" pitchFamily="2" charset="2"/>
              <a:buNone/>
              <a:defRPr/>
            </a:pPr>
            <a:r>
              <a:rPr lang="ru-RU" sz="2800" smtClean="0"/>
              <a:t>Одним из аспектов таможенной культуры является культура таможни как организации. Для оценки культуры организации таможенных органов можно использовать метод, предложенный американскими специалистами в области организационного развития и консалтинга Р. Харрисоном и X. Стоксом. Этот метод основан на анкетировании. Авторы метода подразделяют организационные культуры на четыре основных типа и предлагают инструмент для отнесения той или иной организации к тому или иному типу.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458200" cy="5334000"/>
          </a:xfrm>
        </p:spPr>
        <p:txBody>
          <a:bodyPr/>
          <a:lstStyle/>
          <a:p>
            <a:pPr marL="0" indent="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mtClean="0"/>
              <a:t>Знание типа культуры, к которой относится данная организация, позволяет рационализировать деятельность организации, повысить ее эффек­тивность, совершенствовать механизм управления, как коммерчес­ким предприятием, так и государственной организацией, поскольку это позволяет правильно выбрать мотивацию деятельности и более четко обозначить отношения между организацией и людьми, кото­рые в ней работают.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128</TotalTime>
  <Words>1610</Words>
  <Application>Microsoft Office PowerPoint</Application>
  <PresentationFormat>Экран (4:3)</PresentationFormat>
  <Paragraphs>61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Times New Roman</vt:lpstr>
      <vt:lpstr>Arial</vt:lpstr>
      <vt:lpstr>Wingdings</vt:lpstr>
      <vt:lpstr>Calibri</vt:lpstr>
      <vt:lpstr>Клен</vt:lpstr>
      <vt:lpstr>Презентация PowerPoint</vt:lpstr>
      <vt:lpstr>Презентация PowerPoint</vt:lpstr>
      <vt:lpstr>Презентация PowerPoint</vt:lpstr>
      <vt:lpstr>Презентация PowerPoint</vt:lpstr>
      <vt:lpstr>СОДЕРЖАНИЕ ОРГАНИЗАЦИОННОЙ КУЛЬТУРЫ. </vt:lpstr>
      <vt:lpstr>Презентация PowerPoint</vt:lpstr>
      <vt:lpstr>Презентация PowerPoint</vt:lpstr>
      <vt:lpstr>ОРГАНИЗАЦИОННАЯ КУЛЬТУРА В СИСТЕМЕ ТАМОЖЕННЫХ ОРГАНОВ.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6</cp:revision>
  <cp:lastPrinted>1601-01-01T00:00:00Z</cp:lastPrinted>
  <dcterms:created xsi:type="dcterms:W3CDTF">1601-01-01T00:00:00Z</dcterms:created>
  <dcterms:modified xsi:type="dcterms:W3CDTF">2015-04-08T15:12:40Z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