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129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506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149507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2400"/>
            </a:p>
          </p:txBody>
        </p:sp>
        <p:sp>
          <p:nvSpPr>
            <p:cNvPr id="149508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2400"/>
            </a:p>
          </p:txBody>
        </p:sp>
        <p:sp>
          <p:nvSpPr>
            <p:cNvPr id="149509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2400"/>
            </a:p>
          </p:txBody>
        </p:sp>
        <p:sp>
          <p:nvSpPr>
            <p:cNvPr id="149510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2400"/>
            </a:p>
          </p:txBody>
        </p:sp>
        <p:sp>
          <p:nvSpPr>
            <p:cNvPr id="149511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2400"/>
            </a:p>
          </p:txBody>
        </p:sp>
        <p:sp>
          <p:nvSpPr>
            <p:cNvPr id="149512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2400"/>
            </a:p>
          </p:txBody>
        </p:sp>
      </p:grpSp>
      <p:sp>
        <p:nvSpPr>
          <p:cNvPr id="149513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14951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149515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F7D143B-4F10-4587-BAA8-CBA58AF9E778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4951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4951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E3C7A3-15C6-4F7D-828D-B9A34B987D2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5525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A6858-CEF2-4693-A858-1B52154F84D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123273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138B4BD-5723-458C-BEA4-D9D2217EDCC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23930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90198F-B629-4AB8-8E24-B8677E08641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04188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8776F0-DC24-4FD5-953A-2C49B7E4618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76135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0ACAA-8CB6-4DA7-A974-DA3BE2B99E7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02197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79157A-FC0A-444E-AB3E-65A061CB929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18774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210E68-35AE-41BE-A36A-7D9D7351720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39468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819BE8-F340-4AE4-994B-E3F06168E67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8686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7F2B79-2296-4D8B-BEB6-0D01DFE031E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5473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361B0F-6FA9-4E06-B8A5-0DBF085699D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85124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482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48483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2400"/>
            </a:p>
          </p:txBody>
        </p:sp>
        <p:sp>
          <p:nvSpPr>
            <p:cNvPr id="148484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2400"/>
            </a:p>
          </p:txBody>
        </p:sp>
        <p:sp>
          <p:nvSpPr>
            <p:cNvPr id="148485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2400"/>
            </a:p>
          </p:txBody>
        </p:sp>
        <p:sp>
          <p:nvSpPr>
            <p:cNvPr id="148486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2400"/>
            </a:p>
          </p:txBody>
        </p:sp>
        <p:sp>
          <p:nvSpPr>
            <p:cNvPr id="148487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2400"/>
            </a:p>
          </p:txBody>
        </p:sp>
      </p:grpSp>
      <p:sp>
        <p:nvSpPr>
          <p:cNvPr id="14848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4848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14849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14849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fld id="{A76F9D0B-6D20-44D8-BB3B-2F25C8289E07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48492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¡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altLang="ru-RU" sz="4500">
                <a:latin typeface="Times New Roman" panose="02020603050405020304" pitchFamily="18" charset="0"/>
              </a:rPr>
              <a:t/>
            </a:r>
            <a:br>
              <a:rPr lang="ru-RU" altLang="ru-RU" sz="4500">
                <a:latin typeface="Times New Roman" panose="02020603050405020304" pitchFamily="18" charset="0"/>
              </a:rPr>
            </a:br>
            <a:r>
              <a:rPr lang="ru-RU" altLang="ru-RU" sz="4500">
                <a:latin typeface="Times New Roman" panose="02020603050405020304" pitchFamily="18" charset="0"/>
              </a:rPr>
              <a:t/>
            </a:r>
            <a:br>
              <a:rPr lang="ru-RU" altLang="ru-RU" sz="4500">
                <a:latin typeface="Times New Roman" panose="02020603050405020304" pitchFamily="18" charset="0"/>
              </a:rPr>
            </a:br>
            <a:r>
              <a:rPr lang="ru-RU" altLang="ru-RU" sz="4500">
                <a:latin typeface="Times New Roman" panose="02020603050405020304" pitchFamily="18" charset="0"/>
              </a:rPr>
              <a:t/>
            </a:r>
            <a:br>
              <a:rPr lang="ru-RU" altLang="ru-RU" sz="4500">
                <a:latin typeface="Times New Roman" panose="02020603050405020304" pitchFamily="18" charset="0"/>
              </a:rPr>
            </a:br>
            <a:r>
              <a:rPr lang="ru-RU" altLang="ru-RU" sz="4500">
                <a:latin typeface="Times New Roman" panose="02020603050405020304" pitchFamily="18" charset="0"/>
              </a:rPr>
              <a:t>«ВОЗНИКНОВЕНИЕ ТРИГОНОМЕТРИИ».</a:t>
            </a:r>
            <a:r>
              <a:rPr lang="ru-RU" altLang="ru-RU" sz="4000"/>
              <a:t> </a:t>
            </a:r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50000"/>
              </a:lnSpc>
            </a:pPr>
            <a:endParaRPr lang="ru-RU" altLang="ru-RU" sz="2400">
              <a:latin typeface="Times New Roman" panose="02020603050405020304" pitchFamily="18" charset="0"/>
            </a:endParaRPr>
          </a:p>
          <a:p>
            <a:pPr>
              <a:lnSpc>
                <a:spcPct val="50000"/>
              </a:lnSpc>
            </a:pPr>
            <a:r>
              <a:rPr lang="ru-RU" altLang="ru-RU" sz="2400">
                <a:latin typeface="Times New Roman" panose="02020603050405020304" pitchFamily="18" charset="0"/>
              </a:rPr>
              <a:t>Работу  выполнили</a:t>
            </a:r>
          </a:p>
          <a:p>
            <a:pPr>
              <a:lnSpc>
                <a:spcPct val="50000"/>
              </a:lnSpc>
            </a:pPr>
            <a:r>
              <a:rPr lang="ru-RU" altLang="ru-RU" sz="2400">
                <a:latin typeface="Times New Roman" panose="02020603050405020304" pitchFamily="18" charset="0"/>
              </a:rPr>
              <a:t>ученицы  10 «Э» класса</a:t>
            </a:r>
          </a:p>
          <a:p>
            <a:pPr>
              <a:lnSpc>
                <a:spcPct val="50000"/>
              </a:lnSpc>
            </a:pPr>
            <a:r>
              <a:rPr lang="ru-RU" altLang="ru-RU" sz="2400">
                <a:latin typeface="Times New Roman" panose="02020603050405020304" pitchFamily="18" charset="0"/>
              </a:rPr>
              <a:t>Гимназии  №1</a:t>
            </a:r>
          </a:p>
          <a:p>
            <a:pPr>
              <a:lnSpc>
                <a:spcPct val="50000"/>
              </a:lnSpc>
            </a:pPr>
            <a:r>
              <a:rPr lang="ru-RU" altLang="ru-RU" sz="2400">
                <a:latin typeface="Times New Roman" panose="02020603050405020304" pitchFamily="18" charset="0"/>
              </a:rPr>
              <a:t>Ермошкина  Елизавета,</a:t>
            </a:r>
          </a:p>
          <a:p>
            <a:pPr>
              <a:lnSpc>
                <a:spcPct val="50000"/>
              </a:lnSpc>
            </a:pPr>
            <a:r>
              <a:rPr lang="ru-RU" altLang="ru-RU" sz="2400">
                <a:latin typeface="Times New Roman" panose="02020603050405020304" pitchFamily="18" charset="0"/>
              </a:rPr>
              <a:t>Коношенко Евгения.</a:t>
            </a:r>
          </a:p>
        </p:txBody>
      </p:sp>
      <p:pic>
        <p:nvPicPr>
          <p:cNvPr id="122885" name="Picture 5" descr="линей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192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81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-100013"/>
            <a:ext cx="8229600" cy="100013"/>
          </a:xfrm>
        </p:spPr>
        <p:txBody>
          <a:bodyPr/>
          <a:lstStyle/>
          <a:p>
            <a:endParaRPr lang="ru-RU" altLang="ru-RU" sz="3400"/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333375"/>
            <a:ext cx="4038600" cy="579755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ru-RU" altLang="ru-RU" sz="2800" b="1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ru-RU" altLang="ru-RU" sz="2800" b="1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ru-RU" altLang="ru-RU" sz="2800" b="1">
                <a:latin typeface="Times New Roman" panose="02020603050405020304" pitchFamily="18" charset="0"/>
              </a:rPr>
              <a:t>Тригонометрия</a:t>
            </a:r>
            <a:r>
              <a:rPr lang="ru-RU" altLang="ru-RU" sz="2800">
                <a:latin typeface="Times New Roman" panose="02020603050405020304" pitchFamily="18" charset="0"/>
              </a:rPr>
              <a:t> -математическая дисциплина изучающая зависимость между сторонами и углами треугольника.</a:t>
            </a:r>
          </a:p>
          <a:p>
            <a:pPr>
              <a:lnSpc>
                <a:spcPct val="90000"/>
              </a:lnSpc>
            </a:pPr>
            <a:r>
              <a:rPr lang="ru-RU" altLang="ru-RU" sz="2800" b="1">
                <a:latin typeface="Times New Roman" panose="02020603050405020304" pitchFamily="18" charset="0"/>
              </a:rPr>
              <a:t>Тригонометрия -</a:t>
            </a:r>
            <a:r>
              <a:rPr lang="ru-RU" altLang="ru-RU" sz="2800">
                <a:latin typeface="Times New Roman" panose="02020603050405020304" pitchFamily="18" charset="0"/>
              </a:rPr>
              <a:t> слово греческое и в буквальном переводе означает измерение треугольников. </a:t>
            </a:r>
            <a:endParaRPr lang="ru-RU" altLang="ru-RU" sz="28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8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800"/>
          </a:p>
        </p:txBody>
      </p:sp>
      <p:pic>
        <p:nvPicPr>
          <p:cNvPr id="152580" name="Picture 4" descr="trigonometry1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59338" y="2133600"/>
            <a:ext cx="3816350" cy="27828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b="1">
                <a:latin typeface="Times New Roman" panose="02020603050405020304" pitchFamily="18" charset="0"/>
              </a:rPr>
              <a:t>Возникновение  тригонометрии.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800">
                <a:latin typeface="Times New Roman" panose="02020603050405020304" pitchFamily="18" charset="0"/>
              </a:rPr>
              <a:t>Возникновение тригонометрии связано с землемерением, астрономией и строительным делом.</a:t>
            </a:r>
            <a:r>
              <a:rPr lang="ru-RU" altLang="ru-RU" sz="2800"/>
              <a:t> </a:t>
            </a:r>
          </a:p>
          <a:p>
            <a:r>
              <a:rPr lang="ru-RU" altLang="ru-RU" sz="2800">
                <a:latin typeface="Times New Roman" panose="02020603050405020304" pitchFamily="18" charset="0"/>
              </a:rPr>
              <a:t>Тригонометрия возникла из практических нужд человека. С ее помощью можно определить расстояние до недоступных предметов и, вообще существенно упрощать процесс геодезической съемки местности для составления географических карт.</a:t>
            </a:r>
            <a:r>
              <a:rPr lang="ru-RU" altLang="ru-RU" sz="2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31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-100013"/>
            <a:ext cx="8075613" cy="100013"/>
          </a:xfrm>
        </p:spPr>
        <p:txBody>
          <a:bodyPr/>
          <a:lstStyle/>
          <a:p>
            <a:endParaRPr lang="ru-RU" altLang="ru-RU" sz="3400"/>
          </a:p>
        </p:txBody>
      </p:sp>
      <p:sp>
        <p:nvSpPr>
          <p:cNvPr id="15463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5870575"/>
          </a:xfrm>
        </p:spPr>
        <p:txBody>
          <a:bodyPr/>
          <a:lstStyle/>
          <a:p>
            <a:r>
              <a:rPr lang="ru-RU" altLang="ru-RU">
                <a:latin typeface="Times New Roman" panose="02020603050405020304" pitchFamily="18" charset="0"/>
              </a:rPr>
              <a:t>Впервые способы решения треугольников, основанные на зависимостях между сторонами и углами треугольника, были найдены древнегреческими астрономами Гиппархом (2 в. до н. э.) и Клавдием Птолемеем (2 в. н. э.). </a:t>
            </a:r>
          </a:p>
          <a:p>
            <a:r>
              <a:rPr lang="ru-RU" altLang="ru-RU">
                <a:latin typeface="Times New Roman" panose="02020603050405020304" pitchFamily="18" charset="0"/>
              </a:rPr>
              <a:t>Птолемей вывел соотношения между хордами в круге, которые равносильны современным формулам для синусов половинного угла.</a:t>
            </a:r>
            <a:r>
              <a:rPr lang="ru-RU" alt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57200" y="0"/>
            <a:ext cx="8218488" cy="69850"/>
          </a:xfrm>
        </p:spPr>
        <p:txBody>
          <a:bodyPr/>
          <a:lstStyle/>
          <a:p>
            <a:endParaRPr lang="ru-RU" altLang="ru-RU" sz="3400"/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913"/>
            <a:ext cx="8229600" cy="59420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800">
                <a:latin typeface="Times New Roman" panose="02020603050405020304" pitchFamily="18" charset="0"/>
              </a:rPr>
              <a:t>Длительную историю имеет понятие синус. Фактически различные отношения отрезков треугольника и окружности встречаются уже в III веке до н.э. в работах великих математиков Древней Греции Евклида, Архимеда, Апполония Пергского. В римский период эти отношения достаточно систематично исследовались Менелаем (I век н.э.), хотя и не приобрели специального названия. Современный синус , например, изучался как полухорда, на которую опирается центральный угол величиной , или как хорда удвоенной дуги. </a:t>
            </a:r>
            <a:br>
              <a:rPr lang="ru-RU" altLang="ru-RU" sz="2800">
                <a:latin typeface="Times New Roman" panose="02020603050405020304" pitchFamily="18" charset="0"/>
              </a:rPr>
            </a:br>
            <a:r>
              <a:rPr lang="ru-RU" altLang="ru-RU" sz="2800"/>
              <a:t/>
            </a:r>
            <a:br>
              <a:rPr lang="ru-RU" altLang="ru-RU" sz="2800"/>
            </a:br>
            <a:endParaRPr lang="ru-RU" alt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00013"/>
            <a:ext cx="8229600" cy="100013"/>
          </a:xfrm>
        </p:spPr>
        <p:txBody>
          <a:bodyPr/>
          <a:lstStyle/>
          <a:p>
            <a:endParaRPr lang="ru-RU" altLang="ru-RU" sz="3400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913"/>
            <a:ext cx="8229600" cy="5942012"/>
          </a:xfrm>
        </p:spPr>
        <p:txBody>
          <a:bodyPr/>
          <a:lstStyle/>
          <a:p>
            <a:r>
              <a:rPr lang="ru-RU" altLang="ru-RU">
                <a:latin typeface="Times New Roman" panose="02020603050405020304" pitchFamily="18" charset="0"/>
              </a:rPr>
              <a:t>Слово косинус намного моложе. Косинус это сокращение латинского выражения completely sinus, т. е. “дополнительный синус”. </a:t>
            </a:r>
          </a:p>
          <a:p>
            <a:r>
              <a:rPr lang="ru-RU" altLang="ru-RU">
                <a:latin typeface="Times New Roman" panose="02020603050405020304" pitchFamily="18" charset="0"/>
              </a:rPr>
              <a:t>Тангенсы возникли в связи с решением задачи об определении длины тени. Тангенс (а также котангенс) введен в X веке арабским математиком Абу-ль-Вафой, который составил и первые таблицы для нахождения тангенсов и котангенсов.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57200" y="0"/>
            <a:ext cx="8229600" cy="69850"/>
          </a:xfrm>
        </p:spPr>
        <p:txBody>
          <a:bodyPr/>
          <a:lstStyle/>
          <a:p>
            <a:endParaRPr lang="ru-RU" altLang="ru-RU" sz="3400"/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0"/>
            <a:ext cx="8229600" cy="6130925"/>
          </a:xfrm>
        </p:spPr>
        <p:txBody>
          <a:bodyPr/>
          <a:lstStyle/>
          <a:p>
            <a:r>
              <a:rPr lang="ru-RU" altLang="ru-RU">
                <a:latin typeface="Times New Roman" panose="02020603050405020304" pitchFamily="18" charset="0"/>
              </a:rPr>
              <a:t>Дальнейшее развитие тригонометрия получила в трудах выдающихся астрономов Николая Коперника (1473-1543) творца гелиоцентрической системы мира, Тихо Браге (1546-1601) и Иогана Кеплера (1571-1630), а также в работах математика Франсуа Виета (1540-1603), который полностью решил задачу об определениях всех элементов плоского или сферического треугольника по трем данным.</a:t>
            </a:r>
            <a:r>
              <a:rPr lang="ru-RU" alt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57200" y="0"/>
            <a:ext cx="8229600" cy="69850"/>
          </a:xfrm>
        </p:spPr>
        <p:txBody>
          <a:bodyPr/>
          <a:lstStyle/>
          <a:p>
            <a:endParaRPr lang="ru-RU" altLang="ru-RU" sz="3400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0"/>
            <a:ext cx="8229600" cy="6130925"/>
          </a:xfrm>
        </p:spPr>
        <p:txBody>
          <a:bodyPr/>
          <a:lstStyle/>
          <a:p>
            <a:r>
              <a:rPr lang="ru-RU" altLang="ru-RU">
                <a:latin typeface="Times New Roman" panose="02020603050405020304" pitchFamily="18" charset="0"/>
              </a:rPr>
              <a:t>Аналитическая теория тригонометрических функций в основном была создана выдающимся математиком XVIII веке Леонардом Эйлером (1707-1783) членом Петербургской Академии наук. Именно Эйлер первым ввел известные определения тригонометрических функций, стал рассматривать функции произвольного угла, получил формулы приведения.</a:t>
            </a:r>
            <a:r>
              <a:rPr lang="ru-RU" alt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25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-100013"/>
            <a:ext cx="8229600" cy="100013"/>
          </a:xfrm>
        </p:spPr>
        <p:txBody>
          <a:bodyPr/>
          <a:lstStyle/>
          <a:p>
            <a:endParaRPr lang="ru-RU" altLang="ru-RU" sz="3400"/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333375"/>
            <a:ext cx="4038600" cy="579755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sz="2800">
                <a:latin typeface="Times New Roman" panose="02020603050405020304" pitchFamily="18" charset="0"/>
              </a:rPr>
              <a:t>  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sz="2800">
              <a:latin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800">
                <a:latin typeface="Times New Roman" panose="02020603050405020304" pitchFamily="18" charset="0"/>
              </a:rPr>
              <a:t>   Таким образом, тригонометрия, возникшая как наука о решении треугольников, со временем развилась и в науку о тригонометрических функциях. </a:t>
            </a:r>
            <a:br>
              <a:rPr lang="ru-RU" altLang="ru-RU" sz="2800">
                <a:latin typeface="Times New Roman" panose="02020603050405020304" pitchFamily="18" charset="0"/>
              </a:rPr>
            </a:br>
            <a:r>
              <a:rPr lang="ru-RU" altLang="ru-RU" sz="2800"/>
              <a:t/>
            </a:r>
            <a:br>
              <a:rPr lang="ru-RU" altLang="ru-RU" sz="2800"/>
            </a:br>
            <a:endParaRPr lang="ru-RU" altLang="ru-RU" sz="2800"/>
          </a:p>
        </p:txBody>
      </p:sp>
      <p:pic>
        <p:nvPicPr>
          <p:cNvPr id="162824" name="Picture 8" descr="b244106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64163" y="1844675"/>
            <a:ext cx="2801937" cy="3600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Водяные знаки">
  <a:themeElements>
    <a:clrScheme name="Водяные знаки 2">
      <a:dk1>
        <a:srgbClr val="000000"/>
      </a:dk1>
      <a:lt1>
        <a:srgbClr val="FFFFFF"/>
      </a:lt1>
      <a:dk2>
        <a:srgbClr val="666633"/>
      </a:dk2>
      <a:lt2>
        <a:srgbClr val="5F5F5F"/>
      </a:lt2>
      <a:accent1>
        <a:srgbClr val="FFCC00"/>
      </a:accent1>
      <a:accent2>
        <a:srgbClr val="EFF0B2"/>
      </a:accent2>
      <a:accent3>
        <a:srgbClr val="FFFFFF"/>
      </a:accent3>
      <a:accent4>
        <a:srgbClr val="000000"/>
      </a:accent4>
      <a:accent5>
        <a:srgbClr val="FFE2AA"/>
      </a:accent5>
      <a:accent6>
        <a:srgbClr val="D9D9A1"/>
      </a:accent6>
      <a:hlink>
        <a:srgbClr val="808000"/>
      </a:hlink>
      <a:folHlink>
        <a:srgbClr val="CCCC00"/>
      </a:folHlink>
    </a:clrScheme>
    <a:fontScheme name="Водяные знак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Водяные знак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59</TotalTime>
  <Words>396</Words>
  <Application>Microsoft Office PowerPoint</Application>
  <PresentationFormat>Экран (4:3)</PresentationFormat>
  <Paragraphs>24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Wingdings</vt:lpstr>
      <vt:lpstr>Водяные знаки</vt:lpstr>
      <vt:lpstr>   «ВОЗНИКНОВЕНИЕ ТРИГОНОМЕТРИИ». </vt:lpstr>
      <vt:lpstr>Презентация PowerPoint</vt:lpstr>
      <vt:lpstr>Возникновение  тригонометрии.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!!!</dc:creator>
  <cp:lastModifiedBy>admin</cp:lastModifiedBy>
  <cp:revision>4</cp:revision>
  <dcterms:created xsi:type="dcterms:W3CDTF">2007-03-25T12:18:01Z</dcterms:created>
  <dcterms:modified xsi:type="dcterms:W3CDTF">2015-04-08T17:17:54Z</dcterms:modified>
</cp:coreProperties>
</file>