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15D4C2-E3B5-48EB-ADAE-7D06CAD6AD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598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BBFD0-8E5E-45BF-AEBD-7E8B7EB4D00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22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88BDF-9BB9-4114-B7B3-D0138FF3353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9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D1C46-B81B-4B42-9FE6-808E4DD2967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1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BAABB-F33F-49B8-BD68-5FA722D39AF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96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D9F7C-E014-4BB4-B727-994EFC52644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47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C543A-FECF-4139-B397-CACFDDF0A22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3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0F779-D6B0-4A19-B48D-AEF9EAB4E8D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8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EEC78-B5D1-4B30-83A3-A576BFEFE4C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9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926A0-5B8C-4E70-95CE-8575A583CFA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7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13D37-682A-4B40-AAFD-E14F697998A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85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446E35-9F0A-44FC-9D49-3AF321485462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z.lib.ru/g/griboedow_a_s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E%D1%81%D0%BA%D0%B2%D0%B0" TargetMode="External"/><Relationship Id="rId3" Type="http://schemas.openxmlformats.org/officeDocument/2006/relationships/hyperlink" Target="http://ru.wikipedia.org/wiki/%D0%9A%D0%BB%D0%B0%D1%81%D1%81%D0%B8%D1%86%D0%B8%D0%B7%D0%BC" TargetMode="External"/><Relationship Id="rId7" Type="http://schemas.openxmlformats.org/officeDocument/2006/relationships/hyperlink" Target="http://ru.wikipedia.org/wiki/%D0%90%D1%80%D0%B8%D1%81%D1%82%D0%BE%D0%BA%D1%80%D0%B0%D1%82%D0%B8%D1%8F" TargetMode="External"/><Relationship Id="rId2" Type="http://schemas.openxmlformats.org/officeDocument/2006/relationships/hyperlink" Target="http://ru.wikipedia.org/wiki/%D0%93%D1%80%D0%B8%D0%B1%D0%BE%D0%B5%D0%B4%D0%BE%D0%B2,_%D0%90%D0%BB%D0%B5%D0%BA%D1%81%D0%B0%D0%BD%D0%B4%D1%80_%D0%A1%D0%B5%D1%80%D0%B3%D0%B5%D0%B5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5%D0%B0%D0%BB%D0%B8%D0%B7%D0%BC_%28%D0%BB%D0%B8%D1%82%D0%B5%D1%80%D0%B0%D1%82%D1%83%D1%80%D0%B0%29" TargetMode="External"/><Relationship Id="rId5" Type="http://schemas.openxmlformats.org/officeDocument/2006/relationships/hyperlink" Target="http://ru.wikipedia.org/wiki/%D0%A0%D0%BE%D0%BC%D0%B0%D0%BD%D1%82%D0%B8%D0%B7%D0%BC" TargetMode="External"/><Relationship Id="rId10" Type="http://schemas.openxmlformats.org/officeDocument/2006/relationships/hyperlink" Target="http://ru.wikipedia.org/wiki/%D0%9A%D1%80%D1%8B%D0%BB%D0%BE%D0%B2,_%D0%98%D0%B2%D0%B0%D0%BD_%D0%90%D0%BD%D0%B4%D1%80%D0%B5%D0%B5%D0%B2%D0%B8%D1%87" TargetMode="External"/><Relationship Id="rId4" Type="http://schemas.openxmlformats.org/officeDocument/2006/relationships/hyperlink" Target="http://ru.wikipedia.org/wiki/XIX_%D0%B2%D0%B5%D0%BA" TargetMode="External"/><Relationship Id="rId9" Type="http://schemas.openxmlformats.org/officeDocument/2006/relationships/hyperlink" Target="http://ru.wikipedia.org/wiki/%D0%A1%D0%B2%D0%BE%D0%B1%D0%BE%D0%B4%D0%BD%D1%8B%D0%B9_%D1%81%D1%82%D0%B8%D1%8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1816_%D0%B3%D0%BE%D0%B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40-%D0%B5" TargetMode="External"/><Relationship Id="rId3" Type="http://schemas.openxmlformats.org/officeDocument/2006/relationships/hyperlink" Target="http://ru.wikipedia.org/wiki/%D0%A2%D0%B8%D1%84%D0%BB%D0%B8%D1%81" TargetMode="External"/><Relationship Id="rId7" Type="http://schemas.openxmlformats.org/officeDocument/2006/relationships/hyperlink" Target="http://ru.wikipedia.org/wiki/%D0%A0%D1%83%D0%BA%D0%BE%D0%BF%D0%B8%D1%81%D1%8C" TargetMode="External"/><Relationship Id="rId2" Type="http://schemas.openxmlformats.org/officeDocument/2006/relationships/hyperlink" Target="http://ru.wikipedia.org/wiki/1823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829_%D0%B3%D0%BE%D0%B4" TargetMode="External"/><Relationship Id="rId5" Type="http://schemas.openxmlformats.org/officeDocument/2006/relationships/hyperlink" Target="http://ru.wikipedia.org/wiki/%D0%91%D1%83%D0%BB%D0%B3%D0%B0%D1%80%D0%B8%D0%BD,_%D0%A4%D0%B0%D0%B4%D0%B4%D0%B5%D0%B9_%D0%92%D0%B5%D0%BD%D0%B5%D0%B4%D0%B8%D0%BA%D1%82%D0%BE%D0%B2%D0%B8%D1%87" TargetMode="External"/><Relationship Id="rId4" Type="http://schemas.openxmlformats.org/officeDocument/2006/relationships/hyperlink" Target="http://ru.wikipedia.org/wiki/1828_%D0%B3%D0%BE%D0%B4" TargetMode="External"/><Relationship Id="rId9" Type="http://schemas.openxmlformats.org/officeDocument/2006/relationships/hyperlink" Target="http://ru.wikipedia.org/wiki/1960-%D0%B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ru.wikipedia.org/wiki/%D0%90%D0%BB%D0%B5%D0%BA%D1%81%D0%B0%D0%BD%D0%B4%D1%80%D0%B8%D0%BD%D1%81%D0%BA%D0%B8%D0%B9_%D1%82%D0%B5%D0%B0%D1%82%D1%80#XIX_.D0.B2.D0.B5.D0.BA" TargetMode="External"/><Relationship Id="rId7" Type="http://schemas.openxmlformats.org/officeDocument/2006/relationships/hyperlink" Target="http://ru.wikipedia.org/wiki/%D0%A1%D0%B5%D0%BC%D0%B5%D0%BD,_%D0%90%D0%B2%D0%B3%D1%83%D1%81%D1%82" TargetMode="External"/><Relationship Id="rId2" Type="http://schemas.openxmlformats.org/officeDocument/2006/relationships/hyperlink" Target="http://ru.wikipedia.org/wiki/1831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833_%D0%B3%D0%BE%D0%B4" TargetMode="External"/><Relationship Id="rId5" Type="http://schemas.openxmlformats.org/officeDocument/2006/relationships/hyperlink" Target="http://ru.wikipedia.org/wiki/%D0%A0%D0%B5%D0%B2%D0%B5%D0%BB%D1%8C" TargetMode="External"/><Relationship Id="rId4" Type="http://schemas.openxmlformats.org/officeDocument/2006/relationships/hyperlink" Target="http://ru.wikipedia.org/wiki/%D0%9D%D0%B5%D0%BC%D0%B5%D1%86%D0%BA%D0%B8%D0%B9_%D1%8F%D0%B7%D1%8B%D0%BA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smtClean="0">
                <a:hlinkClick r:id="rId2"/>
              </a:rPr>
              <a:t>Грибоедов Александр Сергеевич</a:t>
            </a: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>Горе от ума</a:t>
            </a:r>
            <a:br>
              <a:rPr lang="ru-RU" sz="5400" smtClean="0"/>
            </a:br>
            <a:endParaRPr lang="ru-RU" sz="5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smtClean="0"/>
              <a:t>«Горе от ума»</a:t>
            </a:r>
            <a:r>
              <a:rPr lang="ru-RU" smtClean="0"/>
              <a:t> — комедия в стихах </a:t>
            </a:r>
            <a:r>
              <a:rPr lang="ru-RU" smtClean="0">
                <a:hlinkClick r:id="rId2" tooltip="Грибоедов, Александр Сергеевич"/>
              </a:rPr>
              <a:t>А. С. Грибоедова</a:t>
            </a:r>
            <a:r>
              <a:rPr lang="ru-RU" smtClean="0"/>
              <a:t> — произведение, сделавшее своего создателя классиком русской литературы. Она сочетает в себе элементы </a:t>
            </a:r>
            <a:r>
              <a:rPr lang="ru-RU" smtClean="0">
                <a:hlinkClick r:id="rId3" tooltip="Классицизм"/>
              </a:rPr>
              <a:t>классицизма</a:t>
            </a:r>
            <a:r>
              <a:rPr lang="ru-RU" smtClean="0"/>
              <a:t> и новых для начала </a:t>
            </a:r>
            <a:r>
              <a:rPr lang="ru-RU" smtClean="0">
                <a:hlinkClick r:id="rId4" tooltip="XIX век"/>
              </a:rPr>
              <a:t>XIX века</a:t>
            </a:r>
            <a:r>
              <a:rPr lang="ru-RU" smtClean="0"/>
              <a:t> </a:t>
            </a:r>
            <a:r>
              <a:rPr lang="ru-RU" smtClean="0">
                <a:hlinkClick r:id="rId5" tooltip="Романтизм"/>
              </a:rPr>
              <a:t>романтизма</a:t>
            </a:r>
            <a:r>
              <a:rPr lang="ru-RU" smtClean="0"/>
              <a:t> и </a:t>
            </a:r>
            <a:r>
              <a:rPr lang="ru-RU" smtClean="0">
                <a:hlinkClick r:id="rId6" tooltip="Реализм (литература)"/>
              </a:rPr>
              <a:t>реализма</a:t>
            </a:r>
            <a:r>
              <a:rPr lang="ru-RU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Комедия «Горе от ума» — сатира на </a:t>
            </a:r>
            <a:r>
              <a:rPr lang="ru-RU" smtClean="0">
                <a:hlinkClick r:id="rId7" tooltip="Аристократия"/>
              </a:rPr>
              <a:t>аристократическое</a:t>
            </a:r>
            <a:r>
              <a:rPr lang="ru-RU" smtClean="0"/>
              <a:t> </a:t>
            </a:r>
            <a:r>
              <a:rPr lang="ru-RU" smtClean="0">
                <a:hlinkClick r:id="rId8" tooltip="Москва"/>
              </a:rPr>
              <a:t>московское</a:t>
            </a:r>
            <a:r>
              <a:rPr lang="ru-RU" smtClean="0"/>
              <a:t> общество первой половины XIX века — одна из вершин русской драматургии и поэзии; фактически завершила «комедию в стихах» как жанр. Афористический стиль способствовал тому, что она «разошлась на цитаты». </a:t>
            </a:r>
            <a:r>
              <a:rPr lang="ru-RU" smtClean="0">
                <a:hlinkClick r:id="rId9" tooltip="Свободный стих"/>
              </a:rPr>
              <a:t>Свободный стих</a:t>
            </a:r>
            <a:r>
              <a:rPr lang="ru-RU" smtClean="0"/>
              <a:t> комедии относится к лучшим образцам метрики этого рода (наряду с баснями </a:t>
            </a:r>
            <a:r>
              <a:rPr lang="ru-RU" smtClean="0">
                <a:hlinkClick r:id="rId10" tooltip="Крылов, Иван Андреевич"/>
              </a:rPr>
              <a:t>Крылова</a:t>
            </a:r>
            <a:r>
              <a:rPr lang="ru-RU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 eaLnBrk="1" hangingPunct="1">
              <a:defRPr/>
            </a:pPr>
            <a:r>
              <a:rPr lang="ru-RU" sz="2400" b="1" smtClean="0"/>
              <a:t>ДЕЙСТВУЮЩИЕ ЛИЦА:</a:t>
            </a:r>
            <a:r>
              <a:rPr lang="ru-RU" sz="2400" smtClean="0"/>
              <a:t> </a:t>
            </a:r>
          </a:p>
          <a:p>
            <a:pPr lvl="1" eaLnBrk="1" hangingPunct="1">
              <a:defRPr/>
            </a:pPr>
            <a:r>
              <a:rPr lang="ru-RU" sz="2400" smtClean="0"/>
              <a:t>   </a:t>
            </a:r>
            <a:r>
              <a:rPr lang="ru-RU" sz="2400" b="1" i="1" u="sng" smtClean="0">
                <a:solidFill>
                  <a:srgbClr val="FF0000"/>
                </a:solidFill>
              </a:rPr>
              <a:t>Павел Афанасьевич Фамусов</a:t>
            </a:r>
            <a:r>
              <a:rPr lang="ru-RU" sz="2400" i="1" u="sng" smtClean="0"/>
              <a:t>,</a:t>
            </a:r>
            <a:r>
              <a:rPr lang="ru-RU" sz="2400" smtClean="0"/>
              <a:t> управляющий в казенном месте </a:t>
            </a:r>
          </a:p>
          <a:p>
            <a:pPr lvl="1" eaLnBrk="1" hangingPunct="1">
              <a:defRPr/>
            </a:pPr>
            <a:r>
              <a:rPr lang="ru-RU" sz="2400" smtClean="0"/>
              <a:t>   </a:t>
            </a:r>
            <a:r>
              <a:rPr lang="ru-RU" sz="2400" b="1" u="sng" smtClean="0">
                <a:solidFill>
                  <a:srgbClr val="FF0000"/>
                </a:solidFill>
              </a:rPr>
              <a:t>Софья Павловна</a:t>
            </a:r>
            <a:r>
              <a:rPr lang="ru-RU" sz="2400" smtClean="0"/>
              <a:t>, его дочь. </a:t>
            </a:r>
          </a:p>
          <a:p>
            <a:pPr lvl="1" eaLnBrk="1" hangingPunct="1">
              <a:defRPr/>
            </a:pPr>
            <a:r>
              <a:rPr lang="ru-RU" sz="2400" smtClean="0"/>
              <a:t>   </a:t>
            </a:r>
            <a:r>
              <a:rPr lang="ru-RU" sz="2400" b="1" u="sng" smtClean="0">
                <a:solidFill>
                  <a:srgbClr val="FF0000"/>
                </a:solidFill>
              </a:rPr>
              <a:t>Лизанька</a:t>
            </a:r>
            <a:r>
              <a:rPr lang="ru-RU" sz="2400" smtClean="0"/>
              <a:t>, служанка. </a:t>
            </a:r>
          </a:p>
          <a:p>
            <a:pPr lvl="1" eaLnBrk="1" hangingPunct="1">
              <a:defRPr/>
            </a:pPr>
            <a:r>
              <a:rPr lang="ru-RU" sz="2400" smtClean="0"/>
              <a:t>   </a:t>
            </a:r>
            <a:r>
              <a:rPr lang="ru-RU" sz="2400" b="1" smtClean="0">
                <a:solidFill>
                  <a:srgbClr val="FF0000"/>
                </a:solidFill>
              </a:rPr>
              <a:t>Алексей Степанович Молчалин</a:t>
            </a:r>
            <a:r>
              <a:rPr lang="ru-RU" sz="2400" smtClean="0">
                <a:solidFill>
                  <a:srgbClr val="FF0000"/>
                </a:solidFill>
              </a:rPr>
              <a:t>,</a:t>
            </a:r>
            <a:r>
              <a:rPr lang="ru-RU" sz="2400" smtClean="0"/>
              <a:t> секретарь Фамусова, живущий у него в доме. </a:t>
            </a:r>
          </a:p>
          <a:p>
            <a:pPr lvl="1" eaLnBrk="1" hangingPunct="1">
              <a:defRPr/>
            </a:pPr>
            <a:r>
              <a:rPr lang="ru-RU" sz="2400" smtClean="0"/>
              <a:t>   </a:t>
            </a:r>
            <a:r>
              <a:rPr lang="ru-RU" sz="2400" b="1" smtClean="0">
                <a:solidFill>
                  <a:srgbClr val="FF0000"/>
                </a:solidFill>
              </a:rPr>
              <a:t>Александр Андреевич Чацкий</a:t>
            </a:r>
            <a:r>
              <a:rPr lang="ru-RU" sz="2400" smtClean="0">
                <a:solidFill>
                  <a:srgbClr val="FF0000"/>
                </a:solidFill>
              </a:rPr>
              <a:t>. </a:t>
            </a:r>
          </a:p>
          <a:p>
            <a:pPr lvl="1" eaLnBrk="1" hangingPunct="1">
              <a:defRPr/>
            </a:pPr>
            <a:r>
              <a:rPr lang="ru-RU" sz="2400" smtClean="0">
                <a:solidFill>
                  <a:srgbClr val="FF0000"/>
                </a:solidFill>
              </a:rPr>
              <a:t>   </a:t>
            </a:r>
            <a:r>
              <a:rPr lang="ru-RU" sz="2400" b="1" smtClean="0">
                <a:solidFill>
                  <a:srgbClr val="FF0000"/>
                </a:solidFill>
              </a:rPr>
              <a:t>Полковник Скалозуб, Сергей Сергеевич</a:t>
            </a:r>
            <a:r>
              <a:rPr lang="ru-RU" sz="2400" smtClean="0">
                <a:solidFill>
                  <a:srgbClr val="FF0000"/>
                </a:solidFill>
              </a:rPr>
              <a:t>. </a:t>
            </a:r>
          </a:p>
          <a:p>
            <a:pPr lvl="1" eaLnBrk="1" hangingPunct="1">
              <a:defRPr/>
            </a:pPr>
            <a:r>
              <a:rPr lang="ru-RU" sz="2400" smtClean="0">
                <a:solidFill>
                  <a:srgbClr val="FF0000"/>
                </a:solidFill>
              </a:rPr>
              <a:t>   </a:t>
            </a:r>
            <a:r>
              <a:rPr lang="ru-RU" sz="2400" b="1" smtClean="0">
                <a:solidFill>
                  <a:srgbClr val="FF0000"/>
                </a:solidFill>
              </a:rPr>
              <a:t>Наталья Дмитриевна</a:t>
            </a:r>
            <a:r>
              <a:rPr lang="ru-RU" sz="2400" smtClean="0">
                <a:solidFill>
                  <a:srgbClr val="FF0000"/>
                </a:solidFill>
              </a:rPr>
              <a:t>,</a:t>
            </a:r>
            <a:r>
              <a:rPr lang="ru-RU" sz="2400" smtClean="0"/>
              <a:t> молодая дама, </a:t>
            </a:r>
            <a:r>
              <a:rPr lang="ru-RU" sz="2400" b="1" smtClean="0">
                <a:solidFill>
                  <a:srgbClr val="FF0000"/>
                </a:solidFill>
              </a:rPr>
              <a:t>Платон Михаилович</a:t>
            </a:r>
            <a:r>
              <a:rPr lang="ru-RU" sz="2400" smtClean="0"/>
              <a:t>, муж ее, - </a:t>
            </a:r>
            <a:r>
              <a:rPr lang="ru-RU" sz="2400" b="1" smtClean="0">
                <a:solidFill>
                  <a:srgbClr val="FF0000"/>
                </a:solidFill>
              </a:rPr>
              <a:t>Горичи</a:t>
            </a:r>
            <a:r>
              <a:rPr lang="ru-RU" sz="2400" smtClean="0">
                <a:solidFill>
                  <a:srgbClr val="FF0000"/>
                </a:solidFill>
              </a:rPr>
              <a:t>. </a:t>
            </a:r>
          </a:p>
          <a:p>
            <a:pPr lvl="1" eaLnBrk="1" hangingPunct="1">
              <a:defRPr/>
            </a:pPr>
            <a:r>
              <a:rPr lang="ru-RU" sz="2400" smtClean="0">
                <a:solidFill>
                  <a:srgbClr val="FF0000"/>
                </a:solidFill>
              </a:rPr>
              <a:t>   </a:t>
            </a:r>
            <a:r>
              <a:rPr lang="ru-RU" sz="2400" b="1" smtClean="0">
                <a:solidFill>
                  <a:srgbClr val="FF0000"/>
                </a:solidFill>
              </a:rPr>
              <a:t>Князь Тугоуховский</a:t>
            </a:r>
            <a:r>
              <a:rPr lang="ru-RU" sz="2400" smtClean="0">
                <a:solidFill>
                  <a:srgbClr val="FF0000"/>
                </a:solidFill>
              </a:rPr>
              <a:t> и </a:t>
            </a:r>
            <a:r>
              <a:rPr lang="ru-RU" sz="2400" b="1" smtClean="0">
                <a:solidFill>
                  <a:srgbClr val="FF0000"/>
                </a:solidFill>
              </a:rPr>
              <a:t>Княгиня</a:t>
            </a:r>
            <a:r>
              <a:rPr lang="ru-RU" sz="2400" smtClean="0"/>
              <a:t>, жена его, с </a:t>
            </a:r>
            <a:r>
              <a:rPr lang="ru-RU" sz="2400" b="1" smtClean="0">
                <a:solidFill>
                  <a:srgbClr val="FF0000"/>
                </a:solidFill>
              </a:rPr>
              <a:t>шестью дочерями</a:t>
            </a:r>
            <a:r>
              <a:rPr lang="ru-RU" sz="2400" smtClean="0">
                <a:solidFill>
                  <a:srgbClr val="FF0000"/>
                </a:solidFill>
              </a:rPr>
              <a:t>. </a:t>
            </a:r>
          </a:p>
          <a:p>
            <a:pPr lvl="1" eaLnBrk="1" hangingPunct="1">
              <a:defRPr/>
            </a:pPr>
            <a:r>
              <a:rPr lang="ru-RU" sz="2400" smtClean="0"/>
              <a:t>   </a:t>
            </a:r>
            <a:r>
              <a:rPr lang="ru-RU" sz="2400" b="1" smtClean="0">
                <a:solidFill>
                  <a:srgbClr val="FF0000"/>
                </a:solidFill>
              </a:rPr>
              <a:t>Графиня бабушка</a:t>
            </a:r>
            <a:r>
              <a:rPr lang="ru-RU" sz="2400" smtClean="0">
                <a:solidFill>
                  <a:srgbClr val="FF0000"/>
                </a:solidFill>
              </a:rPr>
              <a:t>, </a:t>
            </a:r>
            <a:r>
              <a:rPr lang="ru-RU" sz="2400" b="1" smtClean="0">
                <a:solidFill>
                  <a:srgbClr val="FF0000"/>
                </a:solidFill>
              </a:rPr>
              <a:t>Графиня внучка</a:t>
            </a:r>
            <a:r>
              <a:rPr lang="ru-RU" sz="2400" smtClean="0">
                <a:solidFill>
                  <a:srgbClr val="FF0000"/>
                </a:solidFill>
              </a:rPr>
              <a:t>, - </a:t>
            </a:r>
            <a:r>
              <a:rPr lang="ru-RU" sz="2400" b="1" smtClean="0">
                <a:solidFill>
                  <a:srgbClr val="FF0000"/>
                </a:solidFill>
              </a:rPr>
              <a:t>Хрюмины</a:t>
            </a:r>
            <a:r>
              <a:rPr lang="ru-RU" sz="2400" smtClean="0">
                <a:solidFill>
                  <a:srgbClr val="FF0000"/>
                </a:solidFill>
              </a:rPr>
              <a:t>. </a:t>
            </a:r>
          </a:p>
          <a:p>
            <a:pPr lvl="1" eaLnBrk="1" hangingPunct="1">
              <a:defRPr/>
            </a:pPr>
            <a:r>
              <a:rPr lang="ru-RU" sz="2400" smtClean="0">
                <a:solidFill>
                  <a:srgbClr val="FF0000"/>
                </a:solidFill>
              </a:rPr>
              <a:t>   </a:t>
            </a:r>
            <a:r>
              <a:rPr lang="ru-RU" sz="2400" b="1" smtClean="0">
                <a:solidFill>
                  <a:srgbClr val="FF0000"/>
                </a:solidFill>
              </a:rPr>
              <a:t>Антон Антонович Загорецкий.</a:t>
            </a:r>
            <a:r>
              <a:rPr lang="ru-RU" sz="2400" smtClean="0">
                <a:solidFill>
                  <a:srgbClr val="FF0000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ru-RU" sz="2400" smtClean="0">
                <a:solidFill>
                  <a:srgbClr val="FF0000"/>
                </a:solidFill>
              </a:rPr>
              <a:t>   </a:t>
            </a:r>
            <a:r>
              <a:rPr lang="ru-RU" sz="2400" b="1" smtClean="0">
                <a:solidFill>
                  <a:srgbClr val="FF0000"/>
                </a:solidFill>
              </a:rPr>
              <a:t>Старуха Хлестова</a:t>
            </a:r>
            <a:r>
              <a:rPr lang="ru-RU" sz="2400" smtClean="0"/>
              <a:t>, свояченица Фамусова. </a:t>
            </a:r>
          </a:p>
          <a:p>
            <a:pPr eaLnBrk="1" hangingPunct="1">
              <a:defRPr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b="1" smtClean="0"/>
              <a:t>                 </a:t>
            </a:r>
            <a:r>
              <a:rPr lang="ru-RU" sz="2800" b="1" i="1" u="sng" smtClean="0"/>
              <a:t>История текста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smtClean="0"/>
              <a:t>Музейный автограф «Горя от ума» (название переправлена автором из «Горе уму»). 1-я страница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smtClean="0"/>
              <a:t>Комедия задумана, очевидно, ещё в Петербурге около </a:t>
            </a:r>
            <a:r>
              <a:rPr lang="ru-RU" sz="2800" smtClean="0">
                <a:hlinkClick r:id="rId2" tooltip="1816 год"/>
              </a:rPr>
              <a:t>1816 года</a:t>
            </a:r>
            <a:r>
              <a:rPr lang="ru-RU" sz="2800" smtClean="0"/>
              <a:t>. Грибоедов, вернувшись из заграницы, оказался на одном из светских вечеров и был поражен тем, как вся публика благолепствует перед всем иностранным. В тот вечер она окружила вниманием и заботой какого-то болтливого француза; Грибоедов не выдержал и сказал пламенную уличительную речь. Пока он говорил, кто-то из публики заявил, что Грибоедов сумасшедший и, таким образом, пустил слух по всему Петербургу. Грибоедов же, дабы отомстить светскому обществу, задумал написание комедии по этому поводу.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/>
              <a:t>Собирая материал для осуществления замысла, он много ходил по балам и светским вечерам и раутам. С </a:t>
            </a:r>
            <a:r>
              <a:rPr lang="ru-RU" sz="2800" b="1" smtClean="0">
                <a:hlinkClick r:id="rId2" tooltip="1823 год"/>
              </a:rPr>
              <a:t>1823 года</a:t>
            </a:r>
            <a:r>
              <a:rPr lang="ru-RU" sz="2800" b="1" smtClean="0"/>
              <a:t> Грибоедов читает отрывки из пьесы (первоначальное название — «Горе уму»), закончена же первая редакция комедии уже в </a:t>
            </a:r>
            <a:r>
              <a:rPr lang="ru-RU" sz="2800" b="1" smtClean="0">
                <a:hlinkClick r:id="rId3" tooltip="Тифлис"/>
              </a:rPr>
              <a:t>Тифлисе</a:t>
            </a:r>
            <a:r>
              <a:rPr lang="ru-RU" sz="2800" b="1" smtClean="0"/>
              <a:t>, в 1824 году, её отражает так называемый «Музейный автограф» Грибоедова. В этой редакции еще не было объяснения Молчалина с Лизой и нескольких других эпизодов. В 1825 году Грибоедов опубликовал фрагмент комедии (7, 8, 9, 10 явления I действия, с цензурными изъятиями и сокращениями) в альманахе «Русская Талия». В </a:t>
            </a:r>
            <a:r>
              <a:rPr lang="ru-RU" sz="2800" b="1" smtClean="0">
                <a:hlinkClick r:id="rId4" tooltip="1828 год"/>
              </a:rPr>
              <a:t>1828 году</a:t>
            </a:r>
            <a:r>
              <a:rPr lang="ru-RU" sz="2800" b="1" smtClean="0"/>
              <a:t> автор, отправляясь на Кавказ и далее в Персию</a:t>
            </a:r>
            <a:r>
              <a:rPr lang="ru-RU" sz="2800" i="1" smtClean="0"/>
              <a:t>,</a:t>
            </a:r>
            <a:r>
              <a:rPr lang="ru-RU" sz="2800" smtClean="0"/>
              <a:t> оставил в Петербурге у </a:t>
            </a:r>
            <a:r>
              <a:rPr lang="ru-RU" sz="2800" smtClean="0">
                <a:hlinkClick r:id="rId5" tooltip="Булгарин, Фаддей Венедиктович"/>
              </a:rPr>
              <a:t>Ф. В. Булгарина</a:t>
            </a:r>
            <a:r>
              <a:rPr lang="ru-RU" sz="2800" smtClean="0"/>
              <a:t> так называемую </a:t>
            </a:r>
            <a:r>
              <a:rPr lang="ru-RU" sz="2800" i="1" smtClean="0"/>
              <a:t>Булгаринскую рукопись</a:t>
            </a:r>
            <a:r>
              <a:rPr lang="ru-RU" sz="2800" smtClean="0"/>
              <a:t> — авторизованный список с надписью: «Горе моё поручаю Булгарину. Верный друг Грибоедов». Данный текст является основным текстом комедии, отражающим последнюю известную авторскую волю: в январе </a:t>
            </a:r>
            <a:r>
              <a:rPr lang="ru-RU" sz="2800" smtClean="0">
                <a:hlinkClick r:id="rId6" tooltip="1829 год"/>
              </a:rPr>
              <a:t>1829 года</a:t>
            </a:r>
            <a:r>
              <a:rPr lang="ru-RU" sz="2800" smtClean="0"/>
              <a:t> Грибоедов погиб в Тегеране. Авторская </a:t>
            </a:r>
            <a:r>
              <a:rPr lang="ru-RU" sz="2800" smtClean="0">
                <a:hlinkClick r:id="rId7" tooltip="Рукопись"/>
              </a:rPr>
              <a:t>рукопись</a:t>
            </a:r>
            <a:r>
              <a:rPr lang="ru-RU" sz="2800" smtClean="0"/>
              <a:t> комедии не сохранилась; её поиски в Грузии в </a:t>
            </a:r>
            <a:r>
              <a:rPr lang="ru-RU" sz="2800" smtClean="0">
                <a:hlinkClick r:id="rId8" tooltip="1940-е"/>
              </a:rPr>
              <a:t>1940-е</a:t>
            </a:r>
            <a:r>
              <a:rPr lang="ru-RU" sz="2800" smtClean="0"/>
              <a:t> — </a:t>
            </a:r>
            <a:r>
              <a:rPr lang="ru-RU" sz="2800" smtClean="0">
                <a:hlinkClick r:id="rId9" tooltip="1960-е"/>
              </a:rPr>
              <a:t>1960-е</a:t>
            </a:r>
            <a:r>
              <a:rPr lang="ru-RU" sz="2800" smtClean="0"/>
              <a:t> годы носили характер сенсационной кампании и результатов не дали.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u="sng" smtClean="0"/>
              <a:t>Музейный автограф «Горя от ума»</a:t>
            </a:r>
            <a:r>
              <a:rPr lang="ru-RU" smtClean="0"/>
              <a:t> 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37496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 январе </a:t>
            </a:r>
            <a:r>
              <a:rPr lang="ru-RU" smtClean="0">
                <a:hlinkClick r:id="rId2" tooltip="1831 год"/>
              </a:rPr>
              <a:t>1831 года</a:t>
            </a:r>
            <a:r>
              <a:rPr lang="ru-RU" smtClean="0"/>
              <a:t> состоялась </a:t>
            </a:r>
            <a:r>
              <a:rPr lang="ru-RU" smtClean="0">
                <a:hlinkClick r:id="rId3" tooltip="Александринский театр"/>
              </a:rPr>
              <a:t>первая профессиональная постановка</a:t>
            </a:r>
            <a:r>
              <a:rPr lang="ru-RU" smtClean="0"/>
              <a:t>, также первая публикация целиком (на </a:t>
            </a:r>
            <a:r>
              <a:rPr lang="ru-RU" smtClean="0">
                <a:hlinkClick r:id="rId4" tooltip="Немецкий язык"/>
              </a:rPr>
              <a:t>немецком языке</a:t>
            </a:r>
            <a:r>
              <a:rPr lang="ru-RU" smtClean="0"/>
              <a:t>, перевод выполнен с не совсем исправного списка) в </a:t>
            </a:r>
            <a:r>
              <a:rPr lang="ru-RU" smtClean="0">
                <a:hlinkClick r:id="rId5" tooltip="Ревель"/>
              </a:rPr>
              <a:t>Ревеле</a:t>
            </a:r>
            <a:r>
              <a:rPr lang="ru-RU" smtClean="0"/>
              <a:t>.</a:t>
            </a:r>
          </a:p>
          <a:p>
            <a:pPr eaLnBrk="1" hangingPunct="1">
              <a:defRPr/>
            </a:pPr>
            <a:r>
              <a:rPr lang="ru-RU" smtClean="0"/>
              <a:t>В </a:t>
            </a:r>
            <a:r>
              <a:rPr lang="ru-RU" smtClean="0">
                <a:hlinkClick r:id="rId6" tooltip="1833 год"/>
              </a:rPr>
              <a:t>1833 году</a:t>
            </a:r>
            <a:r>
              <a:rPr lang="ru-RU" smtClean="0"/>
              <a:t> «Горе от ума» впервые была напечатана на русском языке, в московской типографии </a:t>
            </a:r>
            <a:r>
              <a:rPr lang="ru-RU" smtClean="0">
                <a:hlinkClick r:id="rId7" tooltip="Семен, Август"/>
              </a:rPr>
              <a:t>Августа Семена</a:t>
            </a:r>
            <a:r>
              <a:rPr lang="ru-RU" smtClean="0"/>
              <a:t>.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3505200"/>
            <a:ext cx="22304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7175"/>
            <a:ext cx="44196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14</TotalTime>
  <Words>213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Garamond</vt:lpstr>
      <vt:lpstr>Arial</vt:lpstr>
      <vt:lpstr>Wingdings</vt:lpstr>
      <vt:lpstr>Calibri</vt:lpstr>
      <vt:lpstr>Течение</vt:lpstr>
      <vt:lpstr>Грибоедов Александр Сергеевич Горе от ума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</cp:revision>
  <cp:lastPrinted>1601-01-01T00:00:00Z</cp:lastPrinted>
  <dcterms:created xsi:type="dcterms:W3CDTF">1601-01-01T00:00:00Z</dcterms:created>
  <dcterms:modified xsi:type="dcterms:W3CDTF">2015-04-08T17:17:32Z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