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7EB6-030B-4A93-BDA5-888706046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F5AA7-F379-4652-BAF0-6F4F86FDA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95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96BFE-A61A-491B-8283-FEB40F73B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44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A5C38-E6EF-47A4-B148-BC4377137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08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82BDB-BF5F-48B0-8BFD-CE94C93F5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0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7A584-F40A-420B-9F11-5EFFB80B8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85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A6C5D-BB62-4613-81F5-16F23BBE6A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65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32556-CA04-40EF-8B90-6007C4EAF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68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7BDF0-627C-4982-9AAB-7999B4515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89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9328B-D3B6-4038-A889-3BE8A558C0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3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DA1FE-28D4-4B96-870B-0F1DAB39A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0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07CA86-83E6-4E79-BE6E-07DC873AF8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5334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Деловая игра по дисциплине: «Инновационный менеджмент»</a:t>
            </a:r>
            <a:br>
              <a:rPr lang="ru-RU" altLang="ru-RU" sz="2000" b="1" smtClean="0">
                <a:latin typeface="Times New Roman" panose="02020603050405020304" pitchFamily="18" charset="0"/>
              </a:rPr>
            </a:br>
            <a:r>
              <a:rPr lang="en-US" altLang="ru-RU" sz="1800" b="1" smtClean="0">
                <a:latin typeface="Times New Roman" panose="02020603050405020304" pitchFamily="18" charset="0"/>
              </a:rPr>
              <a:t/>
            </a:r>
            <a:br>
              <a:rPr lang="en-US" altLang="ru-RU" sz="1800" b="1" smtClean="0">
                <a:latin typeface="Times New Roman" panose="02020603050405020304" pitchFamily="18" charset="0"/>
              </a:rPr>
            </a:br>
            <a:r>
              <a:rPr lang="en-US" altLang="ru-RU" sz="1800" b="1" smtClean="0">
                <a:latin typeface="Times New Roman" panose="02020603050405020304" pitchFamily="18" charset="0"/>
              </a:rPr>
              <a:t/>
            </a:r>
            <a:br>
              <a:rPr lang="en-US" altLang="ru-RU" sz="1800" b="1" smtClean="0">
                <a:latin typeface="Times New Roman" panose="02020603050405020304" pitchFamily="18" charset="0"/>
              </a:rPr>
            </a:br>
            <a:r>
              <a:rPr lang="en-US" altLang="ru-RU" sz="1800" b="1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На тему:</a:t>
            </a:r>
            <a:r>
              <a:rPr lang="ru-RU" altLang="ru-RU" sz="4000" b="1" smtClean="0">
                <a:latin typeface="Times New Roman" panose="02020603050405020304" pitchFamily="18" charset="0"/>
              </a:rPr>
              <a:t> </a:t>
            </a:r>
            <a:r>
              <a:rPr lang="en-US" altLang="ru-RU" sz="1800" b="1" smtClean="0">
                <a:latin typeface="Times New Roman" panose="02020603050405020304" pitchFamily="18" charset="0"/>
              </a:rPr>
              <a:t/>
            </a:r>
            <a:br>
              <a:rPr lang="en-US" altLang="ru-RU" sz="1800" b="1" smtClean="0">
                <a:latin typeface="Times New Roman" panose="02020603050405020304" pitchFamily="18" charset="0"/>
              </a:rPr>
            </a:br>
            <a:r>
              <a:rPr lang="en-US" altLang="ru-RU" sz="1800" b="1" smtClean="0">
                <a:latin typeface="Times New Roman" panose="02020603050405020304" pitchFamily="18" charset="0"/>
              </a:rPr>
              <a:t/>
            </a:r>
            <a:br>
              <a:rPr lang="en-US" altLang="ru-RU" sz="1800" b="1" smtClean="0">
                <a:latin typeface="Times New Roman" panose="02020603050405020304" pitchFamily="18" charset="0"/>
              </a:rPr>
            </a:br>
            <a:r>
              <a:rPr lang="ru-RU" altLang="ru-RU" sz="2800" b="1" smtClean="0">
                <a:latin typeface="Times New Roman" panose="02020603050405020304" pitchFamily="18" charset="0"/>
              </a:rPr>
              <a:t>Малоэтажное строительство фахверковых</a:t>
            </a: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ru-RU" altLang="ru-RU" sz="2800" b="1" smtClean="0">
                <a:latin typeface="Times New Roman" panose="02020603050405020304" pitchFamily="18" charset="0"/>
              </a:rPr>
              <a:t> домов с глинобетонным заполнением стен</a:t>
            </a: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r>
              <a:rPr lang="en-US" altLang="ru-RU" sz="2800" b="1" smtClean="0">
                <a:latin typeface="Times New Roman" panose="02020603050405020304" pitchFamily="18" charset="0"/>
              </a:rPr>
              <a:t/>
            </a:r>
            <a:br>
              <a:rPr lang="en-US" altLang="ru-RU" sz="2800" b="1" smtClean="0">
                <a:latin typeface="Times New Roman" panose="02020603050405020304" pitchFamily="18" charset="0"/>
              </a:rPr>
            </a:br>
            <a:endParaRPr lang="ru-RU" altLang="ru-RU" sz="2800" b="1" smtClean="0">
              <a:latin typeface="Times New Roman" panose="02020603050405020304" pitchFamily="18" charset="0"/>
            </a:endParaRPr>
          </a:p>
        </p:txBody>
      </p:sp>
      <p:pic>
        <p:nvPicPr>
          <p:cNvPr id="2051" name="Picture 15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9481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9144000" cy="147002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</a:rPr>
              <a:t>Правовой статус участников строительства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3400" y="28956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установлен большим числом императивных норм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8600" y="5181600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определена единая составляющая правового статуса всех инвесторов, всех заказчиков и всех подрядчиков;</a:t>
            </a: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1676400" y="39624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 rot="7716950">
            <a:off x="2057400" y="1752600"/>
            <a:ext cx="1752600" cy="2286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114300 h 21600"/>
              <a:gd name="T4" fmla="*/ 1314450 w 21600"/>
              <a:gd name="T5" fmla="*/ 228600 h 21600"/>
              <a:gd name="T6" fmla="*/ 1752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 rot="3133222">
            <a:off x="4953000" y="1828800"/>
            <a:ext cx="1752600" cy="2286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114300 h 21600"/>
              <a:gd name="T4" fmla="*/ 1314450 w 21600"/>
              <a:gd name="T5" fmla="*/ 228600 h 21600"/>
              <a:gd name="T6" fmla="*/ 17526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105400" y="30480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определяется индивидуально для каждого субъекта</a:t>
            </a:r>
            <a:endParaRPr lang="ru-RU" altLang="ru-RU"/>
          </a:p>
        </p:txBody>
      </p:sp>
      <p:pic>
        <p:nvPicPr>
          <p:cNvPr id="11273" name="Picture 10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886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0"/>
            <a:ext cx="9448800" cy="8382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3)</a:t>
            </a:r>
            <a:r>
              <a:rPr lang="ru-RU" altLang="ru-RU" sz="2000" smtClean="0">
                <a:solidFill>
                  <a:srgbClr val="000066"/>
                </a:solidFill>
                <a:latin typeface="Times New Roman" panose="02020603050405020304" pitchFamily="18" charset="0"/>
              </a:rPr>
              <a:t> Правовое регулирование ценообразования в строительстве и проектировании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839200" cy="5943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1800" smtClean="0">
                <a:latin typeface="Times New Roman" panose="02020603050405020304" pitchFamily="18" charset="0"/>
              </a:rPr>
              <a:t>  Построение ценообразования на чисто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административных началах;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1800" smtClean="0">
                <a:latin typeface="Times New Roman" panose="02020603050405020304" pitchFamily="18" charset="0"/>
              </a:rPr>
              <a:t>  Единые нормативы;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1800" smtClean="0"/>
              <a:t> </a:t>
            </a:r>
            <a:r>
              <a:rPr lang="ru-RU" altLang="ru-RU" sz="1800" smtClean="0">
                <a:latin typeface="Times New Roman" panose="02020603050405020304" pitchFamily="18" charset="0"/>
              </a:rPr>
              <a:t>Переход от жесткой регламентации к свободному ценообразованию;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1800" smtClean="0"/>
              <a:t> </a:t>
            </a:r>
            <a:r>
              <a:rPr lang="ru-RU" altLang="ru-RU" sz="1800" smtClean="0">
                <a:latin typeface="Times New Roman" panose="02020603050405020304" pitchFamily="18" charset="0"/>
              </a:rPr>
              <a:t>Порядок отнесения издержек производства;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1800" smtClean="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sitecontent_img_caption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0"/>
            <a:ext cx="981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6858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2. Строительство и стройиндустрия Калининградской области</a:t>
            </a:r>
            <a:br>
              <a:rPr lang="ru-RU" altLang="ru-RU" sz="2400" b="1" smtClean="0">
                <a:latin typeface="Times New Roman" panose="02020603050405020304" pitchFamily="18" charset="0"/>
              </a:rPr>
            </a:br>
            <a:endParaRPr lang="ru-RU" altLang="ru-RU" sz="2400" b="1" smtClean="0">
              <a:latin typeface="Times New Roman" panose="02020603050405020304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839200" cy="990600"/>
          </a:xfrm>
        </p:spPr>
        <p:txBody>
          <a:bodyPr/>
          <a:lstStyle/>
          <a:p>
            <a:pPr algn="l" eaLnBrk="1" hangingPunct="1"/>
            <a:r>
              <a:rPr lang="ru-RU" altLang="ru-RU" sz="3600" smtClean="0">
                <a:latin typeface="Times New Roman" panose="02020603050405020304" pitchFamily="18" charset="0"/>
              </a:rPr>
              <a:t>            </a:t>
            </a:r>
            <a:r>
              <a:rPr lang="ru-RU" altLang="ru-RU" sz="2000" u="sng" smtClean="0">
                <a:latin typeface="Times New Roman" panose="02020603050405020304" pitchFamily="18" charset="0"/>
              </a:rPr>
              <a:t>Строительство</a:t>
            </a:r>
            <a:r>
              <a:rPr lang="ru-RU" altLang="ru-RU" sz="2000" smtClean="0">
                <a:latin typeface="Times New Roman" panose="02020603050405020304" pitchFamily="18" charset="0"/>
              </a:rPr>
              <a:t> – одна из важнейших отраслей экономики Калининградской обл.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52400" y="2819400"/>
            <a:ext cx="8991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                        </a:t>
            </a:r>
            <a:r>
              <a:rPr lang="ru-RU" altLang="ru-RU" sz="2000" u="sng">
                <a:latin typeface="Times New Roman" panose="02020603050405020304" pitchFamily="18" charset="0"/>
              </a:rPr>
              <a:t>Стройиндустрия</a:t>
            </a:r>
            <a:r>
              <a:rPr lang="ru-RU" altLang="ru-RU" sz="2000">
                <a:latin typeface="Times New Roman" panose="02020603050405020304" pitchFamily="18" charset="0"/>
              </a:rPr>
              <a:t> – старейшая отрасль Калининградской     промышленности 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                                         </a:t>
            </a:r>
          </a:p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Высокий потенциал </a:t>
            </a: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4648200" y="37338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Министерство ЖКХ и строительства Калининградской области</a:t>
            </a:r>
            <a:r>
              <a:rPr lang="ru-RU" altLang="ru-RU" sz="4000" smtClean="0"/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u="sng">
                <a:latin typeface="Times New Roman" panose="02020603050405020304" pitchFamily="18" charset="0"/>
              </a:rPr>
              <a:t>Отдел жилищного строительства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495800" y="1447800"/>
            <a:ext cx="427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u="sng">
                <a:latin typeface="Times New Roman" panose="02020603050405020304" pitchFamily="18" charset="0"/>
              </a:rPr>
              <a:t>Отдел реализации инвестиционно-строительных программ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105400" y="26670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</a:rPr>
              <a:t>разработка областной инвестиционной программы;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105400" y="4740275"/>
            <a:ext cx="4038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</a:rPr>
              <a:t>обеспечение проведения гос. </a:t>
            </a:r>
          </a:p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</a:rPr>
              <a:t>политики в области ценообразования;</a:t>
            </a:r>
            <a:r>
              <a:rPr lang="ru-RU" altLang="ru-RU" b="1"/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105400" y="2590800"/>
            <a:ext cx="3733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5105400" y="47244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 rot="7394164">
            <a:off x="3429000" y="8382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 rot="3463086">
            <a:off x="4495800" y="8382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304800" y="27432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</a:rPr>
              <a:t>постоянный мониторинга строительства</a:t>
            </a: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152400" y="2590800"/>
            <a:ext cx="3733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152400" y="4800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</a:rPr>
              <a:t>обеспечение земельных участков коммунальной инфраструктурой</a:t>
            </a:r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152400" y="4724400"/>
            <a:ext cx="3733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Глава 3. Содержание инновационного проекта</a:t>
            </a:r>
            <a:br>
              <a:rPr lang="ru-RU" altLang="ru-RU" sz="2400" b="1" smtClean="0">
                <a:latin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3.1. Краткое описание предлагаемого проекта</a:t>
            </a:r>
            <a:r>
              <a:rPr lang="ru-RU" altLang="ru-RU" sz="2000" b="1" i="1" smtClean="0"/>
              <a:t/>
            </a:r>
            <a:br>
              <a:rPr lang="ru-RU" altLang="ru-RU" sz="2000" b="1" i="1" smtClean="0"/>
            </a:br>
            <a:endParaRPr lang="ru-RU" altLang="ru-RU" sz="2000" b="1" i="1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52400" y="2133600"/>
            <a:ext cx="9144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Технологии, проверенные временем 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  Дома из глины и фахверковые дома - надёжность и качество 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  Предлагаемая технология  - модернизация глинолитной смеси и заполнение фахверковых стен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153400" cy="838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2000" b="1" smtClean="0">
                <a:latin typeface="Times New Roman" panose="02020603050405020304" pitchFamily="18" charset="0"/>
              </a:rPr>
              <a:t>Расчёт конкретного проекта индивидуального жилого дома</a:t>
            </a:r>
            <a:r>
              <a:rPr lang="ru-RU" altLang="ru-RU" sz="1800" b="1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387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76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3.2. Физико-технические и стоимостные показатели</a:t>
            </a:r>
            <a:r>
              <a:rPr lang="ru-RU" altLang="ru-RU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2390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Таблица 1. Сравнительные физико-технические показатели</a:t>
            </a:r>
          </a:p>
        </p:txBody>
      </p:sp>
      <p:pic>
        <p:nvPicPr>
          <p:cNvPr id="17412" name="Picture 16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7938"/>
            <a:ext cx="88392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Таблица 2. Сравнительные стоимостные показатели</a:t>
            </a:r>
          </a:p>
        </p:txBody>
      </p:sp>
      <p:pic>
        <p:nvPicPr>
          <p:cNvPr id="18435" name="Picture 6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639763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3.3. Содержание разработанной инновационной технологии</a:t>
            </a:r>
            <a:r>
              <a:rPr lang="ru-RU" altLang="ru-RU" sz="4000" b="1" smtClean="0"/>
              <a:t> </a:t>
            </a:r>
            <a:r>
              <a:rPr lang="ru-RU" altLang="ru-RU" sz="4000" b="1" i="1" smtClean="0"/>
              <a:t/>
            </a:r>
            <a:br>
              <a:rPr lang="ru-RU" altLang="ru-RU" sz="4000" b="1" i="1" smtClean="0"/>
            </a:br>
            <a:endParaRPr lang="ru-RU" altLang="ru-RU" sz="4000" b="1" i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991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Этапы возведения дома по предлагаемой технологии: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90800" y="1828800"/>
            <a:ext cx="369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1.</a:t>
            </a: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 Монтаж деревянного каркаса 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295400" y="2514600"/>
            <a:ext cx="6400800" cy="3973513"/>
            <a:chOff x="2781" y="6894"/>
            <a:chExt cx="7200" cy="4320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781" y="6894"/>
              <a:ext cx="7200" cy="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9463" name="Picture 7" descr="S00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6894"/>
              <a:ext cx="7020" cy="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/>
          <a:lstStyle/>
          <a:p>
            <a:pPr eaLnBrk="1" hangingPunct="1">
              <a:lnSpc>
                <a:spcPct val="55000"/>
              </a:lnSpc>
            </a:pPr>
            <a:r>
              <a:rPr lang="ru-RU" altLang="ru-RU" sz="2000" b="1" smtClean="0">
                <a:latin typeface="Times New Roman" panose="02020603050405020304" pitchFamily="18" charset="0"/>
              </a:rPr>
              <a:t>2.</a:t>
            </a:r>
            <a:r>
              <a:rPr lang="ru-RU" altLang="ru-RU" sz="2000" smtClean="0">
                <a:latin typeface="Times New Roman" panose="02020603050405020304" pitchFamily="18" charset="0"/>
              </a:rPr>
              <a:t> Установка опалубки</a:t>
            </a:r>
            <a:endParaRPr lang="ru-RU" altLang="ru-RU" smtClean="0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1524000" y="1981200"/>
            <a:ext cx="6705600" cy="4038600"/>
            <a:chOff x="2781" y="3294"/>
            <a:chExt cx="7200" cy="4320"/>
          </a:xfrm>
        </p:grpSpPr>
        <p:sp>
          <p:nvSpPr>
            <p:cNvPr id="20484" name="Rectangle 5"/>
            <p:cNvSpPr>
              <a:spLocks noChangeArrowheads="1"/>
            </p:cNvSpPr>
            <p:nvPr/>
          </p:nvSpPr>
          <p:spPr bwMode="auto">
            <a:xfrm>
              <a:off x="2781" y="3294"/>
              <a:ext cx="7200" cy="4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0485" name="Picture 6" descr="S0022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3294"/>
              <a:ext cx="6854" cy="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400" smtClean="0">
                <a:latin typeface="Times New Roman" panose="02020603050405020304" pitchFamily="18" charset="0"/>
              </a:rPr>
              <a:t>  Минерально-сырьевая база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Калининградской области;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400" smtClean="0">
                <a:latin typeface="Times New Roman" panose="02020603050405020304" pitchFamily="18" charset="0"/>
              </a:rPr>
              <a:t>  Дома в фахверковом стиле;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pic>
        <p:nvPicPr>
          <p:cNvPr id="3076" name="Picture 4" descr="em302_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6290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IMG_26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00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4873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3.</a:t>
            </a:r>
            <a:r>
              <a:rPr lang="ru-RU" altLang="ru-RU" sz="2000" smtClean="0">
                <a:latin typeface="Times New Roman" panose="02020603050405020304" pitchFamily="18" charset="0"/>
              </a:rPr>
              <a:t> Изготовление глинобетона на строительном участке.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287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1 м</a:t>
            </a:r>
            <a:r>
              <a:rPr lang="ru-RU" altLang="ru-RU" sz="2000" baseline="30000" smtClean="0">
                <a:latin typeface="Times New Roman" panose="02020603050405020304" pitchFamily="18" charset="0"/>
              </a:rPr>
              <a:t>3</a:t>
            </a:r>
            <a:r>
              <a:rPr lang="ru-RU" altLang="ru-RU" sz="2000" smtClean="0">
                <a:latin typeface="Times New Roman" panose="02020603050405020304" pitchFamily="18" charset="0"/>
              </a:rPr>
              <a:t> требуемой массы - </a:t>
            </a:r>
            <a:r>
              <a:rPr lang="ru-RU" altLang="ru-RU" sz="2000" u="sng" smtClean="0">
                <a:latin typeface="Times New Roman" panose="02020603050405020304" pitchFamily="18" charset="0"/>
              </a:rPr>
              <a:t>следующий состав</a:t>
            </a:r>
            <a:r>
              <a:rPr lang="ru-RU" altLang="ru-RU" sz="2000" smtClean="0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250 кг глины средней жирности. Содержание глинистых частиц - до 25 %;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350 л воды;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150 кг размельчённых волокнистых добавок (соломы);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100 кг гашёной извести. Для повышения водостойкости;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30 кг строительного гипса;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 100 кг песка.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11163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4.</a:t>
            </a:r>
            <a:r>
              <a:rPr lang="ru-RU" altLang="ru-RU" sz="2000" smtClean="0">
                <a:latin typeface="Times New Roman" panose="02020603050405020304" pitchFamily="18" charset="0"/>
              </a:rPr>
              <a:t> Заполнения стен глинобетоном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447800" y="609600"/>
            <a:ext cx="6426200" cy="3886200"/>
            <a:chOff x="2061" y="5994"/>
            <a:chExt cx="7740" cy="4680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2061" y="5994"/>
              <a:ext cx="7740" cy="4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2535" name="Picture 6" descr="S0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" y="6108"/>
              <a:ext cx="7200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124200" y="4876800"/>
            <a:ext cx="236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5.</a:t>
            </a: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 Снятие опалубки 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124200" y="5638800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6.</a:t>
            </a: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</a:rPr>
              <a:t> Монтаж кровли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</a:rPr>
              <a:t>Себестоимость дома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400" b="1" smtClean="0">
                <a:latin typeface="Times New Roman" panose="02020603050405020304" pitchFamily="18" charset="0"/>
              </a:rPr>
              <a:t>Общая площадь дома, 150 м</a:t>
            </a:r>
            <a:r>
              <a:rPr lang="ru-RU" altLang="ru-RU" sz="2400" b="1" baseline="30000" smtClean="0">
                <a:latin typeface="Times New Roman" panose="02020603050405020304" pitchFamily="18" charset="0"/>
              </a:rPr>
              <a:t>2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400" b="1" smtClean="0">
                <a:latin typeface="Times New Roman" panose="02020603050405020304" pitchFamily="18" charset="0"/>
              </a:rPr>
              <a:t>Срок строительства </a:t>
            </a:r>
            <a:r>
              <a:rPr lang="en-US" altLang="ru-RU" sz="2400" b="1" smtClean="0">
                <a:latin typeface="Times New Roman" panose="02020603050405020304" pitchFamily="18" charset="0"/>
              </a:rPr>
              <a:t>1 </a:t>
            </a:r>
            <a:r>
              <a:rPr lang="ru-RU" altLang="ru-RU" sz="2400" b="1" smtClean="0">
                <a:latin typeface="Times New Roman" panose="02020603050405020304" pitchFamily="18" charset="0"/>
              </a:rPr>
              <a:t>дома </a:t>
            </a:r>
            <a:r>
              <a:rPr lang="en-US" altLang="ru-RU" sz="2400" b="1" smtClean="0">
                <a:latin typeface="Times New Roman" panose="02020603050405020304" pitchFamily="18" charset="0"/>
              </a:rPr>
              <a:t>- </a:t>
            </a:r>
            <a:r>
              <a:rPr lang="ru-RU" altLang="ru-RU" sz="2400" b="1" smtClean="0">
                <a:latin typeface="Times New Roman" panose="02020603050405020304" pitchFamily="18" charset="0"/>
              </a:rPr>
              <a:t>3,5 мес.</a:t>
            </a:r>
          </a:p>
          <a:p>
            <a:pPr eaLnBrk="1" hangingPunct="1">
              <a:buFont typeface="Wingdings" panose="05000000000000000000" pitchFamily="2" charset="2"/>
              <a:buChar char="Ш"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400" b="1" smtClean="0">
                <a:latin typeface="Times New Roman" panose="02020603050405020304" pitchFamily="18" charset="0"/>
              </a:rPr>
              <a:t>Себестоимость 1м</a:t>
            </a:r>
            <a:r>
              <a:rPr lang="ru-RU" altLang="ru-RU" sz="2400" b="1" baseline="30000" smtClean="0">
                <a:latin typeface="Times New Roman" panose="02020603050405020304" pitchFamily="18" charset="0"/>
              </a:rPr>
              <a:t>2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дома (без учёта работ)</a:t>
            </a:r>
            <a:r>
              <a:rPr lang="en-US" altLang="ru-RU" sz="2400" b="1" smtClean="0">
                <a:latin typeface="Times New Roman" panose="02020603050405020304" pitchFamily="18" charset="0"/>
              </a:rPr>
              <a:t> -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7 175 руб.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Ш"/>
            </a:pPr>
            <a:r>
              <a:rPr lang="ru-RU" altLang="ru-RU" sz="2400" b="1" smtClean="0">
                <a:latin typeface="Times New Roman" panose="02020603050405020304" pitchFamily="18" charset="0"/>
              </a:rPr>
              <a:t>Себестоимость 1м</a:t>
            </a:r>
            <a:r>
              <a:rPr lang="ru-RU" altLang="ru-RU" sz="2400" b="1" baseline="30000" smtClean="0">
                <a:latin typeface="Times New Roman" panose="02020603050405020304" pitchFamily="18" charset="0"/>
              </a:rPr>
              <a:t>2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дома (с учётом работ) - 11 842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21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Разрабатываемая технология строительства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-228600" y="4800600"/>
            <a:ext cx="525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глиняное литьё стен </a:t>
            </a:r>
          </a:p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(с последующей модернизацией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глиняного раствора)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029200" y="3200400"/>
            <a:ext cx="323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фахверковое строительство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01" name="AutoShape 10"/>
          <p:cNvSpPr>
            <a:spLocks noChangeArrowheads="1"/>
          </p:cNvSpPr>
          <p:nvPr/>
        </p:nvSpPr>
        <p:spPr bwMode="auto">
          <a:xfrm rot="7149619">
            <a:off x="1538288" y="2881313"/>
            <a:ext cx="3663950" cy="228600"/>
          </a:xfrm>
          <a:custGeom>
            <a:avLst/>
            <a:gdLst>
              <a:gd name="T0" fmla="*/ 2826331 w 21600"/>
              <a:gd name="T1" fmla="*/ 0 h 21600"/>
              <a:gd name="T2" fmla="*/ 0 w 21600"/>
              <a:gd name="T3" fmla="*/ 114300 h 21600"/>
              <a:gd name="T4" fmla="*/ 2826331 w 21600"/>
              <a:gd name="T5" fmla="*/ 228600 h 21600"/>
              <a:gd name="T6" fmla="*/ 366395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131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62" y="0"/>
                </a:moveTo>
                <a:lnTo>
                  <a:pt x="1666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662" y="16200"/>
                </a:lnTo>
                <a:lnTo>
                  <a:pt x="1666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 rot="3322302">
            <a:off x="4643437" y="2220913"/>
            <a:ext cx="2346325" cy="228600"/>
          </a:xfrm>
          <a:custGeom>
            <a:avLst/>
            <a:gdLst>
              <a:gd name="T0" fmla="*/ 1809929 w 21600"/>
              <a:gd name="T1" fmla="*/ 0 h 21600"/>
              <a:gd name="T2" fmla="*/ 0 w 21600"/>
              <a:gd name="T3" fmla="*/ 114300 h 21600"/>
              <a:gd name="T4" fmla="*/ 1809929 w 21600"/>
              <a:gd name="T5" fmla="*/ 228600 h 21600"/>
              <a:gd name="T6" fmla="*/ 2346325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131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62" y="0"/>
                </a:moveTo>
                <a:lnTo>
                  <a:pt x="1666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662" y="16200"/>
                </a:lnTo>
                <a:lnTo>
                  <a:pt x="1666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3" name="Picture 13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7938"/>
            <a:ext cx="3810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224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</a:rPr>
              <a:t>Глава 1. Маркетинговые исследования по оптимизации вида деятельности</a:t>
            </a:r>
            <a:r>
              <a:rPr lang="ru-RU" altLang="ru-RU" sz="4000" b="1" smtClean="0">
                <a:latin typeface="Times New Roman" panose="02020603050405020304" pitchFamily="18" charset="0"/>
              </a:rPr>
              <a:t/>
            </a:r>
            <a:br>
              <a:rPr lang="ru-RU" altLang="ru-RU" sz="4000" b="1" smtClean="0">
                <a:latin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</a:rPr>
              <a:t/>
            </a:r>
            <a:br>
              <a:rPr lang="ru-RU" altLang="ru-RU" sz="18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1.1. Калининградская загородная недвижимость: потенциал и перспективы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49530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400" smtClean="0">
                <a:latin typeface="Times New Roman" panose="02020603050405020304" pitchFamily="18" charset="0"/>
              </a:rPr>
              <a:t> </a:t>
            </a:r>
            <a:r>
              <a:rPr lang="ru-RU" altLang="ru-RU" sz="2000" smtClean="0">
                <a:latin typeface="Times New Roman" panose="02020603050405020304" pitchFamily="18" charset="0"/>
              </a:rPr>
              <a:t>Больший интерес к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 u="sng" smtClean="0">
                <a:latin typeface="Times New Roman" panose="02020603050405020304" pitchFamily="18" charset="0"/>
              </a:rPr>
              <a:t>загородной недвижимости</a:t>
            </a:r>
            <a:r>
              <a:rPr lang="ru-RU" altLang="ru-RU" sz="2000" smtClean="0">
                <a:latin typeface="Times New Roman" panose="02020603050405020304" pitchFamily="18" charset="0"/>
              </a:rPr>
              <a:t>;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Популярнее жить в частном доме;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Основная часть - </a:t>
            </a:r>
            <a:r>
              <a:rPr lang="ru-RU" altLang="ru-RU" sz="2000" u="sng" smtClean="0">
                <a:latin typeface="Times New Roman" panose="02020603050405020304" pitchFamily="18" charset="0"/>
              </a:rPr>
              <a:t>на окраинах</a:t>
            </a:r>
            <a:r>
              <a:rPr lang="ru-RU" altLang="ru-RU" sz="2000" smtClean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5124" name="Picture 4" descr="72560836_2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9814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Элитная недвижимость в прибрежной зоне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534400" cy="58674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solidFill>
                  <a:schemeClr val="tx2"/>
                </a:solidFill>
                <a:latin typeface="Times New Roman" panose="02020603050405020304" pitchFamily="18" charset="0"/>
              </a:rPr>
              <a:t> Жилье пользуются особым спросом;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 smtClean="0">
                <a:solidFill>
                  <a:schemeClr val="tx2"/>
                </a:solidFill>
                <a:latin typeface="Times New Roman" panose="02020603050405020304" pitchFamily="18" charset="0"/>
              </a:rPr>
              <a:t>Существует дефицит участков;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solidFill>
                  <a:schemeClr val="tx2"/>
                </a:solidFill>
                <a:latin typeface="Times New Roman" panose="02020603050405020304" pitchFamily="18" charset="0"/>
              </a:rPr>
              <a:t> До 90 % коттеджей и квартир –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ru-RU" altLang="ru-RU" sz="200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качестве второго дома;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solidFill>
                  <a:schemeClr val="tx2"/>
                </a:solidFill>
                <a:latin typeface="Times New Roman" panose="02020603050405020304" pitchFamily="18" charset="0"/>
              </a:rPr>
              <a:t>  Комфорт.</a:t>
            </a:r>
          </a:p>
        </p:txBody>
      </p:sp>
      <p:pic>
        <p:nvPicPr>
          <p:cNvPr id="6148" name="Picture 4" descr="rus_svetlogorsk_kaliningr_o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890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1.2. Преимущества малоэтажного строительства фахверковых домов с  глинобетонным заполнением стен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9144000" cy="54102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Экологичность строительного материала;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Создание благоприятного микроклимата для здоровья человека;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Доступность строительных материалов;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Для подготовки и переработки не требуется значительных энергетических затрат;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Не возникает проблем со вторичной переработкой;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Привлекательный внешний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11111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6192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22222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2636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686800" cy="64008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Несколько формальных критериев отнесения той или иной деятельности к строительной:</a:t>
            </a:r>
          </a:p>
          <a:p>
            <a:pPr algn="l" eaLnBrk="1" hangingPunct="1"/>
            <a:endParaRPr lang="ru-RU" altLang="ru-RU" sz="2000" b="1" smtClean="0">
              <a:latin typeface="Times New Roman" panose="02020603050405020304" pitchFamily="18" charset="0"/>
            </a:endParaRPr>
          </a:p>
          <a:p>
            <a:pPr algn="l" eaLnBrk="1" hangingPunct="1"/>
            <a:endParaRPr lang="ru-RU" altLang="ru-RU" sz="2000" b="1" smtClean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smtClean="0">
                <a:latin typeface="Times New Roman" panose="02020603050405020304" pitchFamily="18" charset="0"/>
              </a:rPr>
              <a:t>  </a:t>
            </a: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smtClean="0">
                <a:latin typeface="Times New Roman" panose="02020603050405020304" pitchFamily="18" charset="0"/>
              </a:rPr>
              <a:t> -  перечень подлежащих лицензированию видов строительных работ;</a:t>
            </a: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smtClean="0">
                <a:latin typeface="Times New Roman" panose="02020603050405020304" pitchFamily="18" charset="0"/>
              </a:rPr>
              <a:t>   -  перечень строительных работ, зафиксированный в разд. 4 (п. 4.2.) ГК РФ;</a:t>
            </a: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smtClean="0">
                <a:latin typeface="Times New Roman" panose="02020603050405020304" pitchFamily="18" charset="0"/>
              </a:rPr>
              <a:t>   -  перечень различных видов строительных  работ (СНиП).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____stroitelstvo_za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812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Строительное законодательство</a:t>
            </a:r>
            <a:r>
              <a:rPr lang="ru-RU" altLang="ru-RU" sz="4000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9144000" cy="61722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1800" smtClean="0">
                <a:latin typeface="Times New Roman" panose="02020603050405020304" pitchFamily="18" charset="0"/>
              </a:rPr>
              <a:t> Правовые нормы тесно переплетены с нормами технического характера; 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18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СНиП;</a:t>
            </a: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05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Акты,  принятые федеральными министерствами и ведомствами;</a:t>
            </a:r>
          </a:p>
          <a:p>
            <a:pPr algn="l" eaLnBrk="1" hangingPunct="1">
              <a:lnSpc>
                <a:spcPct val="105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05000"/>
              </a:lnSpc>
              <a:buFont typeface="Wingdings" panose="05000000000000000000" pitchFamily="2" charset="2"/>
              <a:buChar char="Ш"/>
            </a:pP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05000"/>
              </a:lnSpc>
              <a:buFont typeface="Wingdings" panose="05000000000000000000" pitchFamily="2" charset="2"/>
              <a:buChar char="Ш"/>
            </a:pPr>
            <a:r>
              <a:rPr lang="ru-RU" altLang="ru-RU" sz="2000" smtClean="0">
                <a:latin typeface="Times New Roman" panose="02020603050405020304" pitchFamily="18" charset="0"/>
              </a:rPr>
              <a:t> Соответствие Конституции РФ, Гражданскому кодексу.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2)</a:t>
            </a:r>
            <a:r>
              <a:rPr lang="ru-RU" altLang="ru-RU" sz="240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smtClean="0">
                <a:solidFill>
                  <a:srgbClr val="000066"/>
                </a:solidFill>
                <a:latin typeface="Times New Roman" panose="02020603050405020304" pitchFamily="18" charset="0"/>
              </a:rPr>
              <a:t>Правовые формы участия в строительной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6096000"/>
          </a:xfrm>
        </p:spPr>
        <p:txBody>
          <a:bodyPr/>
          <a:lstStyle/>
          <a:p>
            <a:pPr eaLnBrk="1" hangingPunct="1"/>
            <a:endParaRPr lang="ru-RU" altLang="ru-RU" sz="2000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Строительное законодательство регулирует деятельность всех участников строительного процесса</a:t>
            </a:r>
            <a:endParaRPr lang="ru-RU" altLang="ru-RU" sz="2000" smtClean="0">
              <a:latin typeface="Times New Roman" panose="02020603050405020304" pitchFamily="18" charset="0"/>
            </a:endParaRPr>
          </a:p>
          <a:p>
            <a:pPr algn="l" eaLnBrk="1" hangingPunct="1"/>
            <a:endParaRPr lang="ru-RU" altLang="ru-RU" sz="2000" smtClean="0"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rab1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657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itecontent_img_caption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1859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655</TotalTime>
  <Words>570</Words>
  <Application>Microsoft Office PowerPoint</Application>
  <PresentationFormat>Экран (4:3)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Оформление по умолчанию</vt:lpstr>
      <vt:lpstr>Деловая игра по дисциплине: «Инновационный менеджмент»    На тему:   Малоэтажное строительство фахверковых  домов с глинобетонным заполнением стен       </vt:lpstr>
      <vt:lpstr>Введение</vt:lpstr>
      <vt:lpstr>Разрабатываемая технология строительства</vt:lpstr>
      <vt:lpstr>Глава 1. Маркетинговые исследования по оптимизации вида деятельности  1.1. Калининградская загородная недвижимость: потенциал и перспективы</vt:lpstr>
      <vt:lpstr>Элитная недвижимость в прибрежной зоне</vt:lpstr>
      <vt:lpstr>1.2. Преимущества малоэтажного строительства фахверковых домов с  глинобетонным заполнением стен</vt:lpstr>
      <vt:lpstr>Презентация PowerPoint</vt:lpstr>
      <vt:lpstr>Строительное законодательство </vt:lpstr>
      <vt:lpstr>2) Правовые формы участия в строительной деятельности</vt:lpstr>
      <vt:lpstr>Правовой статус участников строительства </vt:lpstr>
      <vt:lpstr>3) Правовое регулирование ценообразования в строительстве и проектировании</vt:lpstr>
      <vt:lpstr>2. Строительство и стройиндустрия Калининградской области </vt:lpstr>
      <vt:lpstr>Министерство ЖКХ и строительства Калининградской области </vt:lpstr>
      <vt:lpstr>Глава 3. Содержание инновационного проекта  3.1. Краткое описание предлагаемого проекта </vt:lpstr>
      <vt:lpstr>Презентация PowerPoint</vt:lpstr>
      <vt:lpstr>3.2. Физико-технические и стоимостные показатели </vt:lpstr>
      <vt:lpstr>Презентация PowerPoint</vt:lpstr>
      <vt:lpstr>3.3. Содержание разработанной инновационной технологии  </vt:lpstr>
      <vt:lpstr>2. Установка опалубки</vt:lpstr>
      <vt:lpstr>3. Изготовление глинобетона на строительном участке.</vt:lpstr>
      <vt:lpstr>4. Заполнения стен глинобетоном</vt:lpstr>
      <vt:lpstr>Себестоимость дома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39</cp:revision>
  <cp:lastPrinted>1601-01-01T00:00:00Z</cp:lastPrinted>
  <dcterms:created xsi:type="dcterms:W3CDTF">1601-01-01T00:00:00Z</dcterms:created>
  <dcterms:modified xsi:type="dcterms:W3CDTF">2015-04-08T14:16:01Z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