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5E239768-D65E-4878-89B5-D4181B4B037D}" type="datetimeFigureOut">
              <a:rPr lang="ru-RU"/>
              <a:pPr>
                <a:defRPr/>
              </a:pPr>
              <a:t>08.04.2015</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fld id="{1BD1B49C-0715-4C63-A3ED-FCBD4C0C7589}" type="slidenum">
              <a:rPr lang="ru-RU" altLang="ru-RU"/>
              <a:pPr/>
              <a:t>‹#›</a:t>
            </a:fld>
            <a:endParaRPr lang="ru-RU" altLang="ru-RU"/>
          </a:p>
        </p:txBody>
      </p:sp>
    </p:spTree>
    <p:extLst>
      <p:ext uri="{BB962C8B-B14F-4D97-AF65-F5344CB8AC3E}">
        <p14:creationId xmlns:p14="http://schemas.microsoft.com/office/powerpoint/2010/main" val="3421292634"/>
      </p:ext>
    </p:extLst>
  </p:cSld>
  <p:clrMapOvr>
    <a:overrideClrMapping bg1="dk1" tx1="lt1" bg2="dk2" tx2="lt2" accent1="accent1" accent2="accent2" accent3="accent3" accent4="accent4" accent5="accent5" accent6="accent6" hlink="hlink" folHlink="folHlink"/>
  </p:clrMapOvr>
  <p:transition spd="slow"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B0C5AA7-EA59-4A6A-B43C-77F4C24680F4}" type="datetimeFigureOut">
              <a:rPr lang="ru-RU"/>
              <a:pPr>
                <a:defRPr/>
              </a:pPr>
              <a:t>08.04.2015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562422EA-0592-493A-BD98-7C08BEDE7A99}" type="slidenum">
              <a:rPr lang="ru-RU" altLang="ru-RU"/>
              <a:pPr/>
              <a:t>‹#›</a:t>
            </a:fld>
            <a:endParaRPr lang="ru-RU" altLang="ru-RU"/>
          </a:p>
        </p:txBody>
      </p:sp>
    </p:spTree>
    <p:extLst>
      <p:ext uri="{BB962C8B-B14F-4D97-AF65-F5344CB8AC3E}">
        <p14:creationId xmlns:p14="http://schemas.microsoft.com/office/powerpoint/2010/main" val="2490881212"/>
      </p:ext>
    </p:extLst>
  </p:cSld>
  <p:clrMapOvr>
    <a:masterClrMapping/>
  </p:clrMapOvr>
  <p:transition spd="slow"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E3482AE-52E2-469B-A066-F5B564470EF2}" type="datetimeFigureOut">
              <a:rPr lang="ru-RU"/>
              <a:pPr>
                <a:defRPr/>
              </a:pPr>
              <a:t>08.04.2015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E21F88E7-1B42-47FA-9584-95053B2180BD}" type="slidenum">
              <a:rPr lang="ru-RU" altLang="ru-RU"/>
              <a:pPr/>
              <a:t>‹#›</a:t>
            </a:fld>
            <a:endParaRPr lang="ru-RU" altLang="ru-RU"/>
          </a:p>
        </p:txBody>
      </p:sp>
    </p:spTree>
    <p:extLst>
      <p:ext uri="{BB962C8B-B14F-4D97-AF65-F5344CB8AC3E}">
        <p14:creationId xmlns:p14="http://schemas.microsoft.com/office/powerpoint/2010/main" val="4271264216"/>
      </p:ext>
    </p:extLst>
  </p:cSld>
  <p:clrMapOvr>
    <a:masterClrMapping/>
  </p:clrMapOvr>
  <p:transition spd="slow"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8D7AF08-98D0-44E6-AA20-1374431AE97A}" type="datetimeFigureOut">
              <a:rPr lang="ru-RU"/>
              <a:pPr>
                <a:defRPr/>
              </a:pPr>
              <a:t>08.04.2015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C50A4B06-9DFB-465C-832F-B41E329B55C2}" type="slidenum">
              <a:rPr lang="ru-RU" altLang="ru-RU"/>
              <a:pPr/>
              <a:t>‹#›</a:t>
            </a:fld>
            <a:endParaRPr lang="ru-RU" altLang="ru-RU"/>
          </a:p>
        </p:txBody>
      </p:sp>
    </p:spTree>
    <p:extLst>
      <p:ext uri="{BB962C8B-B14F-4D97-AF65-F5344CB8AC3E}">
        <p14:creationId xmlns:p14="http://schemas.microsoft.com/office/powerpoint/2010/main" val="2194388375"/>
      </p:ext>
    </p:extLst>
  </p:cSld>
  <p:clrMapOvr>
    <a:masterClrMapping/>
  </p:clrMapOvr>
  <p:transition spd="slow"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0B9C5F2-EE20-431B-98FC-D084E6FD0886}" type="datetimeFigureOut">
              <a:rPr lang="ru-RU"/>
              <a:pPr>
                <a:defRPr/>
              </a:pPr>
              <a:t>08.04.2015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fld id="{78D72280-041F-4D86-8CCD-5307B0ACC4A6}" type="slidenum">
              <a:rPr lang="ru-RU" altLang="ru-RU"/>
              <a:pPr/>
              <a:t>‹#›</a:t>
            </a:fld>
            <a:endParaRPr lang="ru-RU" altLang="ru-RU"/>
          </a:p>
        </p:txBody>
      </p:sp>
    </p:spTree>
    <p:extLst>
      <p:ext uri="{BB962C8B-B14F-4D97-AF65-F5344CB8AC3E}">
        <p14:creationId xmlns:p14="http://schemas.microsoft.com/office/powerpoint/2010/main" val="846267961"/>
      </p:ext>
    </p:extLst>
  </p:cSld>
  <p:clrMapOvr>
    <a:overrideClrMapping bg1="dk1" tx1="lt1" bg2="dk2" tx2="lt2" accent1="accent1" accent2="accent2" accent3="accent3" accent4="accent4" accent5="accent5" accent6="accent6" hlink="hlink" folHlink="folHlink"/>
  </p:clrMapOvr>
  <p:transition spd="slow"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B08AE48-6803-4373-A659-B34D9FA63CFF}" type="datetimeFigureOut">
              <a:rPr lang="ru-RU"/>
              <a:pPr>
                <a:defRPr/>
              </a:pPr>
              <a:t>08.04.2015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BDF35910-6846-491A-9391-C413F9EBBCFD}" type="slidenum">
              <a:rPr lang="ru-RU" altLang="ru-RU"/>
              <a:pPr/>
              <a:t>‹#›</a:t>
            </a:fld>
            <a:endParaRPr lang="ru-RU" altLang="ru-RU"/>
          </a:p>
        </p:txBody>
      </p:sp>
    </p:spTree>
    <p:extLst>
      <p:ext uri="{BB962C8B-B14F-4D97-AF65-F5344CB8AC3E}">
        <p14:creationId xmlns:p14="http://schemas.microsoft.com/office/powerpoint/2010/main" val="3992370982"/>
      </p:ext>
    </p:extLst>
  </p:cSld>
  <p:clrMapOvr>
    <a:masterClrMapping/>
  </p:clrMapOvr>
  <p:transition spd="slow"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6BCE25D5-56CE-418F-9F1B-824BCAFCC142}" type="datetimeFigureOut">
              <a:rPr lang="ru-RU"/>
              <a:pPr>
                <a:defRPr/>
              </a:pPr>
              <a:t>08.04.2015</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BCB9BF2C-B6B7-430D-9A57-017FD1504EF3}" type="slidenum">
              <a:rPr lang="ru-RU" altLang="ru-RU"/>
              <a:pPr/>
              <a:t>‹#›</a:t>
            </a:fld>
            <a:endParaRPr lang="ru-RU" altLang="ru-RU"/>
          </a:p>
        </p:txBody>
      </p:sp>
    </p:spTree>
    <p:extLst>
      <p:ext uri="{BB962C8B-B14F-4D97-AF65-F5344CB8AC3E}">
        <p14:creationId xmlns:p14="http://schemas.microsoft.com/office/powerpoint/2010/main" val="1733228308"/>
      </p:ext>
    </p:extLst>
  </p:cSld>
  <p:clrMapOvr>
    <a:masterClrMapping/>
  </p:clrMapOvr>
  <p:transition spd="slow"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5F3312DB-3339-4FDF-87FB-B4C403A902A7}" type="datetimeFigureOut">
              <a:rPr lang="ru-RU"/>
              <a:pPr>
                <a:defRPr/>
              </a:pPr>
              <a:t>08.04.2015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47DA8319-2EDC-4FAB-9657-5B95FF79570D}" type="slidenum">
              <a:rPr lang="ru-RU" altLang="ru-RU"/>
              <a:pPr/>
              <a:t>‹#›</a:t>
            </a:fld>
            <a:endParaRPr lang="ru-RU" altLang="ru-RU"/>
          </a:p>
        </p:txBody>
      </p:sp>
    </p:spTree>
    <p:extLst>
      <p:ext uri="{BB962C8B-B14F-4D97-AF65-F5344CB8AC3E}">
        <p14:creationId xmlns:p14="http://schemas.microsoft.com/office/powerpoint/2010/main" val="166043969"/>
      </p:ext>
    </p:extLst>
  </p:cSld>
  <p:clrMapOvr>
    <a:masterClrMapping/>
  </p:clrMapOvr>
  <p:transition spd="slow"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EA9ED00-6C1F-4721-BE1C-93C9934B65C5}" type="datetimeFigureOut">
              <a:rPr lang="ru-RU"/>
              <a:pPr>
                <a:defRPr/>
              </a:pPr>
              <a:t>08.04.2015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9136E6FB-8329-498D-84D6-A20F09BB96EB}" type="slidenum">
              <a:rPr lang="ru-RU" altLang="ru-RU"/>
              <a:pPr/>
              <a:t>‹#›</a:t>
            </a:fld>
            <a:endParaRPr lang="ru-RU" altLang="ru-RU"/>
          </a:p>
        </p:txBody>
      </p:sp>
    </p:spTree>
    <p:extLst>
      <p:ext uri="{BB962C8B-B14F-4D97-AF65-F5344CB8AC3E}">
        <p14:creationId xmlns:p14="http://schemas.microsoft.com/office/powerpoint/2010/main" val="912243056"/>
      </p:ext>
    </p:extLst>
  </p:cSld>
  <p:clrMapOvr>
    <a:masterClrMapping/>
  </p:clrMapOvr>
  <p:transition spd="slow"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B259EB2-5166-4D6A-87B3-E68416E5A7AD}" type="datetimeFigureOut">
              <a:rPr lang="ru-RU"/>
              <a:pPr>
                <a:defRPr/>
              </a:pPr>
              <a:t>08.04.2015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9500E650-5E6F-41BF-A038-906C4A258413}" type="slidenum">
              <a:rPr lang="ru-RU" altLang="ru-RU"/>
              <a:pPr/>
              <a:t>‹#›</a:t>
            </a:fld>
            <a:endParaRPr lang="ru-RU" altLang="ru-RU"/>
          </a:p>
        </p:txBody>
      </p:sp>
    </p:spTree>
    <p:extLst>
      <p:ext uri="{BB962C8B-B14F-4D97-AF65-F5344CB8AC3E}">
        <p14:creationId xmlns:p14="http://schemas.microsoft.com/office/powerpoint/2010/main" val="326194022"/>
      </p:ext>
    </p:extLst>
  </p:cSld>
  <p:clrMapOvr>
    <a:masterClrMapping/>
  </p:clrMapOvr>
  <p:transition spd="slow"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5565391-204C-4049-8009-C2B60E8590AC}" type="datetimeFigureOut">
              <a:rPr lang="ru-RU"/>
              <a:pPr>
                <a:defRPr/>
              </a:pPr>
              <a:t>08.04.2015</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2B0A522C-039E-4D69-8D58-7CB53ECC66DE}" type="slidenum">
              <a:rPr lang="ru-RU" altLang="ru-RU"/>
              <a:pPr/>
              <a:t>‹#›</a:t>
            </a:fld>
            <a:endParaRPr lang="ru-RU" altLang="ru-RU"/>
          </a:p>
        </p:txBody>
      </p:sp>
    </p:spTree>
    <p:extLst>
      <p:ext uri="{BB962C8B-B14F-4D97-AF65-F5344CB8AC3E}">
        <p14:creationId xmlns:p14="http://schemas.microsoft.com/office/powerpoint/2010/main" val="802880058"/>
      </p:ext>
    </p:extLst>
  </p:cSld>
  <p:clrMapOvr>
    <a:masterClrMapping/>
  </p:clrMapOvr>
  <p:transition spd="slow"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A5F15133-020A-436D-A763-A61AE9595822}" type="datetimeFigureOut">
              <a:rPr lang="ru-RU"/>
              <a:pPr>
                <a:defRPr/>
              </a:pPr>
              <a:t>08.04.2015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95C899AA-6865-4E58-B8A9-B20EF9EBB919}" type="slidenum">
              <a:rPr lang="ru-RU" altLang="ru-RU"/>
              <a:pPr/>
              <a:t>‹#›</a:t>
            </a:fld>
            <a:endParaRPr lang="ru-RU" alt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ransition spd="slow" advTm="1000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llege.ru/physics/courses/op25part2/content/chapter1/section/paragraph1/theory.html#3"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ollege.ru/physics/courses/op25part2/content/chapter1/section/paragraph2/theory.html#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http://college.ru/physics/courses/op25part2/content/javagifs/63135289306096-9.gif"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775" cy="1828800"/>
          </a:xfrm>
        </p:spPr>
        <p:txBody>
          <a:bodyPr/>
          <a:lstStyle/>
          <a:p>
            <a:pPr fontAlgn="auto">
              <a:spcAft>
                <a:spcPts val="0"/>
              </a:spcAft>
              <a:defRPr/>
            </a:pPr>
            <a:endParaRPr lang="be-BY" dirty="0"/>
          </a:p>
        </p:txBody>
      </p:sp>
      <p:sp>
        <p:nvSpPr>
          <p:cNvPr id="5123" name="Подзаголовок 2"/>
          <p:cNvSpPr>
            <a:spLocks noGrp="1"/>
          </p:cNvSpPr>
          <p:nvPr>
            <p:ph type="subTitle" idx="1"/>
          </p:nvPr>
        </p:nvSpPr>
        <p:spPr>
          <a:xfrm>
            <a:off x="533400" y="3228975"/>
            <a:ext cx="7854950" cy="1752600"/>
          </a:xfrm>
        </p:spPr>
        <p:txBody>
          <a:bodyPr/>
          <a:lstStyle/>
          <a:p>
            <a:pPr marR="0"/>
            <a:endParaRPr lang="be-BY" altLang="ru-RU" smtClean="0"/>
          </a:p>
        </p:txBody>
      </p:sp>
      <p:pic>
        <p:nvPicPr>
          <p:cNvPr id="5124" name="Picture 3" descr="D:\маё\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714500" y="5643563"/>
            <a:ext cx="6143625" cy="923925"/>
          </a:xfrm>
          <a:prstGeom prst="rect">
            <a:avLst/>
          </a:prstGeom>
        </p:spPr>
        <p:txBody>
          <a:bodyPr>
            <a:spAutoFit/>
          </a:bodyPr>
          <a:lstStyle/>
          <a:p>
            <a:pPr algn="ctr" fontAlgn="auto">
              <a:spcBef>
                <a:spcPts val="0"/>
              </a:spcBef>
              <a:spcAft>
                <a:spcPts val="0"/>
              </a:spcAft>
              <a:defRPr/>
            </a:pPr>
            <a:r>
              <a:rPr lang="ru-RU" sz="5400" dirty="0">
                <a:solidFill>
                  <a:schemeClr val="accent1">
                    <a:lumMod val="60000"/>
                    <a:lumOff val="40000"/>
                  </a:schemeClr>
                </a:solidFill>
                <a:latin typeface="+mn-lt"/>
                <a:cs typeface="+mn-cs"/>
              </a:rPr>
              <a:t>Магнитное поле</a:t>
            </a:r>
            <a:endParaRPr lang="be-BY" sz="5400" dirty="0">
              <a:solidFill>
                <a:schemeClr val="accent1">
                  <a:lumMod val="60000"/>
                  <a:lumOff val="40000"/>
                </a:schemeClr>
              </a:solidFill>
              <a:latin typeface="+mn-lt"/>
              <a:cs typeface="+mn-cs"/>
            </a:endParaRPr>
          </a:p>
        </p:txBody>
      </p:sp>
    </p:spTree>
  </p:cSld>
  <p:clrMapOvr>
    <a:masterClrMapping/>
  </p:clrMapOvr>
  <p:transition spd="slow" advTm="10000">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0"/>
            <a:ext cx="7851648" cy="1828800"/>
          </a:xfrm>
        </p:spPr>
        <p:txBody>
          <a:bodyPr/>
          <a:lstStyle/>
          <a:p>
            <a:pPr algn="ctr" fontAlgn="auto">
              <a:spcAft>
                <a:spcPts val="0"/>
              </a:spcAft>
              <a:defRPr/>
            </a:pPr>
            <a:r>
              <a:rPr lang="ru-RU" sz="1400" b="0" dirty="0" smtClean="0">
                <a:solidFill>
                  <a:schemeClr val="bg1"/>
                </a:solidFill>
                <a:effectLst/>
              </a:rPr>
              <a:t>Несколько слов о магнитных картах. Обычно через каждые 5 лет распределение магнитного поля на поверх­ности Земли представляется магнитными картами трех или более магнитных элементов. На каждой из таких карт проводятся изолинии, вдоль которых данный элемент имеет постоянную величину. Линии равного склонения </a:t>
            </a:r>
            <a:r>
              <a:rPr lang="en-US" sz="1400" b="0" dirty="0" smtClean="0">
                <a:solidFill>
                  <a:schemeClr val="bg1"/>
                </a:solidFill>
                <a:effectLst/>
              </a:rPr>
              <a:t>D</a:t>
            </a:r>
            <a:r>
              <a:rPr lang="ru-RU" sz="1400" b="0" dirty="0" smtClean="0">
                <a:solidFill>
                  <a:schemeClr val="bg1"/>
                </a:solidFill>
                <a:effectLst/>
              </a:rPr>
              <a:t> назы­ваются изогонами, наклонения </a:t>
            </a:r>
            <a:r>
              <a:rPr lang="en-US" sz="1400" b="0" dirty="0" smtClean="0">
                <a:solidFill>
                  <a:schemeClr val="bg1"/>
                </a:solidFill>
                <a:effectLst/>
              </a:rPr>
              <a:t>I</a:t>
            </a:r>
            <a:r>
              <a:rPr lang="ru-RU" sz="1400" b="0" dirty="0" smtClean="0">
                <a:solidFill>
                  <a:schemeClr val="bg1"/>
                </a:solidFill>
                <a:effectLst/>
              </a:rPr>
              <a:t> – изоклинами, величины полной силы В – изодинамическими линиями или </a:t>
            </a:r>
            <a:r>
              <a:rPr lang="ru-RU" sz="1400" b="0" dirty="0" err="1" smtClean="0">
                <a:solidFill>
                  <a:schemeClr val="bg1"/>
                </a:solidFill>
                <a:effectLst/>
              </a:rPr>
              <a:t>изодинами</a:t>
            </a:r>
            <a:r>
              <a:rPr lang="ru-RU" sz="1400" b="0" dirty="0" smtClean="0">
                <a:solidFill>
                  <a:schemeClr val="bg1"/>
                </a:solidFill>
                <a:effectLst/>
              </a:rPr>
              <a:t>. Изомагнитные линии элементов </a:t>
            </a:r>
            <a:r>
              <a:rPr lang="en-US" sz="1400" b="0" dirty="0" smtClean="0">
                <a:solidFill>
                  <a:schemeClr val="bg1"/>
                </a:solidFill>
                <a:effectLst/>
              </a:rPr>
              <a:t>H</a:t>
            </a:r>
            <a:r>
              <a:rPr lang="ru-RU" sz="1400" b="0" dirty="0" smtClean="0">
                <a:solidFill>
                  <a:schemeClr val="bg1"/>
                </a:solidFill>
                <a:effectLst/>
              </a:rPr>
              <a:t>, </a:t>
            </a:r>
            <a:r>
              <a:rPr lang="en-US" sz="1400" b="0" dirty="0" smtClean="0">
                <a:solidFill>
                  <a:schemeClr val="bg1"/>
                </a:solidFill>
                <a:effectLst/>
              </a:rPr>
              <a:t>Z</a:t>
            </a:r>
            <a:r>
              <a:rPr lang="ru-RU" sz="1400" b="0" dirty="0" smtClean="0">
                <a:solidFill>
                  <a:schemeClr val="bg1"/>
                </a:solidFill>
                <a:effectLst/>
              </a:rPr>
              <a:t>, Х и </a:t>
            </a:r>
            <a:r>
              <a:rPr lang="en-US" sz="1400" b="0" dirty="0" smtClean="0">
                <a:solidFill>
                  <a:schemeClr val="bg1"/>
                </a:solidFill>
                <a:effectLst/>
              </a:rPr>
              <a:t>Y</a:t>
            </a:r>
            <a:r>
              <a:rPr lang="ru-RU" sz="1400" b="0" dirty="0" smtClean="0">
                <a:solidFill>
                  <a:schemeClr val="bg1"/>
                </a:solidFill>
                <a:effectLst/>
              </a:rPr>
              <a:t> назы­ваются соответственно изолиниями горизонтальной, вер­тикальной, северной или восточной компонент.</a:t>
            </a:r>
            <a:r>
              <a:rPr lang="be-BY" sz="1400" b="0" dirty="0" smtClean="0">
                <a:solidFill>
                  <a:schemeClr val="bg1"/>
                </a:solidFill>
                <a:effectLst/>
              </a:rPr>
              <a:t/>
            </a:r>
            <a:br>
              <a:rPr lang="be-BY" sz="1400" b="0" dirty="0" smtClean="0">
                <a:solidFill>
                  <a:schemeClr val="bg1"/>
                </a:solidFill>
                <a:effectLst/>
              </a:rPr>
            </a:br>
            <a:endParaRPr lang="be-BY" sz="1400" b="0" dirty="0">
              <a:solidFill>
                <a:schemeClr val="bg1"/>
              </a:solidFill>
              <a:effectLst/>
            </a:endParaRPr>
          </a:p>
        </p:txBody>
      </p:sp>
      <p:pic>
        <p:nvPicPr>
          <p:cNvPr id="23554" name="Picture 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2786063"/>
            <a:ext cx="49403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D:\маё\1362700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2786063"/>
            <a:ext cx="4224337"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2500" decel="50000" fill="hold">
                                          <p:stCondLst>
                                            <p:cond delay="0"/>
                                          </p:stCondLst>
                                        </p:cTn>
                                        <p:tgtEl>
                                          <p:spTgt spid="23554"/>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23554"/>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23554"/>
                                        </p:tgtEl>
                                        <p:attrNameLst>
                                          <p:attrName>ppt_w</p:attrName>
                                        </p:attrNameLst>
                                      </p:cBhvr>
                                      <p:tavLst>
                                        <p:tav tm="0">
                                          <p:val>
                                            <p:strVal val="#ppt_w*.05"/>
                                          </p:val>
                                        </p:tav>
                                        <p:tav tm="100000">
                                          <p:val>
                                            <p:strVal val="#ppt_w"/>
                                          </p:val>
                                        </p:tav>
                                      </p:tavLst>
                                    </p:anim>
                                    <p:anim calcmode="lin" valueType="num">
                                      <p:cBhvr>
                                        <p:cTn id="10" dur="5000" fill="hold"/>
                                        <p:tgtEl>
                                          <p:spTgt spid="23554"/>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23554"/>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23554"/>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23554"/>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23554"/>
                                        </p:tgtEl>
                                      </p:cBhvr>
                                    </p:animEffect>
                                  </p:childTnLst>
                                </p:cTn>
                              </p:par>
                              <p:par>
                                <p:cTn id="15" presetID="25" presetClass="entr" presetSubtype="0" fill="hold" nodeType="withEffect">
                                  <p:stCondLst>
                                    <p:cond delay="0"/>
                                  </p:stCondLst>
                                  <p:childTnLst>
                                    <p:set>
                                      <p:cBhvr>
                                        <p:cTn id="16" dur="1" fill="hold">
                                          <p:stCondLst>
                                            <p:cond delay="0"/>
                                          </p:stCondLst>
                                        </p:cTn>
                                        <p:tgtEl>
                                          <p:spTgt spid="23555"/>
                                        </p:tgtEl>
                                        <p:attrNameLst>
                                          <p:attrName>style.visibility</p:attrName>
                                        </p:attrNameLst>
                                      </p:cBhvr>
                                      <p:to>
                                        <p:strVal val="visible"/>
                                      </p:to>
                                    </p:set>
                                    <p:anim calcmode="lin" valueType="num">
                                      <p:cBhvr>
                                        <p:cTn id="17" dur="2500" decel="50000" fill="hold">
                                          <p:stCondLst>
                                            <p:cond delay="0"/>
                                          </p:stCondLst>
                                        </p:cTn>
                                        <p:tgtEl>
                                          <p:spTgt spid="23555"/>
                                        </p:tgtEl>
                                        <p:attrNameLst>
                                          <p:attrName>style.rotation</p:attrName>
                                        </p:attrNameLst>
                                      </p:cBhvr>
                                      <p:tavLst>
                                        <p:tav tm="0">
                                          <p:val>
                                            <p:fltVal val="-90"/>
                                          </p:val>
                                        </p:tav>
                                        <p:tav tm="100000">
                                          <p:val>
                                            <p:fltVal val="0"/>
                                          </p:val>
                                        </p:tav>
                                      </p:tavLst>
                                    </p:anim>
                                    <p:anim calcmode="lin" valueType="num">
                                      <p:cBhvr>
                                        <p:cTn id="18" dur="2500" decel="50000" fill="hold">
                                          <p:stCondLst>
                                            <p:cond delay="0"/>
                                          </p:stCondLst>
                                        </p:cTn>
                                        <p:tgtEl>
                                          <p:spTgt spid="23555"/>
                                        </p:tgtEl>
                                        <p:attrNameLst>
                                          <p:attrName>ppt_w</p:attrName>
                                        </p:attrNameLst>
                                      </p:cBhvr>
                                      <p:tavLst>
                                        <p:tav tm="0">
                                          <p:val>
                                            <p:strVal val="#ppt_w"/>
                                          </p:val>
                                        </p:tav>
                                        <p:tav tm="100000">
                                          <p:val>
                                            <p:strVal val="#ppt_w*.05"/>
                                          </p:val>
                                        </p:tav>
                                      </p:tavLst>
                                    </p:anim>
                                    <p:anim calcmode="lin" valueType="num">
                                      <p:cBhvr>
                                        <p:cTn id="19" dur="2500" accel="50000" fill="hold">
                                          <p:stCondLst>
                                            <p:cond delay="2500"/>
                                          </p:stCondLst>
                                        </p:cTn>
                                        <p:tgtEl>
                                          <p:spTgt spid="23555"/>
                                        </p:tgtEl>
                                        <p:attrNameLst>
                                          <p:attrName>ppt_w</p:attrName>
                                        </p:attrNameLst>
                                      </p:cBhvr>
                                      <p:tavLst>
                                        <p:tav tm="0">
                                          <p:val>
                                            <p:strVal val="#ppt_w*.05"/>
                                          </p:val>
                                        </p:tav>
                                        <p:tav tm="100000">
                                          <p:val>
                                            <p:strVal val="#ppt_w"/>
                                          </p:val>
                                        </p:tav>
                                      </p:tavLst>
                                    </p:anim>
                                    <p:anim calcmode="lin" valueType="num">
                                      <p:cBhvr>
                                        <p:cTn id="20" dur="5000" fill="hold"/>
                                        <p:tgtEl>
                                          <p:spTgt spid="23555"/>
                                        </p:tgtEl>
                                        <p:attrNameLst>
                                          <p:attrName>ppt_h</p:attrName>
                                        </p:attrNameLst>
                                      </p:cBhvr>
                                      <p:tavLst>
                                        <p:tav tm="0">
                                          <p:val>
                                            <p:strVal val="#ppt_h"/>
                                          </p:val>
                                        </p:tav>
                                        <p:tav tm="100000">
                                          <p:val>
                                            <p:strVal val="#ppt_h"/>
                                          </p:val>
                                        </p:tav>
                                      </p:tavLst>
                                    </p:anim>
                                    <p:anim calcmode="lin" valueType="num">
                                      <p:cBhvr>
                                        <p:cTn id="21" dur="2500" decel="50000" fill="hold">
                                          <p:stCondLst>
                                            <p:cond delay="0"/>
                                          </p:stCondLst>
                                        </p:cTn>
                                        <p:tgtEl>
                                          <p:spTgt spid="23555"/>
                                        </p:tgtEl>
                                        <p:attrNameLst>
                                          <p:attrName>ppt_x</p:attrName>
                                        </p:attrNameLst>
                                      </p:cBhvr>
                                      <p:tavLst>
                                        <p:tav tm="0">
                                          <p:val>
                                            <p:strVal val="#ppt_x+.4"/>
                                          </p:val>
                                        </p:tav>
                                        <p:tav tm="100000">
                                          <p:val>
                                            <p:strVal val="#ppt_x"/>
                                          </p:val>
                                        </p:tav>
                                      </p:tavLst>
                                    </p:anim>
                                    <p:anim calcmode="lin" valueType="num">
                                      <p:cBhvr>
                                        <p:cTn id="22" dur="2500" decel="50000" fill="hold">
                                          <p:stCondLst>
                                            <p:cond delay="0"/>
                                          </p:stCondLst>
                                        </p:cTn>
                                        <p:tgtEl>
                                          <p:spTgt spid="23555"/>
                                        </p:tgtEl>
                                        <p:attrNameLst>
                                          <p:attrName>ppt_y</p:attrName>
                                        </p:attrNameLst>
                                      </p:cBhvr>
                                      <p:tavLst>
                                        <p:tav tm="0">
                                          <p:val>
                                            <p:strVal val="#ppt_y-.2"/>
                                          </p:val>
                                        </p:tav>
                                        <p:tav tm="100000">
                                          <p:val>
                                            <p:strVal val="#ppt_y+.1"/>
                                          </p:val>
                                        </p:tav>
                                      </p:tavLst>
                                    </p:anim>
                                    <p:anim calcmode="lin" valueType="num">
                                      <p:cBhvr>
                                        <p:cTn id="23" dur="2500" accel="50000" fill="hold">
                                          <p:stCondLst>
                                            <p:cond delay="2500"/>
                                          </p:stCondLst>
                                        </p:cTn>
                                        <p:tgtEl>
                                          <p:spTgt spid="23555"/>
                                        </p:tgtEl>
                                        <p:attrNameLst>
                                          <p:attrName>ppt_y</p:attrName>
                                        </p:attrNameLst>
                                      </p:cBhvr>
                                      <p:tavLst>
                                        <p:tav tm="0">
                                          <p:val>
                                            <p:strVal val="#ppt_y+.1"/>
                                          </p:val>
                                        </p:tav>
                                        <p:tav tm="100000">
                                          <p:val>
                                            <p:strVal val="#ppt_y"/>
                                          </p:val>
                                        </p:tav>
                                      </p:tavLst>
                                    </p:anim>
                                    <p:animEffect transition="in" filter="fade">
                                      <p:cBhvr>
                                        <p:cTn id="24" dur="5000" decel="50000">
                                          <p:stCondLst>
                                            <p:cond delay="0"/>
                                          </p:stCondLst>
                                        </p:cTn>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57166"/>
            <a:ext cx="9144000" cy="1828800"/>
          </a:xfrm>
        </p:spPr>
        <p:txBody>
          <a:bodyPr>
            <a:noAutofit/>
          </a:bodyPr>
          <a:lstStyle/>
          <a:p>
            <a:pPr algn="ctr" fontAlgn="auto">
              <a:spcAft>
                <a:spcPts val="0"/>
              </a:spcAft>
              <a:defRPr/>
            </a:pPr>
            <a:r>
              <a:rPr lang="ru-RU" sz="1400" b="0" dirty="0" smtClean="0">
                <a:solidFill>
                  <a:schemeClr val="bg1"/>
                </a:solidFill>
                <a:effectLst/>
              </a:rPr>
              <a:t>Вернемся к рисунку. Там показан круг с угловым радиу­сом 90°– </a:t>
            </a:r>
            <a:r>
              <a:rPr lang="ru-RU" sz="1400" b="0" dirty="0" smtClean="0">
                <a:solidFill>
                  <a:schemeClr val="bg1"/>
                </a:solidFill>
                <a:effectLst/>
                <a:sym typeface="Symbol"/>
              </a:rPr>
              <a:t></a:t>
            </a:r>
            <a:r>
              <a:rPr lang="ru-RU" sz="1400" b="0" dirty="0" smtClean="0">
                <a:solidFill>
                  <a:schemeClr val="bg1"/>
                </a:solidFill>
                <a:effectLst/>
              </a:rPr>
              <a:t>, который описывает положение Солнца на зем­ной поверхности. Дуга большого круга, проведенная через точку Р и геомагнитный полюс В, пересекает этот круг в точках </a:t>
            </a:r>
            <a:r>
              <a:rPr lang="en-US" sz="1400" b="0" dirty="0" smtClean="0">
                <a:solidFill>
                  <a:schemeClr val="bg1"/>
                </a:solidFill>
                <a:effectLst/>
              </a:rPr>
              <a:t>H</a:t>
            </a:r>
            <a:r>
              <a:rPr lang="ru-RU" sz="1400" b="0" dirty="0" smtClean="0">
                <a:solidFill>
                  <a:schemeClr val="bg1"/>
                </a:solidFill>
                <a:effectLst/>
              </a:rPr>
              <a:t>’</a:t>
            </a:r>
            <a:r>
              <a:rPr lang="en-US" sz="1400" b="0" baseline="-25000" dirty="0" smtClean="0">
                <a:solidFill>
                  <a:schemeClr val="bg1"/>
                </a:solidFill>
                <a:effectLst/>
              </a:rPr>
              <a:t>n</a:t>
            </a:r>
            <a:r>
              <a:rPr lang="ru-RU" sz="1400" b="0" dirty="0" smtClean="0">
                <a:solidFill>
                  <a:schemeClr val="bg1"/>
                </a:solidFill>
                <a:effectLst/>
              </a:rPr>
              <a:t> и </a:t>
            </a:r>
            <a:r>
              <a:rPr lang="en-US" sz="1400" b="0" dirty="0" smtClean="0">
                <a:solidFill>
                  <a:schemeClr val="bg1"/>
                </a:solidFill>
                <a:effectLst/>
              </a:rPr>
              <a:t>H</a:t>
            </a:r>
            <a:r>
              <a:rPr lang="ru-RU" sz="1400" b="0" dirty="0" smtClean="0">
                <a:solidFill>
                  <a:schemeClr val="bg1"/>
                </a:solidFill>
                <a:effectLst/>
              </a:rPr>
              <a:t>’</a:t>
            </a:r>
            <a:r>
              <a:rPr lang="en-US" sz="1400" b="0" baseline="-25000" dirty="0" smtClean="0">
                <a:solidFill>
                  <a:schemeClr val="bg1"/>
                </a:solidFill>
                <a:effectLst/>
              </a:rPr>
              <a:t>m</a:t>
            </a:r>
            <a:r>
              <a:rPr lang="ru-RU" sz="1400" b="0" dirty="0" smtClean="0">
                <a:solidFill>
                  <a:schemeClr val="bg1"/>
                </a:solidFill>
                <a:effectLst/>
              </a:rPr>
              <a:t>, которые указывают положение Солнца соответственно в моменты гео­магнитного полудня и геомаг­нитной полуночи точки Р. Эти моменты зависят от широты точки Р. Положения Солнца в местные истинные полдень и полночь указаны точками </a:t>
            </a:r>
            <a:r>
              <a:rPr lang="en-US" sz="1400" b="0" dirty="0" err="1" smtClean="0">
                <a:solidFill>
                  <a:schemeClr val="bg1"/>
                </a:solidFill>
                <a:effectLst/>
              </a:rPr>
              <a:t>H</a:t>
            </a:r>
            <a:r>
              <a:rPr lang="en-US" sz="1400" b="0" baseline="-25000" dirty="0" err="1" smtClean="0">
                <a:solidFill>
                  <a:schemeClr val="bg1"/>
                </a:solidFill>
                <a:effectLst/>
              </a:rPr>
              <a:t>n</a:t>
            </a:r>
            <a:r>
              <a:rPr lang="ru-RU" sz="1400" b="0" dirty="0" smtClean="0">
                <a:solidFill>
                  <a:schemeClr val="bg1"/>
                </a:solidFill>
                <a:effectLst/>
              </a:rPr>
              <a:t> и Н</a:t>
            </a:r>
            <a:r>
              <a:rPr lang="en-US" sz="1400" b="0" baseline="-25000" dirty="0" smtClean="0">
                <a:solidFill>
                  <a:schemeClr val="bg1"/>
                </a:solidFill>
                <a:effectLst/>
              </a:rPr>
              <a:t>m</a:t>
            </a:r>
            <a:r>
              <a:rPr lang="ru-RU" sz="1400" b="0" dirty="0" smtClean="0">
                <a:solidFill>
                  <a:schemeClr val="bg1"/>
                </a:solidFill>
                <a:effectLst/>
              </a:rPr>
              <a:t> соответственно. Когда </a:t>
            </a:r>
            <a:r>
              <a:rPr lang="ru-RU" sz="1400" b="0" dirty="0" smtClean="0">
                <a:solidFill>
                  <a:schemeClr val="bg1"/>
                </a:solidFill>
                <a:effectLst/>
                <a:sym typeface="Symbol"/>
              </a:rPr>
              <a:t></a:t>
            </a:r>
            <a:r>
              <a:rPr lang="ru-RU" sz="1400" b="0" dirty="0" smtClean="0">
                <a:solidFill>
                  <a:schemeClr val="bg1"/>
                </a:solidFill>
                <a:effectLst/>
              </a:rPr>
              <a:t> по­ложительно (лето в северном полушарии), то утренняя поло­вина геомагнитных суток не равна вечерней. В высоких ши­ротах геомагнитное время мо­жет очень сильно отличаться от истинного или среднего вре­мени в течение большей части суток.</a:t>
            </a:r>
            <a:r>
              <a:rPr lang="be-BY" sz="1400" b="0" dirty="0" smtClean="0">
                <a:solidFill>
                  <a:schemeClr val="bg1"/>
                </a:solidFill>
                <a:effectLst/>
              </a:rPr>
              <a:t/>
            </a:r>
            <a:br>
              <a:rPr lang="be-BY" sz="1400" b="0" dirty="0" smtClean="0">
                <a:solidFill>
                  <a:schemeClr val="bg1"/>
                </a:solidFill>
                <a:effectLst/>
              </a:rPr>
            </a:br>
            <a:r>
              <a:rPr lang="ru-RU" sz="1400" b="0" dirty="0" smtClean="0">
                <a:solidFill>
                  <a:schemeClr val="bg1"/>
                </a:solidFill>
                <a:effectLst/>
              </a:rPr>
              <a:t>Говоря о времени и систе­мах координат, скажем еще об учете эксцентричности магнитного диполя. Эксцентрич­ный диполь медленно дрейфует наружу ( к северу и к западу) с 1836 г. Экваториальную плоскость он пересел? примерно в 1862 г. Его траектория по радиальной проек­ции расположена в районе о-ва Гилберта в Тихом океане</a:t>
            </a:r>
            <a:endParaRPr lang="be-BY" sz="1400" b="0" dirty="0">
              <a:solidFill>
                <a:schemeClr val="bg1"/>
              </a:solidFill>
              <a:effectLst/>
            </a:endParaRPr>
          </a:p>
        </p:txBody>
      </p:sp>
      <p:pic>
        <p:nvPicPr>
          <p:cNvPr id="24578" name="Picture 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2428875" y="2214563"/>
            <a:ext cx="39290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0"/>
                                        <p:tgtEl>
                                          <p:spTgt spid="24578"/>
                                        </p:tgtEl>
                                      </p:cBhvr>
                                    </p:animEffect>
                                    <p:anim calcmode="lin" valueType="num">
                                      <p:cBhvr>
                                        <p:cTn id="8" dur="5000" fill="hold"/>
                                        <p:tgtEl>
                                          <p:spTgt spid="24578"/>
                                        </p:tgtEl>
                                        <p:attrNameLst>
                                          <p:attrName>style.rotation</p:attrName>
                                        </p:attrNameLst>
                                      </p:cBhvr>
                                      <p:tavLst>
                                        <p:tav tm="0">
                                          <p:val>
                                            <p:fltVal val="720"/>
                                          </p:val>
                                        </p:tav>
                                        <p:tav tm="100000">
                                          <p:val>
                                            <p:fltVal val="0"/>
                                          </p:val>
                                        </p:tav>
                                      </p:tavLst>
                                    </p:anim>
                                    <p:anim calcmode="lin" valueType="num">
                                      <p:cBhvr>
                                        <p:cTn id="9" dur="5000" fill="hold"/>
                                        <p:tgtEl>
                                          <p:spTgt spid="24578"/>
                                        </p:tgtEl>
                                        <p:attrNameLst>
                                          <p:attrName>ppt_h</p:attrName>
                                        </p:attrNameLst>
                                      </p:cBhvr>
                                      <p:tavLst>
                                        <p:tav tm="0">
                                          <p:val>
                                            <p:fltVal val="0"/>
                                          </p:val>
                                        </p:tav>
                                        <p:tav tm="100000">
                                          <p:val>
                                            <p:strVal val="#ppt_h"/>
                                          </p:val>
                                        </p:tav>
                                      </p:tavLst>
                                    </p:anim>
                                    <p:anim calcmode="lin" valueType="num">
                                      <p:cBhvr>
                                        <p:cTn id="10" dur="5000" fill="hold"/>
                                        <p:tgtEl>
                                          <p:spTgt spid="2457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828800"/>
          </a:xfrm>
        </p:spPr>
        <p:txBody>
          <a:bodyPr/>
          <a:lstStyle/>
          <a:p>
            <a:pPr algn="ctr" fontAlgn="auto">
              <a:spcAft>
                <a:spcPts val="0"/>
              </a:spcAft>
              <a:defRPr/>
            </a:pPr>
            <a:r>
              <a:rPr lang="ru-RU" sz="4000" b="0" dirty="0" smtClean="0"/>
              <a:t>ДЕЙСТВИЕ МАГНИТНОГО ПОЛЯ НА ТОК</a:t>
            </a:r>
            <a:r>
              <a:rPr lang="be-BY" sz="4000" dirty="0" smtClean="0"/>
              <a:t/>
            </a:r>
            <a:br>
              <a:rPr lang="be-BY" sz="4000" dirty="0" smtClean="0"/>
            </a:br>
            <a:endParaRPr lang="be-BY" sz="4000" dirty="0"/>
          </a:p>
        </p:txBody>
      </p:sp>
      <p:sp>
        <p:nvSpPr>
          <p:cNvPr id="16387" name="Text Box 1"/>
          <p:cNvSpPr txBox="1">
            <a:spLocks noChangeArrowheads="1"/>
          </p:cNvSpPr>
          <p:nvPr/>
        </p:nvSpPr>
        <p:spPr bwMode="auto">
          <a:xfrm>
            <a:off x="165100" y="612775"/>
            <a:ext cx="182721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be-BY" altLang="ru-RU"/>
          </a:p>
        </p:txBody>
      </p:sp>
      <p:sp>
        <p:nvSpPr>
          <p:cNvPr id="16388" name="Rectangle 3"/>
          <p:cNvSpPr>
            <a:spLocks noChangeArrowheads="1"/>
          </p:cNvSpPr>
          <p:nvPr/>
        </p:nvSpPr>
        <p:spPr bwMode="auto">
          <a:xfrm>
            <a:off x="0" y="4765675"/>
            <a:ext cx="9144000" cy="2092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ru-RU" altLang="ru-RU" sz="1400">
                <a:solidFill>
                  <a:srgbClr val="000000"/>
                </a:solidFill>
                <a:latin typeface="Times New Roman" panose="02020603050405020304" pitchFamily="18" charset="0"/>
                <a:cs typeface="Times New Roman" panose="02020603050405020304" pitchFamily="18" charset="0"/>
              </a:rPr>
              <a:t>измерения силы, действующей на проводник с током, служат универсальные чувствительные весы. При подготовке их к измерению в отверстие втулки весов вставляют стержень </a:t>
            </a:r>
            <a:r>
              <a:rPr lang="en-US" altLang="ru-RU" sz="1400" b="1" i="1">
                <a:solidFill>
                  <a:srgbClr val="000000"/>
                </a:solidFill>
                <a:latin typeface="Times New Roman" panose="02020603050405020304" pitchFamily="18" charset="0"/>
                <a:cs typeface="Times New Roman" panose="02020603050405020304" pitchFamily="18" charset="0"/>
              </a:rPr>
              <a:t>l </a:t>
            </a:r>
            <a:r>
              <a:rPr lang="ru-RU" altLang="ru-RU" sz="1400">
                <a:solidFill>
                  <a:srgbClr val="000000"/>
                </a:solidFill>
                <a:latin typeface="Times New Roman" panose="02020603050405020304" pitchFamily="18" charset="0"/>
                <a:cs typeface="Times New Roman" panose="02020603050405020304" pitchFamily="18" charset="0"/>
              </a:rPr>
              <a:t>(рис. 1) с малым диском из аэродинамического набора и изготовляют рейтер массой в 500 мг в виде согнутой металлической полоски. Толкателем 2, соединяющим весы со скобой, служит мягкая тонкая проволочка, один конец которой огибают вокруг стержня над самым диском, а другой конец, согнутый в виде крючка, свободно накладывают на середину скобы между магнитами. </a:t>
            </a:r>
            <a:endParaRPr lang="be-BY" altLang="ru-RU" sz="1100">
              <a:latin typeface="Arial" panose="020B0604020202020204" pitchFamily="34" charset="0"/>
            </a:endParaRPr>
          </a:p>
          <a:p>
            <a:pPr eaLnBrk="0" hangingPunct="0"/>
            <a:r>
              <a:rPr lang="ru-RU" altLang="ru-RU" sz="1400">
                <a:solidFill>
                  <a:srgbClr val="000000"/>
                </a:solidFill>
                <a:latin typeface="Times New Roman" panose="02020603050405020304" pitchFamily="18" charset="0"/>
                <a:cs typeface="Times New Roman" panose="02020603050405020304" pitchFamily="18" charset="0"/>
              </a:rPr>
              <a:t>При определении цены деления весов надо применить правило моментов. Если длина стержня 10 см, а рейтер весом 0,005 Н находится, например, на расстоянии 20 см от оси, то</a:t>
            </a:r>
            <a:endParaRPr lang="be-BY" altLang="ru-RU" sz="1100">
              <a:latin typeface="Arial" panose="020B0604020202020204" pitchFamily="34" charset="0"/>
            </a:endParaRPr>
          </a:p>
          <a:p>
            <a:pPr eaLnBrk="0" hangingPunct="0"/>
            <a:endParaRPr lang="be-BY" altLang="ru-RU">
              <a:latin typeface="Arial" panose="020B0604020202020204" pitchFamily="34" charset="0"/>
            </a:endParaRPr>
          </a:p>
        </p:txBody>
      </p:sp>
      <p:sp>
        <p:nvSpPr>
          <p:cNvPr id="16389" name="Rectangle 4"/>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be-BY" altLang="ru-RU"/>
          </a:p>
        </p:txBody>
      </p:sp>
      <p:pic>
        <p:nvPicPr>
          <p:cNvPr id="25606" name="Picture 6"/>
          <p:cNvPicPr>
            <a:picLocks noChangeAspect="1" noChangeArrowheads="1"/>
          </p:cNvPicPr>
          <p:nvPr/>
        </p:nvPicPr>
        <p:blipFill>
          <a:blip r:embed="rId2" cstate="print"/>
          <a:srcRect/>
          <a:stretch>
            <a:fillRect/>
          </a:stretch>
        </p:blipFill>
        <p:spPr bwMode="auto">
          <a:xfrm>
            <a:off x="1428728" y="1214422"/>
            <a:ext cx="5723306"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Стрелка вниз 9"/>
          <p:cNvSpPr/>
          <p:nvPr/>
        </p:nvSpPr>
        <p:spPr>
          <a:xfrm>
            <a:off x="3500438" y="4000500"/>
            <a:ext cx="7143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e-BY"/>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3000" fill="hold"/>
                                        <p:tgtEl>
                                          <p:spTgt spid="25606"/>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25606"/>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25606"/>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25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642918"/>
            <a:ext cx="7851648" cy="1828800"/>
          </a:xfrm>
        </p:spPr>
        <p:txBody>
          <a:bodyPr>
            <a:noAutofit/>
          </a:bodyPr>
          <a:lstStyle/>
          <a:p>
            <a:pPr algn="ctr" fontAlgn="auto">
              <a:spcAft>
                <a:spcPts val="0"/>
              </a:spcAft>
              <a:defRPr/>
            </a:pPr>
            <a:r>
              <a:rPr lang="ru-RU" sz="1400" b="0" dirty="0" smtClean="0">
                <a:solidFill>
                  <a:schemeClr val="bg1"/>
                </a:solidFill>
                <a:effectLst/>
              </a:rPr>
              <a:t>В пределах каждого сектора скорость солнечного ветра и плотность частиц систематически изменяются. Наблю­дения с помощью ракет показывают, что оба параметра резко увеличиваются на границе сектора. В конце второго дня после прохождения границы сектора плотность очень быстро, а затем, через два или три дня, медленно начинает расти. Скорость солнечного ветра уменьшается медленно на второй или третий день после достижения пика. Сек­торная структура и отмеченные вариации скорости и плот­ности тесно связаны с магнитосферными возмущениями. Секторная структура довольно устойчива, поэтому вся структура потока вращается с Солнцем по крайней мере в течение нескольких солнечных оборотов, проходя над Землей приблизительно через каждые 27 дней.</a:t>
            </a:r>
            <a:r>
              <a:rPr lang="be-BY" sz="1400" b="0" dirty="0" smtClean="0">
                <a:solidFill>
                  <a:schemeClr val="bg1"/>
                </a:solidFill>
                <a:effectLst/>
              </a:rPr>
              <a:t/>
            </a:r>
            <a:br>
              <a:rPr lang="be-BY" sz="1400" b="0" dirty="0" smtClean="0">
                <a:solidFill>
                  <a:schemeClr val="bg1"/>
                </a:solidFill>
                <a:effectLst/>
              </a:rPr>
            </a:br>
            <a:endParaRPr lang="be-BY" sz="1400" b="0" dirty="0">
              <a:solidFill>
                <a:schemeClr val="bg1"/>
              </a:solidFill>
              <a:effectLst/>
            </a:endParaRPr>
          </a:p>
        </p:txBody>
      </p:sp>
      <p:pic>
        <p:nvPicPr>
          <p:cNvPr id="26626" name="Picture 2" descr="D:\маё\1362701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0718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D:\маё\T195_031104_2234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4000" decel="100000"/>
                                        <p:tgtEl>
                                          <p:spTgt spid="26626"/>
                                        </p:tgtEl>
                                      </p:cBhvr>
                                    </p:animEffect>
                                    <p:anim calcmode="lin" valueType="num">
                                      <p:cBhvr>
                                        <p:cTn id="8" dur="4000" decel="100000" fill="hold"/>
                                        <p:tgtEl>
                                          <p:spTgt spid="26626"/>
                                        </p:tgtEl>
                                        <p:attrNameLst>
                                          <p:attrName>style.rotation</p:attrName>
                                        </p:attrNameLst>
                                      </p:cBhvr>
                                      <p:tavLst>
                                        <p:tav tm="0">
                                          <p:val>
                                            <p:fltVal val="-90"/>
                                          </p:val>
                                        </p:tav>
                                        <p:tav tm="100000">
                                          <p:val>
                                            <p:fltVal val="0"/>
                                          </p:val>
                                        </p:tav>
                                      </p:tavLst>
                                    </p:anim>
                                    <p:anim calcmode="lin" valueType="num">
                                      <p:cBhvr>
                                        <p:cTn id="9" dur="4000" decel="100000" fill="hold"/>
                                        <p:tgtEl>
                                          <p:spTgt spid="26626"/>
                                        </p:tgtEl>
                                        <p:attrNameLst>
                                          <p:attrName>ppt_x</p:attrName>
                                        </p:attrNameLst>
                                      </p:cBhvr>
                                      <p:tavLst>
                                        <p:tav tm="0">
                                          <p:val>
                                            <p:strVal val="#ppt_x+0.4"/>
                                          </p:val>
                                        </p:tav>
                                        <p:tav tm="100000">
                                          <p:val>
                                            <p:strVal val="#ppt_x-0.05"/>
                                          </p:val>
                                        </p:tav>
                                      </p:tavLst>
                                    </p:anim>
                                    <p:anim calcmode="lin" valueType="num">
                                      <p:cBhvr>
                                        <p:cTn id="10" dur="4000" decel="100000" fill="hold"/>
                                        <p:tgtEl>
                                          <p:spTgt spid="26626"/>
                                        </p:tgtEl>
                                        <p:attrNameLst>
                                          <p:attrName>ppt_y</p:attrName>
                                        </p:attrNameLst>
                                      </p:cBhvr>
                                      <p:tavLst>
                                        <p:tav tm="0">
                                          <p:val>
                                            <p:strVal val="#ppt_y-0.4"/>
                                          </p:val>
                                        </p:tav>
                                        <p:tav tm="100000">
                                          <p:val>
                                            <p:strVal val="#ppt_y+0.1"/>
                                          </p:val>
                                        </p:tav>
                                      </p:tavLst>
                                    </p:anim>
                                    <p:anim calcmode="lin" valueType="num">
                                      <p:cBhvr>
                                        <p:cTn id="11" dur="1000" accel="100000" fill="hold">
                                          <p:stCondLst>
                                            <p:cond delay="4000"/>
                                          </p:stCondLst>
                                        </p:cTn>
                                        <p:tgtEl>
                                          <p:spTgt spid="26626"/>
                                        </p:tgtEl>
                                        <p:attrNameLst>
                                          <p:attrName>ppt_x</p:attrName>
                                        </p:attrNameLst>
                                      </p:cBhvr>
                                      <p:tavLst>
                                        <p:tav tm="0">
                                          <p:val>
                                            <p:strVal val="#ppt_x-0.05"/>
                                          </p:val>
                                        </p:tav>
                                        <p:tav tm="100000">
                                          <p:val>
                                            <p:strVal val="#ppt_x"/>
                                          </p:val>
                                        </p:tav>
                                      </p:tavLst>
                                    </p:anim>
                                    <p:anim calcmode="lin" valueType="num">
                                      <p:cBhvr>
                                        <p:cTn id="12" dur="1000" accel="100000" fill="hold">
                                          <p:stCondLst>
                                            <p:cond delay="4000"/>
                                          </p:stCondLst>
                                        </p:cTn>
                                        <p:tgtEl>
                                          <p:spTgt spid="2662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6627"/>
                                        </p:tgtEl>
                                        <p:attrNameLst>
                                          <p:attrName>style.visibility</p:attrName>
                                        </p:attrNameLst>
                                      </p:cBhvr>
                                      <p:to>
                                        <p:strVal val="visible"/>
                                      </p:to>
                                    </p:set>
                                    <p:anim calcmode="lin" valueType="num">
                                      <p:cBhvr>
                                        <p:cTn id="17" dur="3000" fill="hold"/>
                                        <p:tgtEl>
                                          <p:spTgt spid="26627"/>
                                        </p:tgtEl>
                                        <p:attrNameLst>
                                          <p:attrName>ppt_w</p:attrName>
                                        </p:attrNameLst>
                                      </p:cBhvr>
                                      <p:tavLst>
                                        <p:tav tm="0">
                                          <p:val>
                                            <p:fltVal val="0"/>
                                          </p:val>
                                        </p:tav>
                                        <p:tav tm="100000">
                                          <p:val>
                                            <p:strVal val="#ppt_w"/>
                                          </p:val>
                                        </p:tav>
                                      </p:tavLst>
                                    </p:anim>
                                    <p:anim calcmode="lin" valueType="num">
                                      <p:cBhvr>
                                        <p:cTn id="18" dur="3000" fill="hold"/>
                                        <p:tgtEl>
                                          <p:spTgt spid="26627"/>
                                        </p:tgtEl>
                                        <p:attrNameLst>
                                          <p:attrName>ppt_h</p:attrName>
                                        </p:attrNameLst>
                                      </p:cBhvr>
                                      <p:tavLst>
                                        <p:tav tm="0">
                                          <p:val>
                                            <p:fltVal val="0"/>
                                          </p:val>
                                        </p:tav>
                                        <p:tav tm="100000">
                                          <p:val>
                                            <p:strVal val="#ppt_h"/>
                                          </p:val>
                                        </p:tav>
                                      </p:tavLst>
                                    </p:anim>
                                    <p:anim calcmode="lin" valueType="num">
                                      <p:cBhvr>
                                        <p:cTn id="19" dur="3000" fill="hold"/>
                                        <p:tgtEl>
                                          <p:spTgt spid="26627"/>
                                        </p:tgtEl>
                                        <p:attrNameLst>
                                          <p:attrName>style.rotation</p:attrName>
                                        </p:attrNameLst>
                                      </p:cBhvr>
                                      <p:tavLst>
                                        <p:tav tm="0">
                                          <p:val>
                                            <p:fltVal val="90"/>
                                          </p:val>
                                        </p:tav>
                                        <p:tav tm="100000">
                                          <p:val>
                                            <p:fltVal val="0"/>
                                          </p:val>
                                        </p:tav>
                                      </p:tavLst>
                                    </p:anim>
                                    <p:animEffect transition="in" filter="fade">
                                      <p:cBhvr>
                                        <p:cTn id="20" dur="3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214563" y="0"/>
            <a:ext cx="4857750" cy="100012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rPr>
              <a:t>Магнитное поле</a:t>
            </a:r>
          </a:p>
        </p:txBody>
      </p:sp>
      <p:sp>
        <p:nvSpPr>
          <p:cNvPr id="6147" name="Rectangle 3"/>
          <p:cNvSpPr>
            <a:spLocks noChangeArrowheads="1"/>
          </p:cNvSpPr>
          <p:nvPr/>
        </p:nvSpPr>
        <p:spPr bwMode="auto">
          <a:xfrm>
            <a:off x="1000125" y="1285875"/>
            <a:ext cx="7643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ru-RU" altLang="ru-RU" sz="1400">
                <a:solidFill>
                  <a:srgbClr val="000000"/>
                </a:solidFill>
                <a:latin typeface="Georgia" panose="02040502050405020303" pitchFamily="18" charset="0"/>
                <a:ea typeface="Times New Roman" panose="02020603050405020304" pitchFamily="18" charset="0"/>
                <a:cs typeface="Times" panose="02020603050405020304" pitchFamily="18" charset="0"/>
              </a:rPr>
              <a:t>В XIX веке была обнаружена связь между электричеством и магнетизмом и возникло представление о </a:t>
            </a:r>
            <a:r>
              <a:rPr lang="ru-RU" altLang="ru-RU" sz="1400" b="1" i="1">
                <a:solidFill>
                  <a:srgbClr val="124815"/>
                </a:solidFill>
                <a:latin typeface="Georgia" panose="02040502050405020303" pitchFamily="18" charset="0"/>
                <a:ea typeface="Times New Roman" panose="02020603050405020304" pitchFamily="18" charset="0"/>
                <a:cs typeface="Times" panose="02020603050405020304" pitchFamily="18" charset="0"/>
              </a:rPr>
              <a:t>магнитном поле</a:t>
            </a:r>
            <a:r>
              <a:rPr lang="ru-RU" altLang="ru-RU" sz="1400">
                <a:solidFill>
                  <a:srgbClr val="000000"/>
                </a:solidFill>
                <a:latin typeface="Georgia" panose="02040502050405020303" pitchFamily="18" charset="0"/>
                <a:ea typeface="Times New Roman" panose="02020603050405020304" pitchFamily="18" charset="0"/>
                <a:cs typeface="Times" panose="02020603050405020304" pitchFamily="18" charset="0"/>
              </a:rPr>
              <a:t>. По современным представлениям, проводники с током оказывают силовое действие друг на друга не непосредственно, а через окружающие их магнитные поля.</a:t>
            </a:r>
            <a:endParaRPr lang="ru-RU" altLang="ru-RU" sz="1400">
              <a:latin typeface="Arial" panose="020B0604020202020204" pitchFamily="34" charset="0"/>
              <a:ea typeface="Times New Roman" panose="02020603050405020304" pitchFamily="18" charset="0"/>
            </a:endParaRPr>
          </a:p>
        </p:txBody>
      </p:sp>
      <p:pic>
        <p:nvPicPr>
          <p:cNvPr id="2052" name="Picture 4" descr="D:\маё\image004[1].gif"/>
          <p:cNvPicPr>
            <a:picLocks noChangeAspect="1" noChangeArrowheads="1"/>
          </p:cNvPicPr>
          <p:nvPr/>
        </p:nvPicPr>
        <p:blipFill>
          <a:blip r:embed="rId2" cstate="print"/>
          <a:srcRect/>
          <a:stretch>
            <a:fillRect/>
          </a:stretch>
        </p:blipFill>
        <p:spPr bwMode="auto">
          <a:xfrm>
            <a:off x="2000232" y="2571744"/>
            <a:ext cx="5521661" cy="3714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Tm="10000">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ctrTitle"/>
          </p:nvPr>
        </p:nvSpPr>
        <p:spPr>
          <a:xfrm>
            <a:off x="500034" y="5214950"/>
            <a:ext cx="7896252" cy="1384995"/>
          </a:xfrm>
          <a:ln>
            <a:miter lim="800000"/>
            <a:headEnd/>
            <a:tailEnd/>
          </a:ln>
        </p:spPr>
        <p:txBody>
          <a:bodyPr lIns="91440" tIns="45720" rIns="91440" bIns="45720" anchor="ctr">
            <a:spAutoFit/>
          </a:bodyPr>
          <a:lstStyle/>
          <a:p>
            <a:pPr indent="450850" algn="l">
              <a:defRPr/>
            </a:pPr>
            <a:r>
              <a:rPr lang="ru-RU" sz="1400" b="0" dirty="0" smtClean="0">
                <a:solidFill>
                  <a:srgbClr val="000000"/>
                </a:solidFill>
                <a:effectLst/>
                <a:latin typeface="Georgia" pitchFamily="18" charset="0"/>
                <a:ea typeface="Times New Roman" pitchFamily="18" charset="0"/>
                <a:cs typeface="Times" charset="-52"/>
              </a:rPr>
              <a:t>Источниками магнитного поля являются </a:t>
            </a:r>
            <a:r>
              <a:rPr lang="ru-RU" sz="1400" dirty="0" smtClean="0">
                <a:solidFill>
                  <a:srgbClr val="000000"/>
                </a:solidFill>
                <a:effectLst/>
                <a:latin typeface="Georgia" pitchFamily="18" charset="0"/>
                <a:ea typeface="Times New Roman" pitchFamily="18" charset="0"/>
                <a:cs typeface="Times" charset="-52"/>
              </a:rPr>
              <a:t>движущиеся</a:t>
            </a:r>
            <a:r>
              <a:rPr lang="ru-RU" sz="1400" b="0" dirty="0" smtClean="0">
                <a:solidFill>
                  <a:srgbClr val="000000"/>
                </a:solidFill>
                <a:effectLst/>
                <a:latin typeface="Georgia" pitchFamily="18" charset="0"/>
                <a:ea typeface="Times New Roman" pitchFamily="18" charset="0"/>
                <a:cs typeface="Times" charset="-52"/>
              </a:rPr>
              <a:t> </a:t>
            </a:r>
            <a:r>
              <a:rPr lang="ru-RU" sz="1400" dirty="0" smtClean="0">
                <a:solidFill>
                  <a:srgbClr val="000000"/>
                </a:solidFill>
                <a:effectLst/>
                <a:latin typeface="Georgia" pitchFamily="18" charset="0"/>
                <a:ea typeface="Times New Roman" pitchFamily="18" charset="0"/>
                <a:cs typeface="Times" charset="-52"/>
                <a:hlinkClick r:id="rId2"/>
              </a:rPr>
              <a:t>электрические заряды (токи)</a:t>
            </a:r>
            <a:r>
              <a:rPr lang="ru-RU" sz="1400" b="0" dirty="0" smtClean="0">
                <a:solidFill>
                  <a:srgbClr val="000000"/>
                </a:solidFill>
                <a:effectLst/>
                <a:latin typeface="Georgia" pitchFamily="18" charset="0"/>
                <a:ea typeface="Times New Roman" pitchFamily="18" charset="0"/>
                <a:cs typeface="Times" charset="-52"/>
              </a:rPr>
              <a:t>. Магнитное поле возникает в пространстве, окружающем проводники с током, подобно тому, как в пространстве, окружающем неподвижные электрические заряды, возникает электрическое поле. Магнитное поле постоянных магнитов также создается электрическими </a:t>
            </a:r>
            <a:r>
              <a:rPr lang="ru-RU" sz="1400" b="0" dirty="0" err="1" smtClean="0">
                <a:solidFill>
                  <a:srgbClr val="000000"/>
                </a:solidFill>
                <a:effectLst/>
                <a:latin typeface="Georgia" pitchFamily="18" charset="0"/>
                <a:ea typeface="Times New Roman" pitchFamily="18" charset="0"/>
                <a:cs typeface="Times" charset="-52"/>
              </a:rPr>
              <a:t>микротоками</a:t>
            </a:r>
            <a:r>
              <a:rPr lang="ru-RU" sz="1400" b="0" dirty="0" smtClean="0">
                <a:solidFill>
                  <a:srgbClr val="000000"/>
                </a:solidFill>
                <a:effectLst/>
                <a:latin typeface="Georgia" pitchFamily="18" charset="0"/>
                <a:ea typeface="Times New Roman" pitchFamily="18" charset="0"/>
                <a:cs typeface="Times" charset="-52"/>
              </a:rPr>
              <a:t>, циркулирующими внутри молекул вещества (гипотеза Ампера).</a:t>
            </a:r>
            <a:endParaRPr lang="ru-RU" sz="1400" b="0" dirty="0" smtClean="0">
              <a:solidFill>
                <a:schemeClr val="tx1"/>
              </a:solidFill>
              <a:effectLst/>
              <a:latin typeface="Arial" pitchFamily="34" charset="0"/>
              <a:cs typeface="Arial" pitchFamily="34" charset="0"/>
            </a:endParaRPr>
          </a:p>
        </p:txBody>
      </p:sp>
      <p:pic>
        <p:nvPicPr>
          <p:cNvPr id="16386" name="Picture 2" descr="D:\маё\95772-7[1].jpg"/>
          <p:cNvPicPr>
            <a:picLocks noChangeAspect="1" noChangeArrowheads="1"/>
          </p:cNvPicPr>
          <p:nvPr/>
        </p:nvPicPr>
        <p:blipFill>
          <a:blip r:embed="rId3" cstate="print"/>
          <a:srcRect/>
          <a:stretch>
            <a:fillRect/>
          </a:stretch>
        </p:blipFill>
        <p:spPr bwMode="auto">
          <a:xfrm>
            <a:off x="1285852" y="857232"/>
            <a:ext cx="6143668" cy="4362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Tm="10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vertical)">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00042"/>
            <a:ext cx="8170766" cy="2414606"/>
          </a:xfrm>
        </p:spPr>
        <p:txBody>
          <a:bodyPr>
            <a:noAutofit/>
          </a:bodyPr>
          <a:lstStyle/>
          <a:p>
            <a:pPr fontAlgn="auto">
              <a:spcAft>
                <a:spcPts val="0"/>
              </a:spcAft>
              <a:defRPr/>
            </a:pPr>
            <a:r>
              <a:rPr lang="ru-RU" sz="1400" b="0" dirty="0" smtClean="0">
                <a:solidFill>
                  <a:schemeClr val="bg1"/>
                </a:solidFill>
                <a:effectLst/>
              </a:rPr>
              <a:t>Для описания магнитного поля необходимо ввести силовую характеристику поля, аналогичную вектору </a:t>
            </a:r>
            <a:r>
              <a:rPr lang="ru-RU" sz="1400" b="0" u="sng" dirty="0" smtClean="0">
                <a:solidFill>
                  <a:schemeClr val="bg1"/>
                </a:solidFill>
                <a:effectLst/>
                <a:hlinkClick r:id="rId2"/>
              </a:rPr>
              <a:t>напряженности</a:t>
            </a:r>
            <a:r>
              <a:rPr lang="ru-RU" sz="1400" b="0" dirty="0" smtClean="0">
                <a:solidFill>
                  <a:schemeClr val="bg1"/>
                </a:solidFill>
                <a:effectLst/>
              </a:rPr>
              <a:t>  электрического поля. Такой характеристикой является </a:t>
            </a:r>
            <a:r>
              <a:rPr lang="ru-RU" sz="1400" b="0" i="1" dirty="0" smtClean="0">
                <a:solidFill>
                  <a:schemeClr val="bg1"/>
                </a:solidFill>
                <a:effectLst/>
              </a:rPr>
              <a:t>вектор магнитной индукции </a:t>
            </a:r>
            <a:r>
              <a:rPr lang="ru-RU" sz="1400" b="0" dirty="0" smtClean="0">
                <a:solidFill>
                  <a:schemeClr val="bg1"/>
                </a:solidFill>
                <a:effectLst/>
              </a:rPr>
              <a:t>Вектор магнитной индукции определяет силы, действующие на токи или движущиеся заряды в магнитном поле.</a:t>
            </a:r>
            <a:r>
              <a:rPr lang="be-BY" sz="1400" b="0" dirty="0" smtClean="0">
                <a:solidFill>
                  <a:schemeClr val="bg1"/>
                </a:solidFill>
                <a:effectLst/>
              </a:rPr>
              <a:t/>
            </a:r>
            <a:br>
              <a:rPr lang="be-BY" sz="1400" b="0" dirty="0" smtClean="0">
                <a:solidFill>
                  <a:schemeClr val="bg1"/>
                </a:solidFill>
                <a:effectLst/>
              </a:rPr>
            </a:br>
            <a:r>
              <a:rPr lang="ru-RU" sz="1400" b="0" dirty="0" smtClean="0">
                <a:solidFill>
                  <a:schemeClr val="bg1"/>
                </a:solidFill>
                <a:effectLst/>
              </a:rPr>
              <a:t>За положительное направление вектора принимается направление от южного полюса S к северному полюсу N магнитной стрелки, свободно устанавливающейся в магнитном поле. Таким образом, исследуя магнитное поле, создаваемое током или постоянным магнитом, с помощью маленькой магнитной стрелки, можно в каждой точке пространства</a:t>
            </a:r>
            <a:r>
              <a:rPr lang="be-BY" sz="1400" b="0" dirty="0" smtClean="0">
                <a:solidFill>
                  <a:schemeClr val="bg1"/>
                </a:solidFill>
                <a:effectLst/>
              </a:rPr>
              <a:t/>
            </a:r>
            <a:br>
              <a:rPr lang="be-BY" sz="1400" b="0" dirty="0" smtClean="0">
                <a:solidFill>
                  <a:schemeClr val="bg1"/>
                </a:solidFill>
                <a:effectLst/>
              </a:rPr>
            </a:br>
            <a:endParaRPr lang="be-BY" sz="1400" b="0" dirty="0">
              <a:solidFill>
                <a:schemeClr val="bg1"/>
              </a:solidFill>
              <a:effectLst/>
            </a:endParaRPr>
          </a:p>
        </p:txBody>
      </p:sp>
      <p:pic>
        <p:nvPicPr>
          <p:cNvPr id="17410" name="Picture 2" descr="D:\маё\9081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695575"/>
            <a:ext cx="5072062"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heckerboard(dow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000108"/>
            <a:ext cx="8858312" cy="2128838"/>
          </a:xfrm>
        </p:spPr>
        <p:txBody>
          <a:bodyPr/>
          <a:lstStyle/>
          <a:p>
            <a:pPr algn="ctr" fontAlgn="auto">
              <a:spcAft>
                <a:spcPts val="0"/>
              </a:spcAft>
              <a:defRPr/>
            </a:pPr>
            <a:r>
              <a:rPr lang="ru-RU" sz="1400" b="0" dirty="0" smtClean="0">
                <a:solidFill>
                  <a:schemeClr val="bg1"/>
                </a:solidFill>
                <a:effectLst/>
              </a:rPr>
              <a:t>Для того, чтобы количественно описать магнитное поле, нужно указать способ определения не только </a:t>
            </a:r>
            <a:br>
              <a:rPr lang="ru-RU" sz="1400" b="0" dirty="0" smtClean="0">
                <a:solidFill>
                  <a:schemeClr val="bg1"/>
                </a:solidFill>
                <a:effectLst/>
              </a:rPr>
            </a:br>
            <a:r>
              <a:rPr lang="ru-RU" sz="1400" b="0" dirty="0" smtClean="0">
                <a:solidFill>
                  <a:schemeClr val="bg1"/>
                </a:solidFill>
                <a:effectLst/>
              </a:rPr>
              <a:t>направления вектора но и его </a:t>
            </a:r>
            <a:r>
              <a:rPr lang="ru-RU" sz="1400" b="0" dirty="0" err="1" smtClean="0">
                <a:solidFill>
                  <a:schemeClr val="bg1"/>
                </a:solidFill>
                <a:effectLst/>
              </a:rPr>
              <a:t>модуляМодуль</a:t>
            </a:r>
            <a:r>
              <a:rPr lang="ru-RU" sz="1400" b="0" dirty="0" smtClean="0">
                <a:solidFill>
                  <a:schemeClr val="bg1"/>
                </a:solidFill>
                <a:effectLst/>
              </a:rPr>
              <a:t> вектора магнитной индукции равен отношению максимального значения </a:t>
            </a:r>
            <a:br>
              <a:rPr lang="ru-RU" sz="1400" b="0" dirty="0" smtClean="0">
                <a:solidFill>
                  <a:schemeClr val="bg1"/>
                </a:solidFill>
                <a:effectLst/>
              </a:rPr>
            </a:br>
            <a:r>
              <a:rPr lang="ru-RU" sz="1400" b="0" dirty="0" smtClean="0">
                <a:solidFill>
                  <a:schemeClr val="bg1"/>
                </a:solidFill>
                <a:effectLst/>
              </a:rPr>
              <a:t>силы Ампера, действующей на прямой проводник с током, к силе тока </a:t>
            </a:r>
            <a:r>
              <a:rPr lang="ru-RU" sz="1400" b="0" i="1" dirty="0" smtClean="0">
                <a:solidFill>
                  <a:schemeClr val="bg1"/>
                </a:solidFill>
                <a:effectLst/>
              </a:rPr>
              <a:t>I</a:t>
            </a:r>
            <a:r>
              <a:rPr lang="ru-RU" sz="1400" b="0" dirty="0" smtClean="0">
                <a:solidFill>
                  <a:schemeClr val="bg1"/>
                </a:solidFill>
                <a:effectLst/>
              </a:rPr>
              <a:t> в проводнике и его длине </a:t>
            </a:r>
            <a:r>
              <a:rPr lang="ru-RU" sz="1400" b="0" dirty="0" err="1" smtClean="0">
                <a:solidFill>
                  <a:schemeClr val="bg1"/>
                </a:solidFill>
                <a:effectLst/>
              </a:rPr>
              <a:t>Δ</a:t>
            </a:r>
            <a:r>
              <a:rPr lang="ru-RU" sz="1400" b="0" i="1" dirty="0" err="1" smtClean="0">
                <a:solidFill>
                  <a:schemeClr val="bg1"/>
                </a:solidFill>
                <a:effectLst/>
              </a:rPr>
              <a:t>l</a:t>
            </a:r>
            <a:r>
              <a:rPr lang="ru-RU" sz="1400" b="0" dirty="0" smtClean="0">
                <a:solidFill>
                  <a:schemeClr val="bg1"/>
                </a:solidFill>
                <a:effectLst/>
              </a:rPr>
              <a:t>:</a:t>
            </a:r>
            <a:r>
              <a:rPr lang="be-BY" sz="1400" b="0" dirty="0" smtClean="0">
                <a:solidFill>
                  <a:schemeClr val="bg1"/>
                </a:solidFill>
                <a:effectLst/>
              </a:rPr>
              <a:t/>
            </a:r>
            <a:br>
              <a:rPr lang="be-BY" sz="1400" b="0" dirty="0" smtClean="0">
                <a:solidFill>
                  <a:schemeClr val="bg1"/>
                </a:solidFill>
                <a:effectLst/>
              </a:rPr>
            </a:br>
            <a:r>
              <a:rPr lang="ru-RU" sz="1400" b="0" dirty="0" smtClean="0">
                <a:solidFill>
                  <a:schemeClr val="bg1"/>
                </a:solidFill>
                <a:effectLst/>
              </a:rPr>
              <a:t> </a:t>
            </a:r>
            <a:r>
              <a:rPr lang="be-BY" sz="1400" b="0" dirty="0" smtClean="0">
                <a:solidFill>
                  <a:schemeClr val="bg1"/>
                </a:solidFill>
                <a:effectLst/>
              </a:rPr>
              <a:t/>
            </a:r>
            <a:br>
              <a:rPr lang="be-BY" sz="1400" b="0" dirty="0" smtClean="0">
                <a:solidFill>
                  <a:schemeClr val="bg1"/>
                </a:solidFill>
                <a:effectLst/>
              </a:rPr>
            </a:br>
            <a:r>
              <a:rPr lang="ru-RU" sz="1400" b="0" dirty="0" smtClean="0">
                <a:solidFill>
                  <a:schemeClr val="bg1"/>
                </a:solidFill>
                <a:effectLst/>
              </a:rPr>
              <a:t> </a:t>
            </a:r>
            <a:r>
              <a:rPr lang="be-BY" sz="1400" b="0" dirty="0" smtClean="0">
                <a:solidFill>
                  <a:schemeClr val="bg1"/>
                </a:solidFill>
                <a:effectLst/>
              </a:rPr>
              <a:t/>
            </a:r>
            <a:br>
              <a:rPr lang="be-BY" sz="1400" b="0" dirty="0" smtClean="0">
                <a:solidFill>
                  <a:schemeClr val="bg1"/>
                </a:solidFill>
                <a:effectLst/>
              </a:rPr>
            </a:br>
            <a:endParaRPr lang="be-BY" sz="1400" b="0" dirty="0">
              <a:solidFill>
                <a:schemeClr val="bg1"/>
              </a:solidFill>
              <a:effectLst/>
            </a:endParaRPr>
          </a:p>
        </p:txBody>
      </p:sp>
      <p:pic>
        <p:nvPicPr>
          <p:cNvPr id="9219" name="Picture 1" descr="http://college.ru/physics/courses/op25part2/content/javagifs/63135289306096-9.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86188" y="2500313"/>
            <a:ext cx="8270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D:\маё\65145~00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4688"/>
            <a:ext cx="371475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D:\маё\13627008[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3214688"/>
            <a:ext cx="519112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edge">
                                      <p:cBhvr>
                                        <p:cTn id="7" dur="2000"/>
                                        <p:tgtEl>
                                          <p:spTgt spid="18434"/>
                                        </p:tgtEl>
                                      </p:cBhvr>
                                    </p:animEffect>
                                  </p:childTnLst>
                                </p:cTn>
                              </p:par>
                              <p:par>
                                <p:cTn id="8" presetID="20" presetClass="entr" presetSubtype="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wedge">
                                      <p:cBhvr>
                                        <p:cTn id="10"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428604"/>
            <a:ext cx="7851648" cy="1828800"/>
          </a:xfrm>
        </p:spPr>
        <p:txBody>
          <a:bodyPr/>
          <a:lstStyle/>
          <a:p>
            <a:pPr algn="ctr" fontAlgn="auto">
              <a:spcAft>
                <a:spcPts val="0"/>
              </a:spcAft>
              <a:defRPr/>
            </a:pPr>
            <a:r>
              <a:rPr lang="ru-RU" sz="1400" b="0" dirty="0" smtClean="0">
                <a:solidFill>
                  <a:schemeClr val="bg1"/>
                </a:solidFill>
                <a:effectLst/>
              </a:rPr>
              <a:t>Сила Ампера направлена перпендикулярно вектору магнитной индукции и направлению тока, текущего по проводнику. Для определения направления силы Ампера обычно используют </a:t>
            </a:r>
            <a:r>
              <a:rPr lang="ru-RU" sz="1400" b="0" i="1" dirty="0" smtClean="0">
                <a:solidFill>
                  <a:schemeClr val="bg1"/>
                </a:solidFill>
                <a:effectLst/>
              </a:rPr>
              <a:t>правило левой руки</a:t>
            </a:r>
            <a:r>
              <a:rPr lang="ru-RU" sz="1400" b="0" dirty="0" smtClean="0">
                <a:solidFill>
                  <a:schemeClr val="bg1"/>
                </a:solidFill>
                <a:effectLst/>
              </a:rPr>
              <a:t>: если расположить левую руку так, чтобы линии индукции входили в ладонь, а вытянутые пальцы были направлены вдоль тока, то отведенный большой палец укажет направление силы, действующей на проводник.</a:t>
            </a:r>
            <a:r>
              <a:rPr lang="be-BY" sz="1400" b="0" dirty="0" smtClean="0">
                <a:solidFill>
                  <a:schemeClr val="bg1"/>
                </a:solidFill>
                <a:effectLst/>
              </a:rPr>
              <a:t/>
            </a:r>
            <a:br>
              <a:rPr lang="be-BY" sz="1400" b="0" dirty="0" smtClean="0">
                <a:solidFill>
                  <a:schemeClr val="bg1"/>
                </a:solidFill>
                <a:effectLst/>
              </a:rPr>
            </a:br>
            <a:endParaRPr lang="be-BY" sz="1400" b="0" dirty="0">
              <a:solidFill>
                <a:schemeClr val="bg1"/>
              </a:solidFill>
              <a:effectLst/>
            </a:endParaRPr>
          </a:p>
        </p:txBody>
      </p:sp>
      <p:pic>
        <p:nvPicPr>
          <p:cNvPr id="19458" name="Picture 2" descr="1-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4563"/>
            <a:ext cx="30003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ChangeArrowheads="1"/>
          </p:cNvSpPr>
          <p:nvPr/>
        </p:nvSpPr>
        <p:spPr bwMode="auto">
          <a:xfrm>
            <a:off x="0" y="5572125"/>
            <a:ext cx="4214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ru-RU" altLang="ru-RU" sz="1200">
                <a:solidFill>
                  <a:srgbClr val="000000"/>
                </a:solidFill>
                <a:latin typeface="Georgia" panose="02040502050405020303" pitchFamily="18" charset="0"/>
                <a:ea typeface="Times New Roman" panose="02020603050405020304" pitchFamily="18" charset="0"/>
                <a:cs typeface="Times" panose="02020603050405020304" pitchFamily="18" charset="0"/>
              </a:rPr>
              <a:t>Правило левой руки и правило буравчика.</a:t>
            </a:r>
            <a:endParaRPr lang="be-BY" altLang="ru-RU" sz="1100">
              <a:latin typeface="Arial" panose="020B0604020202020204" pitchFamily="34" charset="0"/>
              <a:ea typeface="Times New Roman" panose="02020603050405020304" pitchFamily="18" charset="0"/>
            </a:endParaRPr>
          </a:p>
          <a:p>
            <a:pPr eaLnBrk="0" hangingPunct="0"/>
            <a:endParaRPr lang="be-BY" altLang="ru-RU">
              <a:latin typeface="Arial" panose="020B0604020202020204" pitchFamily="34" charset="0"/>
              <a:ea typeface="Times New Roman" panose="02020603050405020304" pitchFamily="18" charset="0"/>
            </a:endParaRPr>
          </a:p>
        </p:txBody>
      </p:sp>
      <p:pic>
        <p:nvPicPr>
          <p:cNvPr id="19460" name="Picture 4" descr="1-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2214563"/>
            <a:ext cx="5524500"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5"/>
          <p:cNvSpPr>
            <a:spLocks noChangeArrowheads="1"/>
          </p:cNvSpPr>
          <p:nvPr/>
        </p:nvSpPr>
        <p:spPr bwMode="auto">
          <a:xfrm>
            <a:off x="2214563" y="6581775"/>
            <a:ext cx="771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ru-RU" altLang="ru-RU" sz="1200">
                <a:solidFill>
                  <a:srgbClr val="000000"/>
                </a:solidFill>
                <a:latin typeface="Georgia" panose="02040502050405020303" pitchFamily="18" charset="0"/>
                <a:ea typeface="Times New Roman" panose="02020603050405020304" pitchFamily="18" charset="0"/>
                <a:cs typeface="Times" panose="02020603050405020304" pitchFamily="18" charset="0"/>
              </a:rPr>
              <a:t>Линии магнитной индукции полей постоянного магнита и катушки с током</a:t>
            </a:r>
            <a:endParaRPr lang="ru-RU" altLang="ru-RU">
              <a:latin typeface="Arial" panose="020B0604020202020204" pitchFamily="34" charset="0"/>
              <a:ea typeface="Times New Roman" panose="02020603050405020304" pitchFamily="18" charset="0"/>
            </a:endParaRPr>
          </a:p>
        </p:txBody>
      </p:sp>
    </p:spTree>
  </p:cSld>
  <p:clrMapOvr>
    <a:masterClrMapping/>
  </p:clrMapOvr>
  <p:transition spd="slow" advTm="10000">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
                                        <p:tgtEl>
                                          <p:spTgt spid="19458"/>
                                        </p:tgtEl>
                                      </p:cBhvr>
                                    </p:animEffect>
                                    <p:anim calcmode="lin" valueType="num">
                                      <p:cBhvr>
                                        <p:cTn id="8" dur="800" fill="hold"/>
                                        <p:tgtEl>
                                          <p:spTgt spid="19458"/>
                                        </p:tgtEl>
                                        <p:attrNameLst>
                                          <p:attrName>ppt_x</p:attrName>
                                        </p:attrNameLst>
                                      </p:cBhvr>
                                      <p:tavLst>
                                        <p:tav tm="0">
                                          <p:val>
                                            <p:strVal val="#ppt_x"/>
                                          </p:val>
                                        </p:tav>
                                        <p:tav tm="100000">
                                          <p:val>
                                            <p:strVal val="#ppt_x"/>
                                          </p:val>
                                        </p:tav>
                                      </p:tavLst>
                                    </p:anim>
                                    <p:anim calcmode="lin" valueType="num">
                                      <p:cBhvr>
                                        <p:cTn id="9" dur="800" fill="hold"/>
                                        <p:tgtEl>
                                          <p:spTgt spid="19458"/>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194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194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9460"/>
                                        </p:tgtEl>
                                        <p:attrNameLst>
                                          <p:attrName>style.visibility</p:attrName>
                                        </p:attrNameLst>
                                      </p:cBhvr>
                                      <p:to>
                                        <p:strVal val="visible"/>
                                      </p:to>
                                    </p:set>
                                    <p:animEffect transition="in" filter="fade">
                                      <p:cBhvr>
                                        <p:cTn id="14" dur="200"/>
                                        <p:tgtEl>
                                          <p:spTgt spid="19460"/>
                                        </p:tgtEl>
                                      </p:cBhvr>
                                    </p:animEffect>
                                    <p:anim calcmode="lin" valueType="num">
                                      <p:cBhvr>
                                        <p:cTn id="15" dur="800" fill="hold"/>
                                        <p:tgtEl>
                                          <p:spTgt spid="19460"/>
                                        </p:tgtEl>
                                        <p:attrNameLst>
                                          <p:attrName>ppt_x</p:attrName>
                                        </p:attrNameLst>
                                      </p:cBhvr>
                                      <p:tavLst>
                                        <p:tav tm="0">
                                          <p:val>
                                            <p:strVal val="#ppt_x"/>
                                          </p:val>
                                        </p:tav>
                                        <p:tav tm="100000">
                                          <p:val>
                                            <p:strVal val="#ppt_x"/>
                                          </p:val>
                                        </p:tav>
                                      </p:tavLst>
                                    </p:anim>
                                    <p:anim calcmode="lin" valueType="num">
                                      <p:cBhvr>
                                        <p:cTn id="16" dur="800" fill="hold"/>
                                        <p:tgtEl>
                                          <p:spTgt spid="19460"/>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1946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1946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14290"/>
            <a:ext cx="7851648" cy="928670"/>
          </a:xfrm>
        </p:spPr>
        <p:txBody>
          <a:bodyPr>
            <a:normAutofit fontScale="90000"/>
          </a:bodyPr>
          <a:lstStyle/>
          <a:p>
            <a:pPr algn="ctr" fontAlgn="auto">
              <a:spcAft>
                <a:spcPts val="0"/>
              </a:spcAft>
              <a:defRPr/>
            </a:pPr>
            <a:r>
              <a:rPr lang="ru-RU" sz="4000" b="0" i="1" dirty="0" smtClean="0">
                <a:effectLst/>
              </a:rPr>
              <a:t>Межпланетное магнитное поле</a:t>
            </a:r>
            <a:r>
              <a:rPr lang="be-BY" sz="4000" dirty="0" smtClean="0">
                <a:effectLst/>
              </a:rPr>
              <a:t/>
            </a:r>
            <a:br>
              <a:rPr lang="be-BY" sz="4000" dirty="0" smtClean="0">
                <a:effectLst/>
              </a:rPr>
            </a:br>
            <a:endParaRPr lang="be-BY" sz="4000" dirty="0">
              <a:effectLst/>
            </a:endParaRPr>
          </a:p>
        </p:txBody>
      </p:sp>
      <p:pic>
        <p:nvPicPr>
          <p:cNvPr id="11267" name="Picture 2" descr="D:\Мусор\Новая папка (3)\Зайцев Пётр Э-12\Фото\pg0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Прямоугольник 4"/>
          <p:cNvSpPr>
            <a:spLocks noChangeArrowheads="1"/>
          </p:cNvSpPr>
          <p:nvPr/>
        </p:nvSpPr>
        <p:spPr bwMode="auto">
          <a:xfrm>
            <a:off x="357188" y="0"/>
            <a:ext cx="85725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ru-RU" altLang="ru-RU" sz="4400" i="1"/>
              <a:t>Межпланетное магнитное поле</a:t>
            </a:r>
            <a:r>
              <a:rPr lang="be-BY" altLang="ru-RU" sz="4400"/>
              <a:t/>
            </a:r>
            <a:br>
              <a:rPr lang="be-BY" altLang="ru-RU" sz="4400"/>
            </a:br>
            <a:endParaRPr lang="be-BY" altLang="ru-RU" sz="4400"/>
          </a:p>
        </p:txBody>
      </p:sp>
    </p:spTree>
  </p:cSld>
  <p:clrMapOvr>
    <a:masterClrMapping/>
  </p:clrMapOvr>
  <p:transition spd="slow" advTm="10000">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928670"/>
            <a:ext cx="7851648" cy="1828800"/>
          </a:xfrm>
        </p:spPr>
        <p:txBody>
          <a:bodyPr>
            <a:noAutofit/>
          </a:bodyPr>
          <a:lstStyle/>
          <a:p>
            <a:pPr algn="ctr" fontAlgn="auto">
              <a:spcAft>
                <a:spcPts val="0"/>
              </a:spcAft>
              <a:defRPr/>
            </a:pPr>
            <a:r>
              <a:rPr lang="ru-RU" sz="1400" b="0" dirty="0" smtClean="0">
                <a:solidFill>
                  <a:schemeClr val="bg1"/>
                </a:solidFill>
                <a:effectLst/>
              </a:rPr>
              <a:t>Если бы межпланетное пространство было вакуумом, то единственными магнитными полями в нем могли быть лишь поля Солнца и планет, а также поле галактического происхождения, которое простирается вдоль спиральных ветвей нашей Галактики. При этом поля Солнца и планет в межпланетном пространстве были бы крайне слабы.</a:t>
            </a:r>
            <a:r>
              <a:rPr lang="be-BY" sz="1400" b="0" dirty="0" smtClean="0">
                <a:solidFill>
                  <a:schemeClr val="bg1"/>
                </a:solidFill>
                <a:effectLst/>
              </a:rPr>
              <a:t/>
            </a:r>
            <a:br>
              <a:rPr lang="be-BY" sz="1400" b="0" dirty="0" smtClean="0">
                <a:solidFill>
                  <a:schemeClr val="bg1"/>
                </a:solidFill>
                <a:effectLst/>
              </a:rPr>
            </a:br>
            <a:r>
              <a:rPr lang="ru-RU" sz="1400" b="0" dirty="0" smtClean="0">
                <a:solidFill>
                  <a:schemeClr val="bg1"/>
                </a:solidFill>
                <a:effectLst/>
              </a:rPr>
              <a:t>На самом деле межпланетное пространство не является вакуумом, а заполнено ионизованным газом, испускаемым Солнцем (солнечным ветром). Концентрация этого газа 1-10 см</a:t>
            </a:r>
            <a:r>
              <a:rPr lang="ru-RU" sz="1400" b="0" baseline="30000" dirty="0" smtClean="0">
                <a:solidFill>
                  <a:schemeClr val="bg1"/>
                </a:solidFill>
                <a:effectLst/>
              </a:rPr>
              <a:t>-3</a:t>
            </a:r>
            <a:r>
              <a:rPr lang="ru-RU" sz="1400" b="0" dirty="0" smtClean="0">
                <a:solidFill>
                  <a:schemeClr val="bg1"/>
                </a:solidFill>
                <a:effectLst/>
              </a:rPr>
              <a:t>, типичные величины скоростей между 300 и 800 км/с, температура близка к 10</a:t>
            </a:r>
            <a:r>
              <a:rPr lang="ru-RU" sz="1400" b="0" baseline="30000" dirty="0" smtClean="0">
                <a:solidFill>
                  <a:schemeClr val="bg1"/>
                </a:solidFill>
                <a:effectLst/>
              </a:rPr>
              <a:t>5</a:t>
            </a:r>
            <a:r>
              <a:rPr lang="ru-RU" sz="1400" b="0" dirty="0" smtClean="0">
                <a:solidFill>
                  <a:schemeClr val="bg1"/>
                </a:solidFill>
                <a:effectLst/>
              </a:rPr>
              <a:t> К (напомним, что тем­пература короны 2</a:t>
            </a:r>
            <a:r>
              <a:rPr lang="ru-RU" sz="1400" b="0" dirty="0" smtClean="0">
                <a:solidFill>
                  <a:schemeClr val="bg1"/>
                </a:solidFill>
                <a:effectLst/>
                <a:sym typeface="Symbol"/>
              </a:rPr>
              <a:t></a:t>
            </a:r>
            <a:r>
              <a:rPr lang="ru-RU" sz="1400" b="0" dirty="0" smtClean="0">
                <a:solidFill>
                  <a:schemeClr val="bg1"/>
                </a:solidFill>
                <a:effectLst/>
              </a:rPr>
              <a:t>10</a:t>
            </a:r>
            <a:r>
              <a:rPr lang="ru-RU" sz="1400" b="0" baseline="30000" dirty="0" smtClean="0">
                <a:solidFill>
                  <a:schemeClr val="bg1"/>
                </a:solidFill>
                <a:effectLst/>
              </a:rPr>
              <a:t>6</a:t>
            </a:r>
            <a:r>
              <a:rPr lang="ru-RU" sz="1400" b="0" dirty="0" smtClean="0">
                <a:solidFill>
                  <a:schemeClr val="bg1"/>
                </a:solidFill>
                <a:effectLst/>
              </a:rPr>
              <a:t> К).</a:t>
            </a:r>
            <a:r>
              <a:rPr lang="be-BY" sz="1400" b="0" dirty="0" smtClean="0">
                <a:solidFill>
                  <a:schemeClr val="bg1"/>
                </a:solidFill>
                <a:effectLst/>
              </a:rPr>
              <a:t/>
            </a:r>
            <a:br>
              <a:rPr lang="be-BY" sz="1400" b="0" dirty="0" smtClean="0">
                <a:solidFill>
                  <a:schemeClr val="bg1"/>
                </a:solidFill>
                <a:effectLst/>
              </a:rPr>
            </a:br>
            <a:r>
              <a:rPr lang="ru-RU" sz="1400" b="0" i="1" dirty="0" smtClean="0">
                <a:solidFill>
                  <a:schemeClr val="bg1"/>
                </a:solidFill>
                <a:effectLst/>
              </a:rPr>
              <a:t>Солнечный ветер</a:t>
            </a:r>
            <a:r>
              <a:rPr lang="ru-RU" sz="1400" b="0" dirty="0" smtClean="0">
                <a:solidFill>
                  <a:schemeClr val="bg1"/>
                </a:solidFill>
                <a:effectLst/>
              </a:rPr>
              <a:t> – истечение плазмы солнечной короны в межпланетное пространство. На уровне орбиты Земли средняя скорость частиц Солнечного ветра (протонов и электронов) около 400 км/с, число частиц – несколько десятков в 1см</a:t>
            </a:r>
            <a:r>
              <a:rPr lang="ru-RU" sz="1400" b="0" baseline="30000" dirty="0" smtClean="0">
                <a:solidFill>
                  <a:schemeClr val="bg1"/>
                </a:solidFill>
                <a:effectLst/>
              </a:rPr>
              <a:t>3</a:t>
            </a:r>
            <a:r>
              <a:rPr lang="ru-RU" sz="1400" b="0" dirty="0" smtClean="0">
                <a:solidFill>
                  <a:schemeClr val="bg1"/>
                </a:solidFill>
                <a:effectLst/>
              </a:rPr>
              <a:t>.</a:t>
            </a:r>
            <a:r>
              <a:rPr lang="be-BY" sz="1400" b="0" dirty="0" smtClean="0">
                <a:solidFill>
                  <a:schemeClr val="bg1"/>
                </a:solidFill>
                <a:effectLst/>
              </a:rPr>
              <a:t/>
            </a:r>
            <a:br>
              <a:rPr lang="be-BY" sz="1400" b="0" dirty="0" smtClean="0">
                <a:solidFill>
                  <a:schemeClr val="bg1"/>
                </a:solidFill>
                <a:effectLst/>
              </a:rPr>
            </a:br>
            <a:endParaRPr lang="be-BY" sz="1400" b="0" dirty="0">
              <a:solidFill>
                <a:schemeClr val="bg1"/>
              </a:solidFill>
              <a:effectLst/>
            </a:endParaRPr>
          </a:p>
        </p:txBody>
      </p:sp>
      <p:pic>
        <p:nvPicPr>
          <p:cNvPr id="21506" name="Picture 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2071688" y="2571750"/>
            <a:ext cx="5240337"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0" fill="hold"/>
                                        <p:tgtEl>
                                          <p:spTgt spid="21506"/>
                                        </p:tgtEl>
                                        <p:attrNameLst>
                                          <p:attrName>ppt_w</p:attrName>
                                        </p:attrNameLst>
                                      </p:cBhvr>
                                      <p:tavLst>
                                        <p:tav tm="0">
                                          <p:val>
                                            <p:fltVal val="0"/>
                                          </p:val>
                                        </p:tav>
                                        <p:tav tm="100000">
                                          <p:val>
                                            <p:strVal val="#ppt_w"/>
                                          </p:val>
                                        </p:tav>
                                      </p:tavLst>
                                    </p:anim>
                                    <p:anim calcmode="lin" valueType="num">
                                      <p:cBhvr>
                                        <p:cTn id="8" dur="5000" fill="hold"/>
                                        <p:tgtEl>
                                          <p:spTgt spid="21506"/>
                                        </p:tgtEl>
                                        <p:attrNameLst>
                                          <p:attrName>ppt_h</p:attrName>
                                        </p:attrNameLst>
                                      </p:cBhvr>
                                      <p:tavLst>
                                        <p:tav tm="0">
                                          <p:val>
                                            <p:fltVal val="0"/>
                                          </p:val>
                                        </p:tav>
                                        <p:tav tm="100000">
                                          <p:val>
                                            <p:strVal val="#ppt_h"/>
                                          </p:val>
                                        </p:tav>
                                      </p:tavLst>
                                    </p:anim>
                                    <p:anim calcmode="lin" valueType="num">
                                      <p:cBhvr>
                                        <p:cTn id="9" dur="5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215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0"/>
            <a:ext cx="7851648" cy="1828800"/>
          </a:xfrm>
        </p:spPr>
        <p:txBody>
          <a:bodyPr/>
          <a:lstStyle/>
          <a:p>
            <a:pPr algn="ctr" fontAlgn="auto">
              <a:spcAft>
                <a:spcPts val="0"/>
              </a:spcAft>
              <a:defRPr/>
            </a:pPr>
            <a:r>
              <a:rPr lang="ru-RU" sz="1400" b="0" dirty="0" smtClean="0">
                <a:solidFill>
                  <a:schemeClr val="bg1"/>
                </a:solidFill>
                <a:effectLst/>
              </a:rPr>
              <a:t>Английский ученый Уильям Гильберт, придворный врач королевы Елизаветы, в 1600 г. впервые показал, что Земля является магнитом, ось которого не совпадает с осью вращения Земли. Следовательно, вокруг Земли, как и около любого магнита, существует магнитное поле. В 1635 г. </a:t>
            </a:r>
            <a:r>
              <a:rPr lang="ru-RU" sz="1400" b="0" dirty="0" err="1" smtClean="0">
                <a:solidFill>
                  <a:schemeClr val="bg1"/>
                </a:solidFill>
                <a:effectLst/>
              </a:rPr>
              <a:t>Геллибранд</a:t>
            </a:r>
            <a:r>
              <a:rPr lang="ru-RU" sz="1400" b="0" dirty="0" smtClean="0">
                <a:solidFill>
                  <a:schemeClr val="bg1"/>
                </a:solidFill>
                <a:effectLst/>
              </a:rPr>
              <a:t> обнаружил, что поле земного маг­нита медленно меняется, а </a:t>
            </a:r>
            <a:r>
              <a:rPr lang="ru-RU" sz="1400" b="0" dirty="0" err="1" smtClean="0">
                <a:solidFill>
                  <a:schemeClr val="bg1"/>
                </a:solidFill>
                <a:effectLst/>
              </a:rPr>
              <a:t>Эдмунд</a:t>
            </a:r>
            <a:r>
              <a:rPr lang="ru-RU" sz="1400" b="0" dirty="0" smtClean="0">
                <a:solidFill>
                  <a:schemeClr val="bg1"/>
                </a:solidFill>
                <a:effectLst/>
              </a:rPr>
              <a:t> Галлей провел первую в мире магнитную съемку океанов и создал первые миро­вые магнитные карты (1702 г.). В 1835 г. Гаусс провел сферический гармонический анализ магнитного поля Земли. Он создал первую в мире магнитную обсерваторию в Гёттингене.</a:t>
            </a:r>
            <a:r>
              <a:rPr lang="be-BY" sz="1400" b="0" dirty="0" smtClean="0">
                <a:solidFill>
                  <a:schemeClr val="bg1"/>
                </a:solidFill>
                <a:effectLst/>
              </a:rPr>
              <a:t/>
            </a:r>
            <a:br>
              <a:rPr lang="be-BY" sz="1400" b="0" dirty="0" smtClean="0">
                <a:solidFill>
                  <a:schemeClr val="bg1"/>
                </a:solidFill>
                <a:effectLst/>
              </a:rPr>
            </a:br>
            <a:endParaRPr lang="be-BY" sz="1400" b="0" dirty="0">
              <a:solidFill>
                <a:schemeClr val="bg1"/>
              </a:solidFill>
              <a:effectLst/>
            </a:endParaRPr>
          </a:p>
        </p:txBody>
      </p:sp>
      <p:pic>
        <p:nvPicPr>
          <p:cNvPr id="22530" name="Picture 2" descr="D:\маё\mmk_p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0250"/>
            <a:ext cx="4465638"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4462463" y="2000250"/>
            <a:ext cx="468153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1450">
                                          <p:stCondLst>
                                            <p:cond delay="0"/>
                                          </p:stCondLst>
                                        </p:cTn>
                                        <p:tgtEl>
                                          <p:spTgt spid="22530"/>
                                        </p:tgtEl>
                                      </p:cBhvr>
                                    </p:animEffect>
                                    <p:anim calcmode="lin" valueType="num">
                                      <p:cBhvr>
                                        <p:cTn id="8" dur="4555"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2530"/>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2530"/>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2530"/>
                                        </p:tgtEl>
                                        <p:attrNameLst>
                                          <p:attrName>ppt_y</p:attrName>
                                        </p:attrNameLst>
                                      </p:cBhvr>
                                      <p:tavLst>
                                        <p:tav tm="0" fmla="#ppt_y-sin(pi*$)/81">
                                          <p:val>
                                            <p:fltVal val="0"/>
                                          </p:val>
                                        </p:tav>
                                        <p:tav tm="100000">
                                          <p:val>
                                            <p:fltVal val="1"/>
                                          </p:val>
                                        </p:tav>
                                      </p:tavLst>
                                    </p:anim>
                                    <p:animScale>
                                      <p:cBhvr>
                                        <p:cTn id="13" dur="65">
                                          <p:stCondLst>
                                            <p:cond delay="1625"/>
                                          </p:stCondLst>
                                        </p:cTn>
                                        <p:tgtEl>
                                          <p:spTgt spid="22530"/>
                                        </p:tgtEl>
                                      </p:cBhvr>
                                      <p:to x="100000" y="60000"/>
                                    </p:animScale>
                                    <p:animScale>
                                      <p:cBhvr>
                                        <p:cTn id="14" dur="415" decel="50000">
                                          <p:stCondLst>
                                            <p:cond delay="1690"/>
                                          </p:stCondLst>
                                        </p:cTn>
                                        <p:tgtEl>
                                          <p:spTgt spid="22530"/>
                                        </p:tgtEl>
                                      </p:cBhvr>
                                      <p:to x="100000" y="100000"/>
                                    </p:animScale>
                                    <p:animScale>
                                      <p:cBhvr>
                                        <p:cTn id="15" dur="65">
                                          <p:stCondLst>
                                            <p:cond delay="3280"/>
                                          </p:stCondLst>
                                        </p:cTn>
                                        <p:tgtEl>
                                          <p:spTgt spid="22530"/>
                                        </p:tgtEl>
                                      </p:cBhvr>
                                      <p:to x="100000" y="80000"/>
                                    </p:animScale>
                                    <p:animScale>
                                      <p:cBhvr>
                                        <p:cTn id="16" dur="415" decel="50000">
                                          <p:stCondLst>
                                            <p:cond delay="3345"/>
                                          </p:stCondLst>
                                        </p:cTn>
                                        <p:tgtEl>
                                          <p:spTgt spid="22530"/>
                                        </p:tgtEl>
                                      </p:cBhvr>
                                      <p:to x="100000" y="100000"/>
                                    </p:animScale>
                                    <p:animScale>
                                      <p:cBhvr>
                                        <p:cTn id="17" dur="65">
                                          <p:stCondLst>
                                            <p:cond delay="4105"/>
                                          </p:stCondLst>
                                        </p:cTn>
                                        <p:tgtEl>
                                          <p:spTgt spid="22530"/>
                                        </p:tgtEl>
                                      </p:cBhvr>
                                      <p:to x="100000" y="90000"/>
                                    </p:animScale>
                                    <p:animScale>
                                      <p:cBhvr>
                                        <p:cTn id="18" dur="415" decel="50000">
                                          <p:stCondLst>
                                            <p:cond delay="4170"/>
                                          </p:stCondLst>
                                        </p:cTn>
                                        <p:tgtEl>
                                          <p:spTgt spid="22530"/>
                                        </p:tgtEl>
                                      </p:cBhvr>
                                      <p:to x="100000" y="100000"/>
                                    </p:animScale>
                                    <p:animScale>
                                      <p:cBhvr>
                                        <p:cTn id="19" dur="65">
                                          <p:stCondLst>
                                            <p:cond delay="4520"/>
                                          </p:stCondLst>
                                        </p:cTn>
                                        <p:tgtEl>
                                          <p:spTgt spid="22530"/>
                                        </p:tgtEl>
                                      </p:cBhvr>
                                      <p:to x="100000" y="95000"/>
                                    </p:animScale>
                                    <p:animScale>
                                      <p:cBhvr>
                                        <p:cTn id="20" dur="415" decel="50000">
                                          <p:stCondLst>
                                            <p:cond delay="4585"/>
                                          </p:stCondLst>
                                        </p:cTn>
                                        <p:tgtEl>
                                          <p:spTgt spid="2253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2531"/>
                                        </p:tgtEl>
                                        <p:attrNameLst>
                                          <p:attrName>style.visibility</p:attrName>
                                        </p:attrNameLst>
                                      </p:cBhvr>
                                      <p:to>
                                        <p:strVal val="visible"/>
                                      </p:to>
                                    </p:set>
                                    <p:animEffect transition="in" filter="wipe(down)">
                                      <p:cBhvr>
                                        <p:cTn id="23" dur="1450">
                                          <p:stCondLst>
                                            <p:cond delay="0"/>
                                          </p:stCondLst>
                                        </p:cTn>
                                        <p:tgtEl>
                                          <p:spTgt spid="22531"/>
                                        </p:tgtEl>
                                      </p:cBhvr>
                                    </p:animEffect>
                                    <p:anim calcmode="lin" valueType="num">
                                      <p:cBhvr>
                                        <p:cTn id="24" dur="4555" tmFilter="0,0; 0.14,0.36; 0.43,0.73; 0.71,0.91; 1.0,1.0">
                                          <p:stCondLst>
                                            <p:cond delay="0"/>
                                          </p:stCondLst>
                                        </p:cTn>
                                        <p:tgtEl>
                                          <p:spTgt spid="22531"/>
                                        </p:tgtEl>
                                        <p:attrNameLst>
                                          <p:attrName>ppt_x</p:attrName>
                                        </p:attrNameLst>
                                      </p:cBhvr>
                                      <p:tavLst>
                                        <p:tav tm="0">
                                          <p:val>
                                            <p:strVal val="#ppt_x-0.25"/>
                                          </p:val>
                                        </p:tav>
                                        <p:tav tm="100000">
                                          <p:val>
                                            <p:strVal val="#ppt_x"/>
                                          </p:val>
                                        </p:tav>
                                      </p:tavLst>
                                    </p:anim>
                                    <p:anim calcmode="lin" valueType="num">
                                      <p:cBhvr>
                                        <p:cTn id="25" dur="1660" tmFilter="0.0,0.0; 0.25,0.07; 0.50,0.2; 0.75,0.467; 1.0,1.0">
                                          <p:stCondLst>
                                            <p:cond delay="0"/>
                                          </p:stCondLst>
                                        </p:cTn>
                                        <p:tgtEl>
                                          <p:spTgt spid="22531"/>
                                        </p:tgtEl>
                                        <p:attrNameLst>
                                          <p:attrName>ppt_y</p:attrName>
                                        </p:attrNameLst>
                                      </p:cBhvr>
                                      <p:tavLst>
                                        <p:tav tm="0" fmla="#ppt_y-sin(pi*$)/3">
                                          <p:val>
                                            <p:fltVal val="0.5"/>
                                          </p:val>
                                        </p:tav>
                                        <p:tav tm="100000">
                                          <p:val>
                                            <p:fltVal val="1"/>
                                          </p:val>
                                        </p:tav>
                                      </p:tavLst>
                                    </p:anim>
                                    <p:anim calcmode="lin" valueType="num">
                                      <p:cBhvr>
                                        <p:cTn id="26" dur="1660" tmFilter="0, 0; 0.125,0.2665; 0.25,0.4; 0.375,0.465; 0.5,0.5;  0.625,0.535; 0.75,0.6; 0.875,0.7335; 1,1">
                                          <p:stCondLst>
                                            <p:cond delay="1660"/>
                                          </p:stCondLst>
                                        </p:cTn>
                                        <p:tgtEl>
                                          <p:spTgt spid="22531"/>
                                        </p:tgtEl>
                                        <p:attrNameLst>
                                          <p:attrName>ppt_y</p:attrName>
                                        </p:attrNameLst>
                                      </p:cBhvr>
                                      <p:tavLst>
                                        <p:tav tm="0" fmla="#ppt_y-sin(pi*$)/9">
                                          <p:val>
                                            <p:fltVal val="0"/>
                                          </p:val>
                                        </p:tav>
                                        <p:tav tm="100000">
                                          <p:val>
                                            <p:fltVal val="1"/>
                                          </p:val>
                                        </p:tav>
                                      </p:tavLst>
                                    </p:anim>
                                    <p:anim calcmode="lin" valueType="num">
                                      <p:cBhvr>
                                        <p:cTn id="27" dur="830" tmFilter="0, 0; 0.125,0.2665; 0.25,0.4; 0.375,0.465; 0.5,0.5;  0.625,0.535; 0.75,0.6; 0.875,0.7335; 1,1">
                                          <p:stCondLst>
                                            <p:cond delay="3310"/>
                                          </p:stCondLst>
                                        </p:cTn>
                                        <p:tgtEl>
                                          <p:spTgt spid="22531"/>
                                        </p:tgtEl>
                                        <p:attrNameLst>
                                          <p:attrName>ppt_y</p:attrName>
                                        </p:attrNameLst>
                                      </p:cBhvr>
                                      <p:tavLst>
                                        <p:tav tm="0" fmla="#ppt_y-sin(pi*$)/27">
                                          <p:val>
                                            <p:fltVal val="0"/>
                                          </p:val>
                                        </p:tav>
                                        <p:tav tm="100000">
                                          <p:val>
                                            <p:fltVal val="1"/>
                                          </p:val>
                                        </p:tav>
                                      </p:tavLst>
                                    </p:anim>
                                    <p:anim calcmode="lin" valueType="num">
                                      <p:cBhvr>
                                        <p:cTn id="28" dur="410" tmFilter="0, 0; 0.125,0.2665; 0.25,0.4; 0.375,0.465; 0.5,0.5;  0.625,0.535; 0.75,0.6; 0.875,0.7335; 1,1">
                                          <p:stCondLst>
                                            <p:cond delay="4140"/>
                                          </p:stCondLst>
                                        </p:cTn>
                                        <p:tgtEl>
                                          <p:spTgt spid="22531"/>
                                        </p:tgtEl>
                                        <p:attrNameLst>
                                          <p:attrName>ppt_y</p:attrName>
                                        </p:attrNameLst>
                                      </p:cBhvr>
                                      <p:tavLst>
                                        <p:tav tm="0" fmla="#ppt_y-sin(pi*$)/81">
                                          <p:val>
                                            <p:fltVal val="0"/>
                                          </p:val>
                                        </p:tav>
                                        <p:tav tm="100000">
                                          <p:val>
                                            <p:fltVal val="1"/>
                                          </p:val>
                                        </p:tav>
                                      </p:tavLst>
                                    </p:anim>
                                    <p:animScale>
                                      <p:cBhvr>
                                        <p:cTn id="29" dur="65">
                                          <p:stCondLst>
                                            <p:cond delay="1625"/>
                                          </p:stCondLst>
                                        </p:cTn>
                                        <p:tgtEl>
                                          <p:spTgt spid="22531"/>
                                        </p:tgtEl>
                                      </p:cBhvr>
                                      <p:to x="100000" y="60000"/>
                                    </p:animScale>
                                    <p:animScale>
                                      <p:cBhvr>
                                        <p:cTn id="30" dur="415" decel="50000">
                                          <p:stCondLst>
                                            <p:cond delay="1690"/>
                                          </p:stCondLst>
                                        </p:cTn>
                                        <p:tgtEl>
                                          <p:spTgt spid="22531"/>
                                        </p:tgtEl>
                                      </p:cBhvr>
                                      <p:to x="100000" y="100000"/>
                                    </p:animScale>
                                    <p:animScale>
                                      <p:cBhvr>
                                        <p:cTn id="31" dur="65">
                                          <p:stCondLst>
                                            <p:cond delay="3280"/>
                                          </p:stCondLst>
                                        </p:cTn>
                                        <p:tgtEl>
                                          <p:spTgt spid="22531"/>
                                        </p:tgtEl>
                                      </p:cBhvr>
                                      <p:to x="100000" y="80000"/>
                                    </p:animScale>
                                    <p:animScale>
                                      <p:cBhvr>
                                        <p:cTn id="32" dur="415" decel="50000">
                                          <p:stCondLst>
                                            <p:cond delay="3345"/>
                                          </p:stCondLst>
                                        </p:cTn>
                                        <p:tgtEl>
                                          <p:spTgt spid="22531"/>
                                        </p:tgtEl>
                                      </p:cBhvr>
                                      <p:to x="100000" y="100000"/>
                                    </p:animScale>
                                    <p:animScale>
                                      <p:cBhvr>
                                        <p:cTn id="33" dur="65">
                                          <p:stCondLst>
                                            <p:cond delay="4105"/>
                                          </p:stCondLst>
                                        </p:cTn>
                                        <p:tgtEl>
                                          <p:spTgt spid="22531"/>
                                        </p:tgtEl>
                                      </p:cBhvr>
                                      <p:to x="100000" y="90000"/>
                                    </p:animScale>
                                    <p:animScale>
                                      <p:cBhvr>
                                        <p:cTn id="34" dur="415" decel="50000">
                                          <p:stCondLst>
                                            <p:cond delay="4170"/>
                                          </p:stCondLst>
                                        </p:cTn>
                                        <p:tgtEl>
                                          <p:spTgt spid="22531"/>
                                        </p:tgtEl>
                                      </p:cBhvr>
                                      <p:to x="100000" y="100000"/>
                                    </p:animScale>
                                    <p:animScale>
                                      <p:cBhvr>
                                        <p:cTn id="35" dur="65">
                                          <p:stCondLst>
                                            <p:cond delay="4520"/>
                                          </p:stCondLst>
                                        </p:cTn>
                                        <p:tgtEl>
                                          <p:spTgt spid="22531"/>
                                        </p:tgtEl>
                                      </p:cBhvr>
                                      <p:to x="100000" y="95000"/>
                                    </p:animScale>
                                    <p:animScale>
                                      <p:cBhvr>
                                        <p:cTn id="36" dur="415" decel="50000">
                                          <p:stCondLst>
                                            <p:cond delay="4585"/>
                                          </p:stCondLst>
                                        </p:cTn>
                                        <p:tgtEl>
                                          <p:spTgt spid="225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67</TotalTime>
  <Words>723</Words>
  <Application>Microsoft Office PowerPoint</Application>
  <PresentationFormat>Экран (4:3)</PresentationFormat>
  <Paragraphs>19</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Constantia</vt:lpstr>
      <vt:lpstr>Arial</vt:lpstr>
      <vt:lpstr>Calibri</vt:lpstr>
      <vt:lpstr>Wingdings 2</vt:lpstr>
      <vt:lpstr>Georgia</vt:lpstr>
      <vt:lpstr>Times New Roman</vt:lpstr>
      <vt:lpstr>Times</vt:lpstr>
      <vt:lpstr>Поток</vt:lpstr>
      <vt:lpstr>Презентация PowerPoint</vt:lpstr>
      <vt:lpstr>Презентация PowerPoint</vt:lpstr>
      <vt:lpstr>Источниками магнитного поля являются движущиеся электрические заряды (токи). Магнитное поле возникает в пространстве, окружающем проводники с током, подобно тому, как в пространстве, окружающем неподвижные электрические заряды, возникает электрическое поле. Магнитное поле постоянных магнитов также создается электрическими микротоками, циркулирующими внутри молекул вещества (гипотеза Ампера).</vt:lpstr>
      <vt:lpstr>Для описания магнитного поля необходимо ввести силовую характеристику поля, аналогичную вектору напряженности  электрического поля. Такой характеристикой является вектор магнитной индукции Вектор магнитной индукции определяет силы, действующие на токи или движущиеся заряды в магнитном поле. За положительное направление вектора принимается направление от южного полюса S к северному полюсу N магнитной стрелки, свободно устанавливающейся в магнитном поле. Таким образом, исследуя магнитное поле, создаваемое током или постоянным магнитом, с помощью маленькой магнитной стрелки, можно в каждой точке пространства </vt:lpstr>
      <vt:lpstr>Для того, чтобы количественно описать магнитное поле, нужно указать способ определения не только  направления вектора но и его модуляМодуль вектора магнитной индукции равен отношению максимального значения  силы Ампера, действующей на прямой проводник с током, к силе тока I в проводнике и его длине Δl:     </vt:lpstr>
      <vt:lpstr>Сила Ампера направлена перпендикулярно вектору магнитной индукции и направлению тока, текущего по проводнику. Для определения направления силы Ампера обычно используют правило левой руки: если расположить левую руку так, чтобы линии индукции входили в ладонь, а вытянутые пальцы были направлены вдоль тока, то отведенный большой палец укажет направление силы, действующей на проводник. </vt:lpstr>
      <vt:lpstr>Межпланетное магнитное поле </vt:lpstr>
      <vt:lpstr>Если бы межпланетное пространство было вакуумом, то единственными магнитными полями в нем могли быть лишь поля Солнца и планет, а также поле галактического происхождения, которое простирается вдоль спиральных ветвей нашей Галактики. При этом поля Солнца и планет в межпланетном пространстве были бы крайне слабы. На самом деле межпланетное пространство не является вакуумом, а заполнено ионизованным газом, испускаемым Солнцем (солнечным ветром). Концентрация этого газа 1-10 см-3, типичные величины скоростей между 300 и 800 км/с, температура близка к 105 К (напомним, что тем­пература короны 2106 К). Солнечный ветер – истечение плазмы солнечной короны в межпланетное пространство. На уровне орбиты Земли средняя скорость частиц Солнечного ветра (протонов и электронов) около 400 км/с, число частиц – несколько десятков в 1см3. </vt:lpstr>
      <vt:lpstr>Английский ученый Уильям Гильберт, придворный врач королевы Елизаветы, в 1600 г. впервые показал, что Земля является магнитом, ось которого не совпадает с осью вращения Земли. Следовательно, вокруг Земли, как и около любого магнита, существует магнитное поле. В 1635 г. Геллибранд обнаружил, что поле земного маг­нита медленно меняется, а Эдмунд Галлей провел первую в мире магнитную съемку океанов и создал первые миро­вые магнитные карты (1702 г.). В 1835 г. Гаусс провел сферический гармонический анализ магнитного поля Земли. Он создал первую в мире магнитную обсерваторию в Гёттингене. </vt:lpstr>
      <vt:lpstr>Несколько слов о магнитных картах. Обычно через каждые 5 лет распределение магнитного поля на поверх­ности Земли представляется магнитными картами трех или более магнитных элементов. На каждой из таких карт проводятся изолинии, вдоль которых данный элемент имеет постоянную величину. Линии равного склонения D назы­ваются изогонами, наклонения I – изоклинами, величины полной силы В – изодинамическими линиями или изодинами. Изомагнитные линии элементов H, Z, Х и Y назы­ваются соответственно изолиниями горизонтальной, вер­тикальной, северной или восточной компонент. </vt:lpstr>
      <vt:lpstr>Вернемся к рисунку. Там показан круг с угловым радиу­сом 90°– , который описывает положение Солнца на зем­ной поверхности. Дуга большого круга, проведенная через точку Р и геомагнитный полюс В, пересекает этот круг в точках H’n и H’m, которые указывают положение Солнца соответственно в моменты гео­магнитного полудня и геомаг­нитной полуночи точки Р. Эти моменты зависят от широты точки Р. Положения Солнца в местные истинные полдень и полночь указаны точками Hn и Нm соответственно. Когда  по­ложительно (лето в северном полушарии), то утренняя поло­вина геомагнитных суток не равна вечерней. В высоких ши­ротах геомагнитное время мо­жет очень сильно отличаться от истинного или среднего вре­мени в течение большей части суток. Говоря о времени и систе­мах координат, скажем еще об учете эксцентричности магнитного диполя. Эксцентрич­ный диполь медленно дрейфует наружу ( к северу и к западу) с 1836 г. Экваториальную плоскость он пересел? примерно в 1862 г. Его траектория по радиальной проек­ции расположена в районе о-ва Гилберта в Тихом океане</vt:lpstr>
      <vt:lpstr>ДЕЙСТВИЕ МАГНИТНОГО ПОЛЯ НА ТОК </vt:lpstr>
      <vt:lpstr>В пределах каждого сектора скорость солнечного ветра и плотность частиц систематически изменяются. Наблю­дения с помощью ракет показывают, что оба параметра резко увеличиваются на границе сектора. В конце второго дня после прохождения границы сектора плотность очень быстро, а затем, через два или три дня, медленно начинает расти. Скорость солнечного ветра уменьшается медленно на второй или третий день после достижения пика. Сек­торная структура и отмеченные вариации скорости и плот­ности тесно связаны с магнитосферными возмущениями. Секторная структура довольно устойчива, поэтому вся структура потока вращается с Солнцем по крайней мере в течение нескольких солнечных оборотов, проходя над Землей приблизительно через каждые 27 дней.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Петя</dc:creator>
  <cp:lastModifiedBy>admin</cp:lastModifiedBy>
  <cp:revision>10</cp:revision>
  <dcterms:created xsi:type="dcterms:W3CDTF">2010-03-27T19:16:53Z</dcterms:created>
  <dcterms:modified xsi:type="dcterms:W3CDTF">2015-04-08T14:37:35Z</dcterms:modified>
</cp:coreProperties>
</file>