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7" r:id="rId9"/>
    <p:sldId id="268" r:id="rId10"/>
    <p:sldId id="264" r:id="rId11"/>
    <p:sldId id="269" r:id="rId12"/>
    <p:sldId id="263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99"/>
    <a:srgbClr val="532476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43" d="100"/>
          <a:sy n="43" d="100"/>
        </p:scale>
        <p:origin x="13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png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341438"/>
            <a:ext cx="9144000" cy="287337"/>
          </a:xfrm>
          <a:prstGeom prst="rect">
            <a:avLst/>
          </a:prstGeom>
          <a:gradFill rotWithShape="1">
            <a:gsLst>
              <a:gs pos="0">
                <a:srgbClr val="080808"/>
              </a:gs>
              <a:gs pos="100000">
                <a:srgbClr val="080808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0" y="0"/>
            <a:ext cx="9144000" cy="3048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391400" y="0"/>
            <a:ext cx="1143000" cy="304800"/>
            <a:chOff x="4704" y="0"/>
            <a:chExt cx="720" cy="336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gray">
            <a:xfrm>
              <a:off x="4704" y="0"/>
              <a:ext cx="48" cy="3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gray">
            <a:xfrm>
              <a:off x="5040" y="0"/>
              <a:ext cx="48" cy="33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gray">
            <a:xfrm>
              <a:off x="5376" y="0"/>
              <a:ext cx="48" cy="33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gray">
          <a:xfrm>
            <a:off x="-9525" y="152400"/>
            <a:ext cx="2209800" cy="1066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Oval 9" descr="80%"/>
          <p:cNvSpPr>
            <a:spLocks noChangeArrowheads="1"/>
          </p:cNvSpPr>
          <p:nvPr/>
        </p:nvSpPr>
        <p:spPr bwMode="gray">
          <a:xfrm>
            <a:off x="152400" y="0"/>
            <a:ext cx="1981200" cy="1447800"/>
          </a:xfrm>
          <a:prstGeom prst="ellipse">
            <a:avLst/>
          </a:prstGeom>
          <a:pattFill prst="pct80">
            <a:fgClr>
              <a:schemeClr val="accent2"/>
            </a:fgClr>
            <a:bgClr>
              <a:schemeClr val="tx2"/>
            </a:bgClr>
          </a:patt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2" name="Oval 10" descr="75%"/>
          <p:cNvSpPr>
            <a:spLocks noChangeArrowheads="1"/>
          </p:cNvSpPr>
          <p:nvPr/>
        </p:nvSpPr>
        <p:spPr bwMode="gray">
          <a:xfrm>
            <a:off x="457200" y="165100"/>
            <a:ext cx="1295400" cy="1066800"/>
          </a:xfrm>
          <a:prstGeom prst="ellipse">
            <a:avLst/>
          </a:prstGeom>
          <a:pattFill prst="pct75">
            <a:fgClr>
              <a:schemeClr val="accent2"/>
            </a:fgClr>
            <a:bgClr>
              <a:schemeClr val="tx1"/>
            </a:bgClr>
          </a:patt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3" name="Oval 11" descr="80%"/>
          <p:cNvSpPr>
            <a:spLocks noChangeArrowheads="1"/>
          </p:cNvSpPr>
          <p:nvPr/>
        </p:nvSpPr>
        <p:spPr bwMode="gray">
          <a:xfrm>
            <a:off x="698500" y="393700"/>
            <a:ext cx="762000" cy="609600"/>
          </a:xfrm>
          <a:prstGeom prst="ellipse">
            <a:avLst/>
          </a:prstGeom>
          <a:pattFill prst="pct80">
            <a:fgClr>
              <a:schemeClr val="accent2"/>
            </a:fgClr>
            <a:bgClr>
              <a:schemeClr val="tx1"/>
            </a:bgClr>
          </a:patt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gray">
          <a:xfrm>
            <a:off x="0" y="1219200"/>
            <a:ext cx="91440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gray">
          <a:xfrm>
            <a:off x="3124200" y="2133600"/>
            <a:ext cx="1981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gray">
          <a:xfrm>
            <a:off x="0" y="0"/>
            <a:ext cx="22098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gray">
          <a:xfrm>
            <a:off x="2057400" y="6629400"/>
            <a:ext cx="7086600" cy="228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0" y="6629400"/>
            <a:ext cx="2590800" cy="228600"/>
            <a:chOff x="0" y="4080"/>
            <a:chExt cx="2400" cy="144"/>
          </a:xfrm>
        </p:grpSpPr>
        <p:sp>
          <p:nvSpPr>
            <p:cNvPr id="19" name="Rectangle 17"/>
            <p:cNvSpPr>
              <a:spLocks noChangeArrowheads="1"/>
            </p:cNvSpPr>
            <p:nvPr userDrawn="1"/>
          </p:nvSpPr>
          <p:spPr bwMode="gray">
            <a:xfrm>
              <a:off x="0" y="4080"/>
              <a:ext cx="2207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gray">
            <a:xfrm>
              <a:off x="2207" y="4080"/>
              <a:ext cx="193" cy="144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0" y="12192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2176463" y="301625"/>
            <a:ext cx="6967537" cy="9128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381000" y="2667000"/>
            <a:ext cx="8382000" cy="93345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hlink"/>
                </a:solidFill>
                <a:latin typeface="Arial" charset="0"/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253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92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60499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60499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4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381000" y="274638"/>
            <a:ext cx="7543800" cy="8683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400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400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400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400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3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82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0450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16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80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37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7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784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421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215900"/>
          </a:xfrm>
          <a:prstGeom prst="rect">
            <a:avLst/>
          </a:prstGeom>
          <a:gradFill rotWithShape="1">
            <a:gsLst>
              <a:gs pos="0">
                <a:srgbClr val="080808"/>
              </a:gs>
              <a:gs pos="100000">
                <a:srgbClr val="080808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gray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gray">
          <a:xfrm>
            <a:off x="419100" y="0"/>
            <a:ext cx="762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gray">
          <a:xfrm>
            <a:off x="952500" y="0"/>
            <a:ext cx="76200" cy="381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gray">
          <a:xfrm>
            <a:off x="1485900" y="0"/>
            <a:ext cx="762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0" y="338138"/>
            <a:ext cx="9144000" cy="736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139700" y="342900"/>
            <a:ext cx="1295400" cy="685800"/>
            <a:chOff x="96" y="0"/>
            <a:chExt cx="1248" cy="912"/>
          </a:xfrm>
        </p:grpSpPr>
        <p:sp>
          <p:nvSpPr>
            <p:cNvPr id="4105" name="Oval 9" descr="80%"/>
            <p:cNvSpPr>
              <a:spLocks noChangeArrowheads="1"/>
            </p:cNvSpPr>
            <p:nvPr userDrawn="1"/>
          </p:nvSpPr>
          <p:spPr bwMode="gray">
            <a:xfrm>
              <a:off x="96" y="0"/>
              <a:ext cx="1248" cy="912"/>
            </a:xfrm>
            <a:prstGeom prst="ellipse">
              <a:avLst/>
            </a:prstGeom>
            <a:pattFill prst="pct80">
              <a:fgClr>
                <a:schemeClr val="accent2"/>
              </a:fgClr>
              <a:bgClr>
                <a:schemeClr val="tx2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106" name="Oval 10" descr="75%"/>
            <p:cNvSpPr>
              <a:spLocks noChangeArrowheads="1"/>
            </p:cNvSpPr>
            <p:nvPr userDrawn="1"/>
          </p:nvSpPr>
          <p:spPr bwMode="gray">
            <a:xfrm>
              <a:off x="289" y="103"/>
              <a:ext cx="815" cy="673"/>
            </a:xfrm>
            <a:prstGeom prst="ellipse">
              <a:avLst/>
            </a:prstGeom>
            <a:pattFill prst="pct75">
              <a:fgClr>
                <a:schemeClr val="accent2"/>
              </a:fgClr>
              <a:bgClr>
                <a:schemeClr val="tx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107" name="Oval 11" descr="80%"/>
            <p:cNvSpPr>
              <a:spLocks noChangeArrowheads="1"/>
            </p:cNvSpPr>
            <p:nvPr userDrawn="1"/>
          </p:nvSpPr>
          <p:spPr bwMode="gray">
            <a:xfrm>
              <a:off x="440" y="247"/>
              <a:ext cx="480" cy="384"/>
            </a:xfrm>
            <a:prstGeom prst="ellipse">
              <a:avLst/>
            </a:prstGeom>
            <a:pattFill prst="pct80">
              <a:fgClr>
                <a:schemeClr val="accent2"/>
              </a:fgClr>
              <a:bgClr>
                <a:schemeClr val="tx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3081" name="Group 12"/>
          <p:cNvGrpSpPr>
            <a:grpSpLocks/>
          </p:cNvGrpSpPr>
          <p:nvPr/>
        </p:nvGrpSpPr>
        <p:grpSpPr bwMode="auto">
          <a:xfrm>
            <a:off x="0" y="914400"/>
            <a:ext cx="9144000" cy="219075"/>
            <a:chOff x="0" y="576"/>
            <a:chExt cx="5760" cy="138"/>
          </a:xfrm>
        </p:grpSpPr>
        <p:sp>
          <p:nvSpPr>
            <p:cNvPr id="4109" name="Rectangle 13"/>
            <p:cNvSpPr>
              <a:spLocks noChangeArrowheads="1"/>
            </p:cNvSpPr>
            <p:nvPr/>
          </p:nvSpPr>
          <p:spPr bwMode="gray">
            <a:xfrm flipH="1" flipV="1">
              <a:off x="0" y="666"/>
              <a:ext cx="5760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gray">
            <a:xfrm flipH="1" flipV="1">
              <a:off x="4656" y="576"/>
              <a:ext cx="1104" cy="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gray">
            <a:xfrm flipH="1" flipV="1">
              <a:off x="4560" y="576"/>
              <a:ext cx="96" cy="96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11113" y="1050925"/>
            <a:ext cx="7239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7391400" y="914400"/>
            <a:ext cx="17462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084" name="Rectangle 18"/>
          <p:cNvSpPr>
            <a:spLocks noGrp="1" noChangeArrowheads="1"/>
          </p:cNvSpPr>
          <p:nvPr>
            <p:ph type="title"/>
          </p:nvPr>
        </p:nvSpPr>
        <p:spPr bwMode="white">
          <a:xfrm>
            <a:off x="381000" y="274638"/>
            <a:ext cx="75438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3085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0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5400" smtClean="0"/>
              <a:t>Вес тела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Динамометр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868362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Измерение силы (веса) с помощью динамометра</a:t>
            </a:r>
          </a:p>
        </p:txBody>
      </p:sp>
      <p:pic>
        <p:nvPicPr>
          <p:cNvPr id="13315" name="Picture 4" descr="03d-i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41563" y="1412875"/>
            <a:ext cx="4616450" cy="5040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Медицинский динамометр</a:t>
            </a:r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611188" y="1341438"/>
            <a:ext cx="80645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b="1"/>
              <a:t>Динамометр кистевой</a:t>
            </a:r>
            <a:r>
              <a:rPr lang="ru-RU" altLang="ru-RU"/>
              <a:t> - создан для измерения мышечной силы кисти у различных по возрасту и физическому состоянию групп людей. </a:t>
            </a:r>
            <a:br>
              <a:rPr lang="ru-RU" altLang="ru-RU"/>
            </a:br>
            <a:r>
              <a:rPr lang="ru-RU" altLang="ru-RU"/>
              <a:t/>
            </a:r>
            <a:br>
              <a:rPr lang="ru-RU" altLang="ru-RU"/>
            </a:br>
            <a:r>
              <a:rPr lang="ru-RU" altLang="ru-RU" b="1"/>
              <a:t>Динамометр становой - </a:t>
            </a:r>
            <a:r>
              <a:rPr lang="ru-RU" altLang="ru-RU"/>
              <a:t>предназначен для определения силы и статической выносливости мышц разгибателей туловища для определения их состояния и работоспособности. Обеспечивает высокую точность измерений, возможность получения как фиксированных, так и нефиксированных показаний. Динамометр позволяет наблюдать с помощью специального зеркала за величиной измеряемого усилия. </a:t>
            </a:r>
            <a:br>
              <a:rPr lang="ru-RU" altLang="ru-RU"/>
            </a:br>
            <a:r>
              <a:rPr lang="ru-RU" altLang="ru-RU"/>
              <a:t/>
            </a:r>
            <a:br>
              <a:rPr lang="ru-RU" altLang="ru-RU"/>
            </a:br>
            <a:r>
              <a:rPr lang="ru-RU" altLang="ru-RU"/>
              <a:t>Динамометры применяют в ортопедических клиниках при проведении лечебной физкультуры; в спортивных учреждениях при обследовании и отборе спортсменов; в области физиологии труда при обследовании рабочих; в неврологических клиниках; научно-исследовательских лабораториях.</a:t>
            </a:r>
            <a:br>
              <a:rPr lang="ru-RU" altLang="ru-RU"/>
            </a:b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Ответьте на вопрос: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Какова цена деления шкалы динамометра, показанного на рисунке? </a:t>
            </a:r>
          </a:p>
        </p:txBody>
      </p:sp>
      <p:pic>
        <p:nvPicPr>
          <p:cNvPr id="15364" name="Picture 6" descr="рису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284538"/>
            <a:ext cx="7820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Определите силу тяжести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49275" y="1371600"/>
          <a:ext cx="385445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Image" r:id="rId3" imgW="4050794" imgH="5206349" progId="Photoshop.Image.9">
                  <p:embed/>
                </p:oleObj>
              </mc:Choice>
              <mc:Fallback>
                <p:oleObj name="Image" r:id="rId3" imgW="4050794" imgH="5206349" progId="Photoshop.Image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1371600"/>
                        <a:ext cx="385445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5637213" y="1181100"/>
          <a:ext cx="2751137" cy="515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Image" r:id="rId5" imgW="2869841" imgH="5384127" progId="Photoshop.Image.9">
                  <p:embed/>
                </p:oleObj>
              </mc:Choice>
              <mc:Fallback>
                <p:oleObj name="Image" r:id="rId5" imgW="2869841" imgH="5384127" progId="Photoshop.Image.9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7213" y="1181100"/>
                        <a:ext cx="2751137" cy="515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3132138" y="2636838"/>
            <a:ext cx="14335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latin typeface="Times New Roman" panose="02020603050405020304" pitchFamily="18" charset="0"/>
              </a:rPr>
              <a:t>F</a:t>
            </a:r>
            <a:r>
              <a:rPr lang="ru-RU" altLang="ru-RU" sz="3600" b="1" i="1" baseline="-25000">
                <a:latin typeface="Times New Roman" panose="02020603050405020304" pitchFamily="18" charset="0"/>
              </a:rPr>
              <a:t>тяж</a:t>
            </a:r>
            <a:r>
              <a:rPr lang="ru-RU" altLang="ru-RU" sz="3600" b="1" i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611688" y="2670175"/>
            <a:ext cx="9128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5 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7543800" cy="868363"/>
          </a:xfrm>
        </p:spPr>
        <p:txBody>
          <a:bodyPr/>
          <a:lstStyle/>
          <a:p>
            <a:pPr algn="ctr" eaLnBrk="1" hangingPunct="1"/>
            <a:r>
              <a:rPr lang="ru-RU" altLang="ru-RU" sz="2400" smtClean="0">
                <a:latin typeface="Verdana" panose="020B0604030504040204" pitchFamily="34" charset="0"/>
              </a:rPr>
              <a:t>Где используется понятие веса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4895850" cy="7318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b="1" smtClean="0">
                <a:solidFill>
                  <a:schemeClr val="accent2"/>
                </a:solidFill>
              </a:rPr>
              <a:t>Взвесьте 0,5 кг ягод…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b="1" smtClean="0">
              <a:solidFill>
                <a:schemeClr val="accent2"/>
              </a:solidFill>
            </a:endParaRPr>
          </a:p>
        </p:txBody>
      </p:sp>
      <p:pic>
        <p:nvPicPr>
          <p:cNvPr id="11268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52513"/>
            <a:ext cx="2767013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627313" y="3213100"/>
            <a:ext cx="3671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chemeClr val="accent2"/>
                </a:solidFill>
                <a:latin typeface="Verdana" panose="020B0604030504040204" pitchFamily="34" charset="0"/>
              </a:rPr>
              <a:t>Спортсмен поднял штангу весом 100 кг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187450" y="5734050"/>
            <a:ext cx="46450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chemeClr val="accent2"/>
                </a:solidFill>
                <a:latin typeface="Verdana" panose="020B0604030504040204" pitchFamily="34" charset="0"/>
              </a:rPr>
              <a:t>Борец полусреднего веса </a:t>
            </a:r>
          </a:p>
        </p:txBody>
      </p:sp>
      <p:pic>
        <p:nvPicPr>
          <p:cNvPr id="11274" name="Picture 10" descr="2051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81300"/>
            <a:ext cx="21875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2" descr="22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933825"/>
            <a:ext cx="28575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9" grpId="0"/>
      <p:bldP spid="112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Вес тела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8400" y="2205038"/>
            <a:ext cx="5111750" cy="360045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Если тело стоит на опоре, то сжимается не только опора, но и само тело, притягиваемое Землей. Если тело подвешено на нити (подвесе), то растянута не только нить (подвес), но и само тело</a:t>
            </a:r>
          </a:p>
        </p:txBody>
      </p:sp>
      <p:pic>
        <p:nvPicPr>
          <p:cNvPr id="14345" name="Picture 9" descr="Косолапый мишка давит на опору - прогнувшуюся доску. Согласно определению сила давления мишки на доску называется его вес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268413"/>
            <a:ext cx="14446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 descr="0e6358ee5c8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16338"/>
            <a:ext cx="25971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18" descr="{A205CBF1-4C14-4F52-BFA7-8304DD49D968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341438"/>
            <a:ext cx="4097337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Grp="1" noChangeArrowheads="1"/>
          </p:cNvSpPr>
          <p:nvPr>
            <p:ph type="title" sz="quarter"/>
          </p:nvPr>
        </p:nvSpPr>
        <p:spPr>
          <a:xfrm>
            <a:off x="0" y="188913"/>
            <a:ext cx="9144000" cy="868362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Обозначение и направление веса тела</a:t>
            </a:r>
          </a:p>
        </p:txBody>
      </p:sp>
      <p:grpSp>
        <p:nvGrpSpPr>
          <p:cNvPr id="1032" name="Group 17"/>
          <p:cNvGrpSpPr>
            <a:grpSpLocks/>
          </p:cNvGrpSpPr>
          <p:nvPr/>
        </p:nvGrpSpPr>
        <p:grpSpPr bwMode="auto">
          <a:xfrm>
            <a:off x="250825" y="2492375"/>
            <a:ext cx="2665413" cy="4032250"/>
            <a:chOff x="1711" y="864"/>
            <a:chExt cx="2337" cy="3120"/>
          </a:xfrm>
        </p:grpSpPr>
        <p:graphicFrame>
          <p:nvGraphicFramePr>
            <p:cNvPr id="1029" name="Object 15"/>
            <p:cNvGraphicFramePr>
              <a:graphicFrameLocks noChangeAspect="1"/>
            </p:cNvGraphicFramePr>
            <p:nvPr/>
          </p:nvGraphicFramePr>
          <p:xfrm>
            <a:off x="1711" y="864"/>
            <a:ext cx="2337" cy="3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Image" r:id="rId4" imgW="2577778" imgH="3441270" progId="Photoshop.Image.9">
                    <p:embed/>
                  </p:oleObj>
                </mc:Choice>
                <mc:Fallback>
                  <p:oleObj name="Image" r:id="rId4" imgW="2577778" imgH="3441270" progId="Photoshop.Image.9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1" y="864"/>
                          <a:ext cx="2337" cy="31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" name="Line 14"/>
            <p:cNvSpPr>
              <a:spLocks noChangeShapeType="1"/>
            </p:cNvSpPr>
            <p:nvPr/>
          </p:nvSpPr>
          <p:spPr bwMode="auto">
            <a:xfrm>
              <a:off x="2890" y="2614"/>
              <a:ext cx="0" cy="49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Line 16"/>
            <p:cNvSpPr>
              <a:spLocks noChangeShapeType="1"/>
            </p:cNvSpPr>
            <p:nvPr/>
          </p:nvSpPr>
          <p:spPr bwMode="auto">
            <a:xfrm flipV="1">
              <a:off x="2895" y="2109"/>
              <a:ext cx="0" cy="49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5380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1258888" y="1916113"/>
          <a:ext cx="15128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6" imgW="825480" imgH="444240" progId="Equation.3">
                  <p:embed/>
                </p:oleObj>
              </mc:Choice>
              <mc:Fallback>
                <p:oleObj name="Формула" r:id="rId6" imgW="825480" imgH="4442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916113"/>
                        <a:ext cx="15128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4932363" y="3716338"/>
          <a:ext cx="11414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Формула" r:id="rId8" imgW="520560" imgH="279360" progId="Equation.3">
                  <p:embed/>
                </p:oleObj>
              </mc:Choice>
              <mc:Fallback>
                <p:oleObj name="Формула" r:id="rId8" imgW="520560" imgH="27936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3716338"/>
                        <a:ext cx="114141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9"/>
          <p:cNvSpPr>
            <a:spLocks noChangeArrowheads="1"/>
          </p:cNvSpPr>
          <p:nvPr/>
        </p:nvSpPr>
        <p:spPr bwMode="auto">
          <a:xfrm>
            <a:off x="3598863" y="4538663"/>
            <a:ext cx="5545137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i="1">
                <a:latin typeface="Verdana" panose="020B0604030504040204" pitchFamily="34" charset="0"/>
              </a:rPr>
              <a:t>Вес тела</a:t>
            </a:r>
            <a:r>
              <a:rPr lang="ru-RU" altLang="ru-RU" b="1">
                <a:latin typeface="Verdana" panose="020B0604030504040204" pitchFamily="34" charset="0"/>
              </a:rPr>
              <a:t> - это сила, с которой это тело действует на опору или подвес, вследствие действия на него силы тяжести. </a:t>
            </a:r>
          </a:p>
          <a:p>
            <a:pPr algn="ctr" eaLnBrk="1" hangingPunct="1"/>
            <a:r>
              <a:rPr lang="ru-RU" altLang="ru-RU" b="1">
                <a:latin typeface="Verdana" panose="020B0604030504040204" pitchFamily="34" charset="0"/>
              </a:rPr>
              <a:t>Вес тела приложен к опоре или подвесу. </a:t>
            </a:r>
          </a:p>
          <a:p>
            <a:pPr algn="ctr" eaLnBrk="1" hangingPunct="1"/>
            <a:r>
              <a:rPr lang="ru-RU" altLang="ru-RU" b="1">
                <a:latin typeface="Verdana" panose="020B0604030504040204" pitchFamily="34" charset="0"/>
              </a:rPr>
              <a:t>Р – вес тела, векторная величина.</a:t>
            </a:r>
          </a:p>
          <a:p>
            <a:pPr algn="ctr" eaLnBrk="1" hangingPunct="1"/>
            <a:endParaRPr lang="ru-RU" altLang="ru-RU" b="1">
              <a:latin typeface="Verdana" panose="020B0604030504040204" pitchFamily="34" charset="0"/>
            </a:endParaRPr>
          </a:p>
        </p:txBody>
      </p:sp>
      <p:graphicFrame>
        <p:nvGraphicFramePr>
          <p:cNvPr id="15384" name="Object 24"/>
          <p:cNvGraphicFramePr>
            <a:graphicFrameLocks noChangeAspect="1"/>
          </p:cNvGraphicFramePr>
          <p:nvPr>
            <p:ph sz="quarter" idx="4"/>
          </p:nvPr>
        </p:nvGraphicFramePr>
        <p:xfrm>
          <a:off x="6948488" y="3716338"/>
          <a:ext cx="118745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10" imgW="393480" imgH="203040" progId="Equation.3">
                  <p:embed/>
                </p:oleObj>
              </mc:Choice>
              <mc:Fallback>
                <p:oleObj name="Формула" r:id="rId10" imgW="393480" imgH="2030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716338"/>
                        <a:ext cx="118745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Различие между </a:t>
            </a:r>
            <a:r>
              <a:rPr lang="en-US" altLang="ru-RU" smtClean="0"/>
              <a:t>F</a:t>
            </a:r>
            <a:r>
              <a:rPr lang="ru-RU" altLang="ru-RU" baseline="-25000" smtClean="0"/>
              <a:t>т</a:t>
            </a:r>
            <a:r>
              <a:rPr lang="ru-RU" altLang="ru-RU" smtClean="0"/>
              <a:t> и Р</a:t>
            </a:r>
          </a:p>
        </p:txBody>
      </p:sp>
      <p:pic>
        <p:nvPicPr>
          <p:cNvPr id="8195" name="Picture 7" descr="22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171575"/>
            <a:ext cx="8229600" cy="1681163"/>
          </a:xfrm>
          <a:noFill/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50825" y="2781300"/>
            <a:ext cx="856932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ru-RU" altLang="ru-RU" sz="2400">
                <a:latin typeface="Verdana" panose="020B0604030504040204" pitchFamily="34" charset="0"/>
              </a:rPr>
              <a:t>Вес тела равен силе тяжести в случае, когда тело вместе с опорой или подвесом неподвижно (или  движется равномерно) относительно Земли.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ru-RU" sz="3200" b="1" i="1">
                <a:latin typeface="Times New Roman" panose="02020603050405020304" pitchFamily="18" charset="0"/>
              </a:rPr>
              <a:t>P=F</a:t>
            </a:r>
            <a:r>
              <a:rPr lang="ru-RU" altLang="ru-RU" sz="3200" i="1" baseline="-25000">
                <a:latin typeface="Times New Roman" panose="02020603050405020304" pitchFamily="18" charset="0"/>
              </a:rPr>
              <a:t>тяж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ru-RU" altLang="ru-RU" sz="2400">
                <a:latin typeface="Verdana" panose="020B0604030504040204" pitchFamily="34" charset="0"/>
              </a:rPr>
              <a:t>Если тело вместе с опорой имеет ускорение, равное ускорению свободного падения, то его вес равен нулю.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ru-RU" altLang="ru-RU" sz="2400">
                <a:latin typeface="Verdana" panose="020B0604030504040204" pitchFamily="34" charset="0"/>
              </a:rPr>
              <a:t>Разные точки приложения.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lang="ru-RU" altLang="ru-RU" sz="2400">
                <a:latin typeface="Verdana" panose="020B0604030504040204" pitchFamily="34" charset="0"/>
              </a:rPr>
              <a:t>Различна природа сил.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9220" name="Picture 4" descr="{3EEBDCE6-88B7-4209-B495-6895C1ACD5EC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7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512175" cy="868362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Вес тела – физическая величина…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1628775"/>
            <a:ext cx="4978400" cy="3713163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ru-RU" altLang="ru-RU" b="1" i="1" smtClean="0"/>
              <a:t>Динамометр</a:t>
            </a:r>
            <a:r>
              <a:rPr lang="ru-RU" altLang="ru-RU" smtClean="0"/>
              <a:t> – прибор для измерения силы (веса) – греч. </a:t>
            </a:r>
            <a:r>
              <a:rPr lang="ru-RU" altLang="ru-RU" b="1" i="1" smtClean="0">
                <a:latin typeface="Arial" panose="020B0604020202020204" pitchFamily="34" charset="0"/>
              </a:rPr>
              <a:t>динамис</a:t>
            </a:r>
            <a:r>
              <a:rPr lang="ru-RU" altLang="ru-RU" smtClean="0"/>
              <a:t> – сила, </a:t>
            </a:r>
            <a:r>
              <a:rPr lang="ru-RU" altLang="ru-RU" b="1" i="1" smtClean="0">
                <a:latin typeface="Arial" panose="020B0604020202020204" pitchFamily="34" charset="0"/>
              </a:rPr>
              <a:t>метрео</a:t>
            </a:r>
            <a:r>
              <a:rPr lang="ru-RU" altLang="ru-RU" smtClean="0"/>
              <a:t> - измеряю.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Устройство основано на сравнении любой силы с силой упругости пружины.</a:t>
            </a:r>
          </a:p>
        </p:txBody>
      </p:sp>
      <p:pic>
        <p:nvPicPr>
          <p:cNvPr id="10244" name="Picture 4" descr="d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19449">
            <a:off x="-1177132" y="1772444"/>
            <a:ext cx="4029075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1546225" y="1341438"/>
            <a:ext cx="1873250" cy="647700"/>
          </a:xfrm>
          <a:prstGeom prst="wedgeRectCallout">
            <a:avLst>
              <a:gd name="adj1" fmla="val -87287"/>
              <a:gd name="adj2" fmla="val 46324"/>
            </a:avLst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00066"/>
                </a:solidFill>
              </a:rPr>
              <a:t>Деревянная дощечка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1547813" y="2205038"/>
            <a:ext cx="1873250" cy="431800"/>
          </a:xfrm>
          <a:prstGeom prst="wedgeRectCallout">
            <a:avLst>
              <a:gd name="adj1" fmla="val -80000"/>
              <a:gd name="adj2" fmla="val 37866"/>
            </a:avLst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00066"/>
                </a:solidFill>
              </a:rPr>
              <a:t>Пружина </a:t>
            </a: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1547813" y="3644900"/>
            <a:ext cx="1873250" cy="431800"/>
          </a:xfrm>
          <a:prstGeom prst="wedgeRectCallout">
            <a:avLst>
              <a:gd name="adj1" fmla="val -83134"/>
              <a:gd name="adj2" fmla="val -42648"/>
            </a:avLst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00066"/>
                </a:solidFill>
              </a:rPr>
              <a:t>Шкала 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1547813" y="4797425"/>
            <a:ext cx="1873250" cy="646113"/>
          </a:xfrm>
          <a:prstGeom prst="wedgeRectCallout">
            <a:avLst>
              <a:gd name="adj1" fmla="val -83477"/>
              <a:gd name="adj2" fmla="val 88574"/>
            </a:avLst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00066"/>
                </a:solidFill>
              </a:rPr>
              <a:t>Стержень с крючком</a:t>
            </a: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1547813" y="2925763"/>
            <a:ext cx="1873250" cy="431800"/>
          </a:xfrm>
          <a:prstGeom prst="wedgeRectCallout">
            <a:avLst>
              <a:gd name="adj1" fmla="val -71102"/>
              <a:gd name="adj2" fmla="val 29412"/>
            </a:avLst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00066"/>
                </a:solidFill>
              </a:rPr>
              <a:t>Указатель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 animBg="1"/>
      <p:bldP spid="25610" grpId="0" animBg="1"/>
      <p:bldP spid="25611" grpId="0" animBg="1"/>
      <p:bldP spid="256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7543800" cy="868362"/>
          </a:xfrm>
        </p:spPr>
        <p:txBody>
          <a:bodyPr/>
          <a:lstStyle/>
          <a:p>
            <a:r>
              <a:rPr lang="ru-RU" altLang="ru-RU" smtClean="0"/>
              <a:t>Электронный динамометр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smtClean="0"/>
              <a:t>Электронный динамометр</a:t>
            </a:r>
          </a:p>
          <a:p>
            <a:pPr algn="just"/>
            <a:r>
              <a:rPr lang="ru-RU" altLang="ru-RU" sz="1400" smtClean="0"/>
              <a:t>Электронный динамометр служит для измерения сил сжатия и растяжения. Электронные динамометры используются для поверки стендов и испытательных машин. Применяют электронные динамометры для измерения тяговых усилий, создаваемых техникой. Ещё одно применение электронного динамометра — определение усилий, существующих в конструкциях, и деталях машин.</a:t>
            </a:r>
          </a:p>
          <a:p>
            <a:pPr algn="just"/>
            <a:r>
              <a:rPr lang="ru-RU" altLang="ru-RU" sz="1400" smtClean="0"/>
              <a:t>Электронные динамометры представляют собой тензометрический датчик, соединенный кабелем с микропроцессорным пультом. Тензометрический датчик электронного динамометра деформируется под действием нагрузки. Это приводит к возникновению электрического сигнала разбаланса моста электронного динамометра. Полученный сигнал преобразуется в цифровую форму в пульте оператора, который представляет из себя микроконтроллер, полученный результат отображается в цифровом виде на дисплее.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1400" smtClean="0"/>
          </a:p>
        </p:txBody>
      </p:sp>
      <p:pic>
        <p:nvPicPr>
          <p:cNvPr id="11268" name="Рисунок 3" descr="795848_w640_h640_pribor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508500"/>
            <a:ext cx="1728788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smtClean="0">
                <a:solidFill>
                  <a:schemeClr val="bg1"/>
                </a:solidFill>
              </a:rPr>
              <a:t>Пружинный динамометр</a:t>
            </a:r>
          </a:p>
        </p:txBody>
      </p:sp>
      <p:sp>
        <p:nvSpPr>
          <p:cNvPr id="12292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ru-RU" altLang="ru-RU" sz="1200" smtClean="0"/>
              <a:t> К основанию динамометра (под пружиной) прикрепляют полоску белой бумаги. Затем отмечают положение указателя при нерастянутой пружине — это будет нулевое деление (рис. а). Затем к крючку подвешивают груз массой 102 г. На этот груз действует сила тяжести 1 Н. Под действием груза пружина растягивается и указатель перемещается вниз. В положении равновесия сила тяжести, действующая на груз уравновешивается противоположно направленной силой упругости.  Следовательно, растяжение пружины при этом будет соответствовать силе упругости, также равной 1 Н. Поэтому новое положение указателя отмечают на бумаге цифрой 1</a:t>
            </a:r>
          </a:p>
        </p:txBody>
      </p:sp>
      <p:pic>
        <p:nvPicPr>
          <p:cNvPr id="12293" name="Рисунок 4" descr="matnauka-ru-graduirovanie-pruzhiny-dinamometra-219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268413"/>
            <a:ext cx="2879725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h6_Presentation">
  <a:themeElements>
    <a:clrScheme name="psh6_Presentation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B727"/>
      </a:accent1>
      <a:accent2>
        <a:srgbClr val="4678BA"/>
      </a:accent2>
      <a:accent3>
        <a:srgbClr val="FFFFFF"/>
      </a:accent3>
      <a:accent4>
        <a:srgbClr val="000000"/>
      </a:accent4>
      <a:accent5>
        <a:srgbClr val="FFD8AC"/>
      </a:accent5>
      <a:accent6>
        <a:srgbClr val="3F6CA8"/>
      </a:accent6>
      <a:hlink>
        <a:srgbClr val="93CE4C"/>
      </a:hlink>
      <a:folHlink>
        <a:srgbClr val="FF9999"/>
      </a:folHlink>
    </a:clrScheme>
    <a:fontScheme name="psh6_Presenta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sh6_Presentation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B727"/>
        </a:accent1>
        <a:accent2>
          <a:srgbClr val="4678BA"/>
        </a:accent2>
        <a:accent3>
          <a:srgbClr val="FFFFFF"/>
        </a:accent3>
        <a:accent4>
          <a:srgbClr val="000000"/>
        </a:accent4>
        <a:accent5>
          <a:srgbClr val="FFD8AC"/>
        </a:accent5>
        <a:accent6>
          <a:srgbClr val="3F6CA8"/>
        </a:accent6>
        <a:hlink>
          <a:srgbClr val="93CE4C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h6_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3DDD7"/>
        </a:accent1>
        <a:accent2>
          <a:srgbClr val="4454CE"/>
        </a:accent2>
        <a:accent3>
          <a:srgbClr val="FFFFFF"/>
        </a:accent3>
        <a:accent4>
          <a:srgbClr val="000000"/>
        </a:accent4>
        <a:accent5>
          <a:srgbClr val="B7EBE8"/>
        </a:accent5>
        <a:accent6>
          <a:srgbClr val="3D4BBA"/>
        </a:accent6>
        <a:hlink>
          <a:srgbClr val="9999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h6_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BDD77"/>
        </a:accent1>
        <a:accent2>
          <a:srgbClr val="BE3EA0"/>
        </a:accent2>
        <a:accent3>
          <a:srgbClr val="FFFFFF"/>
        </a:accent3>
        <a:accent4>
          <a:srgbClr val="000000"/>
        </a:accent4>
        <a:accent5>
          <a:srgbClr val="F3EBBD"/>
        </a:accent5>
        <a:accent6>
          <a:srgbClr val="AC3791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296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Verdana</vt:lpstr>
      <vt:lpstr>Wingdings</vt:lpstr>
      <vt:lpstr>Calibri</vt:lpstr>
      <vt:lpstr>Times New Roman</vt:lpstr>
      <vt:lpstr>psh6_Presentation</vt:lpstr>
      <vt:lpstr>Microsoft Equation 3.0</vt:lpstr>
      <vt:lpstr>Adobe Photoshop Image</vt:lpstr>
      <vt:lpstr>Вес тела</vt:lpstr>
      <vt:lpstr>Где используется понятие веса</vt:lpstr>
      <vt:lpstr>Вес тела</vt:lpstr>
      <vt:lpstr>Обозначение и направление веса тела</vt:lpstr>
      <vt:lpstr>Различие между Fт и Р</vt:lpstr>
      <vt:lpstr>Презентация PowerPoint</vt:lpstr>
      <vt:lpstr>Вес тела – физическая величина…</vt:lpstr>
      <vt:lpstr>Электронный динамометр </vt:lpstr>
      <vt:lpstr>Презентация PowerPoint</vt:lpstr>
      <vt:lpstr>Измерение силы (веса) с помощью динамометра</vt:lpstr>
      <vt:lpstr>Медицинский динамометр</vt:lpstr>
      <vt:lpstr>Ответьте на вопрос:</vt:lpstr>
      <vt:lpstr>Определите силу тяжести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быту…</dc:title>
  <dc:creator>AVV</dc:creator>
  <cp:lastModifiedBy>admin</cp:lastModifiedBy>
  <cp:revision>12</cp:revision>
  <dcterms:created xsi:type="dcterms:W3CDTF">2008-12-02T14:52:37Z</dcterms:created>
  <dcterms:modified xsi:type="dcterms:W3CDTF">2015-04-08T14:37:10Z</dcterms:modified>
</cp:coreProperties>
</file>