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8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5C9328-B2F4-4CB3-9387-2FCB228E2B1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E921FC-227B-4FF2-A6D6-AED409BB86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1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02FA26-8D10-4D12-9A22-549077105073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0E8D8-739C-459D-9402-60CDA24AC1AA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3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F59C-92DC-44C3-A0A3-A75B55D0B94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240E-ED61-41B0-8112-561771A339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93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A298-1ED9-43CA-8AE5-B6244EBA14E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3D72-7336-4600-A6E0-6508B093D0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4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A48A-7291-47CE-9DA8-8840756034B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63D9-0F13-4AB4-8A0C-1B809BFEDB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10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7DC1-0971-48A9-954E-E14F07A6BD9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4EA7-E3A1-4EB2-9282-1CE444D32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5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6169-A165-4136-AA13-09765EB3F0E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28B2E-DD4D-4CEB-9A64-F6BA0120AD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5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E5D1-BD93-48C0-BB79-5EED88B1652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42D5E-390F-4353-B034-4CA7C508F8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65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2166-6828-46FD-A3CA-6D08CAC40A1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C880-214F-40A2-A26E-F0AAB9CD8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1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F190-4186-4227-B89A-BD903BA56ED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48F6-4030-4BEA-BABF-8E914ACF06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90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280E-B8E6-4352-9D1C-59BEEE09512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37F02-647A-49DA-8589-4AE872ADFF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6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91EC-109E-40B7-B5F0-EE29943539D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F46AF-C988-49D4-A8C4-BE31197605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77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72DA-D737-45F3-AE56-BCF93341248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9A3C4-3AAD-4B30-A266-D588323E69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71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49406-9F29-4974-98CD-40A50E7899B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26EC06-4E2F-4D2E-85C6-EF7F6A15E6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0%BF%D0%B0%D1%82%D1%8B" TargetMode="External"/><Relationship Id="rId2" Type="http://schemas.openxmlformats.org/officeDocument/2006/relationships/hyperlink" Target="http://ru.wikipedia.org/wiki/%D0%9A%D1%80%D1%8B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4%D0%BD%D0%B5%D0%BF%D1%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0%BA%D1%80%D0%B0%D0%B8%D0%BD%D1%81%D0%BA%D0%B8%D0%B9_%D1%8F%D0%B7%D1%8B%D0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1%80%D0%B0%D0%BC%D0%BE%D1%82%D0%B0.%D1%80%D1%8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Рисунок 13" descr="145px-Coat_of_arms_of_Ukrain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2145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4"/>
          <p:cNvSpPr txBox="1">
            <a:spLocks noChangeArrowheads="1"/>
          </p:cNvSpPr>
          <p:nvPr/>
        </p:nvSpPr>
        <p:spPr bwMode="auto">
          <a:xfrm>
            <a:off x="3286125" y="285750"/>
            <a:ext cx="40005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6600">
                <a:solidFill>
                  <a:srgbClr val="DCE6F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</a:p>
          <a:p>
            <a:pPr eaLnBrk="1" hangingPunct="1"/>
            <a:r>
              <a:rPr lang="uk-UA" altLang="ru-RU" sz="6600">
                <a:solidFill>
                  <a:srgbClr val="DCE6F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Украина</a:t>
            </a:r>
          </a:p>
          <a:p>
            <a:pPr eaLnBrk="1" hangingPunct="1"/>
            <a:r>
              <a:rPr lang="en-US" altLang="ru-RU" sz="6600">
                <a:solidFill>
                  <a:srgbClr val="DCE6F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Ukraine</a:t>
            </a:r>
            <a:endParaRPr lang="ru-RU" altLang="ru-RU" sz="6600">
              <a:solidFill>
                <a:srgbClr val="DCE6F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0" y="4429125"/>
            <a:ext cx="84899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cap="all" dirty="0">
                <a:solidFill>
                  <a:srgbClr val="0070C0"/>
                </a:solidFill>
                <a:latin typeface="+mn-lt"/>
              </a:rPr>
              <a:t>Общая характеристика страны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Религия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143000"/>
            <a:ext cx="8472487" cy="52863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500" dirty="0" smtClean="0"/>
              <a:t>Из 47 млн населения верующими себя называют </a:t>
            </a:r>
            <a:r>
              <a:rPr lang="ru-RU" sz="3500" b="1" dirty="0" smtClean="0"/>
              <a:t>29 млн</a:t>
            </a:r>
            <a:r>
              <a:rPr lang="ru-RU" sz="3500" dirty="0" smtClean="0"/>
              <a:t>, или </a:t>
            </a:r>
            <a:r>
              <a:rPr lang="ru-RU" sz="3500" b="1" dirty="0" smtClean="0"/>
              <a:t>62 %</a:t>
            </a:r>
            <a:r>
              <a:rPr lang="ru-RU" sz="3500" dirty="0" smtClean="0"/>
              <a:t>. При этом посещают храмы регулярно около 5 млн человек.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i="1" dirty="0" smtClean="0"/>
              <a:t>Наиболее  распространенные религии: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Православие </a:t>
            </a:r>
            <a:r>
              <a:rPr lang="uk-UA" sz="3500" b="1" dirty="0" smtClean="0"/>
              <a:t>(без определенной юрисдикции) – 16 %</a:t>
            </a:r>
            <a:endParaRPr lang="ru-RU" sz="35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Украинская Православная Церковь (Московский Патриархат) — 9 %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Украинская Православная Церковь Киевского Патриархата — </a:t>
            </a:r>
            <a:r>
              <a:rPr lang="uk-UA" sz="3200" dirty="0" smtClean="0"/>
              <a:t>19 %</a:t>
            </a:r>
            <a:endParaRPr lang="ru-RU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Украинская Автокефальная Православная Церковь — </a:t>
            </a:r>
            <a:r>
              <a:rPr lang="uk-UA" sz="3200" dirty="0" smtClean="0"/>
              <a:t>1,7 %</a:t>
            </a:r>
            <a:endParaRPr lang="ru-RU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Католичество восточного обряда </a:t>
            </a:r>
            <a:endParaRPr lang="ru-RU" sz="35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Украинская Греко-Католическая Церковь — </a:t>
            </a:r>
            <a:r>
              <a:rPr lang="uk-UA" sz="3200" dirty="0" smtClean="0"/>
              <a:t>6 %</a:t>
            </a:r>
            <a:endParaRPr lang="ru-RU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Римско-католическая церковь — </a:t>
            </a:r>
            <a:r>
              <a:rPr lang="uk-UA" sz="3500" b="1" dirty="0" smtClean="0"/>
              <a:t>2 %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Протестантство </a:t>
            </a:r>
            <a:r>
              <a:rPr lang="uk-UA" sz="3500" b="1" dirty="0" smtClean="0"/>
              <a:t>– 3 %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Иудаизм 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/>
              <a:t>Ислам</a:t>
            </a:r>
            <a:r>
              <a:rPr lang="ru-RU" sz="3500" dirty="0" smtClean="0"/>
              <a:t> </a:t>
            </a:r>
            <a:r>
              <a:rPr lang="ru-RU" dirty="0" smtClean="0"/>
              <a:t>(особенно среди крымских татар).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uk-UA" sz="3500" b="1" dirty="0" smtClean="0"/>
              <a:t>Атеист</a:t>
            </a:r>
            <a:r>
              <a:rPr lang="ru-RU" sz="3500" b="1" dirty="0" smtClean="0"/>
              <a:t>ы – 38 %.</a:t>
            </a:r>
            <a:endParaRPr lang="ru-RU" sz="35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На Украине около 140 000 человек являются Свидетелями Иеговы.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400925" cy="939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Экономика Украины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785813"/>
            <a:ext cx="4572000" cy="5857875"/>
          </a:xfrm>
          <a:noFill/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286375" y="928688"/>
            <a:ext cx="3429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FF00"/>
                </a:solidFill>
                <a:latin typeface="Calibri" panose="020F0502020204030204" pitchFamily="34" charset="0"/>
              </a:rPr>
              <a:t>Наиболее развитыми отраслями народно-хозяйственного комплекса Украины являются </a:t>
            </a:r>
            <a:r>
              <a:rPr lang="ru-RU" altLang="ru-RU" sz="2000" b="1">
                <a:solidFill>
                  <a:srgbClr val="FFFF00"/>
                </a:solidFill>
                <a:latin typeface="Calibri" panose="020F0502020204030204" pitchFamily="34" charset="0"/>
              </a:rPr>
              <a:t>тяжёлая промышленность, транспорт и энергетика.</a:t>
            </a:r>
          </a:p>
          <a:p>
            <a:pPr eaLnBrk="1" hangingPunct="1"/>
            <a:r>
              <a:rPr lang="ru-RU" altLang="ru-RU" sz="2000">
                <a:solidFill>
                  <a:srgbClr val="FFFF00"/>
                </a:solidFill>
                <a:latin typeface="Calibri" panose="020F0502020204030204" pitchFamily="34" charset="0"/>
              </a:rPr>
              <a:t>Наиболее развитые в экономическом отношении регионы </a:t>
            </a:r>
            <a:r>
              <a:rPr lang="ru-RU" altLang="ru-RU" sz="2000" b="1">
                <a:solidFill>
                  <a:srgbClr val="FFFF00"/>
                </a:solidFill>
                <a:latin typeface="Calibri" panose="020F0502020204030204" pitchFamily="34" charset="0"/>
              </a:rPr>
              <a:t>— Донбасс (Донецкая область и Луганская область), Приднепровье (Днепропетровская область и Запорожская область), а также города Киев, Харьков, Одесса и Львов.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615238" cy="7969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FF00"/>
                </a:solidFill>
              </a:rPr>
              <a:t>Промышленность</a:t>
            </a:r>
          </a:p>
        </p:txBody>
      </p:sp>
      <p:pic>
        <p:nvPicPr>
          <p:cNvPr id="13315" name="Содержимое 5" descr="800px-Ukraine_econo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785813"/>
            <a:ext cx="8501062" cy="578643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Промышленность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8929688" cy="57864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i="1" dirty="0" smtClean="0"/>
              <a:t>Угольная промышленность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Основные отрасли — добыча каменного и бурого угля.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Металлургия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Основные отрасли — чёрная и цветная металлургия, коксохимия, трубопрокатное производство.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Химическая промышленность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Химическая промышленность работает в едином комплексе с металлургией, используя побочные продукты металлургии и коксовой промышленности для производства азотных удобрений, лаков, красок, медикаментов. Фосфориты, соли калия и поваренная соль используются для производства минеральных удобрений, сера — для производства серной кислоты. Нефть и газ — как местные, так и импортированные — используются для производства синтетического каучука и синтетических волокон.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Машиностроение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Представлено главным образом тяжёлое, транспортное, электротехническое машиностроение, производство самолётов, судов, военно-космической техники, точного оборудования.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Лесная промышленность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Лесные ресурсы Украины очень ограничены, лесистость территории — 14,3 %. Основные массивы лесов сосредоточены в Карпатах, в Полесье и в горах Крыма. Распространены ценные породы деревьев — бук, дуб, ель, сосна, ясень.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Энергетика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Украина относится к странам, лишь частично обеспеченным традиционными видами первичных энергоресурсов. Энергетическая зависимость страны от поставок органического топлива составляет около 65 %, в то время как в странах ЕС этот показатель равен в среднем 51 %.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Электроэнергетика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dirty="0" smtClean="0"/>
              <a:t>Украина является экспортёром электроэнергии. По данным государственного предприятия внешнеэкономической деятельности «</a:t>
            </a:r>
            <a:r>
              <a:rPr lang="ru-RU" sz="1500" dirty="0" err="1" smtClean="0"/>
              <a:t>Укринтерэнерго</a:t>
            </a:r>
            <a:r>
              <a:rPr lang="ru-RU" sz="1500" dirty="0" smtClean="0"/>
              <a:t>», в 2006 году Украина экспортировала 10,5 </a:t>
            </a:r>
            <a:r>
              <a:rPr lang="ru-RU" sz="1500" dirty="0" err="1" smtClean="0"/>
              <a:t>млрд</a:t>
            </a:r>
            <a:r>
              <a:rPr lang="ru-RU" sz="1500" dirty="0" smtClean="0"/>
              <a:t> кВт·ч электроэнергии. Основными её покупателями являются Венгрия, Польша, Словакия, Румыния и Молдавия.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i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186613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Финансы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928688"/>
          <a:ext cx="8329612" cy="4400550"/>
        </p:xfrm>
        <a:graphic>
          <a:graphicData uri="http://schemas.openxmlformats.org/drawingml/2006/table">
            <a:tbl>
              <a:tblPr/>
              <a:tblGrid>
                <a:gridCol w="2082800"/>
                <a:gridCol w="2081212"/>
                <a:gridCol w="2082800"/>
                <a:gridCol w="20828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в 2006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 товаров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долларов США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38367,7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Импорт товаров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долларов США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45034,5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Сальдо экспорт-импорт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долларов США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-6666,8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Капитальные инвестиции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гривен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148972,3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зарплата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 (на 01.01.07)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зарплата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долларов США (на 01.01.07)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220,2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405" name="TextBox 4"/>
          <p:cNvSpPr txBox="1">
            <a:spLocks noChangeArrowheads="1"/>
          </p:cNvSpPr>
          <p:nvPr/>
        </p:nvSpPr>
        <p:spPr bwMode="auto">
          <a:xfrm>
            <a:off x="500063" y="5643563"/>
            <a:ext cx="807243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00">
                <a:latin typeface="Calibri" panose="020F0502020204030204" pitchFamily="34" charset="0"/>
              </a:rPr>
              <a:t>Кстати, состоянием на февраль 2008 года Украина состоит в таких организаторских клубах,как ВТО,СНГ и в клубе франкоязычных Франкофонии.</a:t>
            </a:r>
          </a:p>
          <a:p>
            <a:pPr eaLnBrk="1" hangingPunct="1"/>
            <a:endParaRPr lang="ru-RU" altLang="ru-RU" sz="17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>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Украина представляет собой </a:t>
            </a:r>
            <a:r>
              <a:rPr lang="ru-RU" b="1" dirty="0" smtClean="0"/>
              <a:t>унитарную парламентско-президентскую республику.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Президент – Виктор Ющенко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Премьер-Министр – Юлия Тимошенко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Правительство — </a:t>
            </a:r>
            <a:r>
              <a:rPr lang="ru-RU" b="1" dirty="0" smtClean="0"/>
              <a:t>Кабинет министров Украины.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Высший законодательный орган — </a:t>
            </a:r>
            <a:r>
              <a:rPr lang="ru-RU" b="1" dirty="0" smtClean="0"/>
              <a:t>Верховная рада Украины. </a:t>
            </a:r>
            <a:r>
              <a:rPr lang="ru-RU" dirty="0" smtClean="0"/>
              <a:t>Последние парламентские выборы прошли в 2007 году.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Основные парламентские партии и блоки (по количеству депутатов в Верховной раде по данным ЦИК):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Партия регионов (175 мандатов),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Блок Юлии Тимошенко (156),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Наша Украина — Народная самооборона (72),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Коммунистическая партия Украины (27),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Блок Литвина (20).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Туризм на Украине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Украина </a:t>
            </a:r>
            <a:r>
              <a:rPr lang="ru-RU" dirty="0" smtClean="0"/>
              <a:t>- страна с развитым туризмом, которую посещают ежегодно более </a:t>
            </a:r>
            <a:r>
              <a:rPr lang="ru-RU" b="1" dirty="0" smtClean="0"/>
              <a:t>15 миллионов туристов </a:t>
            </a:r>
            <a:r>
              <a:rPr lang="ru-RU" dirty="0" smtClean="0"/>
              <a:t>(18,9 млн. в 2006), прежде всего из Восточной Европы, а также Западной Европы, США и Японии.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3333FF"/>
                </a:solidFill>
                <a:hlinkClick r:id="rId2" tooltip="Крым"/>
              </a:rPr>
              <a:t>Крым</a:t>
            </a:r>
            <a:r>
              <a:rPr lang="ru-RU" dirty="0" smtClean="0"/>
              <a:t> - тропический климат, знаменитые морские курорты и горные ландшафты.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3333FF"/>
                </a:solidFill>
                <a:hlinkClick r:id="rId3" tooltip="Карпаты"/>
              </a:rPr>
              <a:t>Карпаты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 smtClean="0"/>
              <a:t>- горные ландшафты с обширными возможностями для горных лыж и пеших прогулок, оздоровляющие источники минеральных вод.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3333FF"/>
                </a:solidFill>
              </a:rPr>
              <a:t>Побережье Азовского моря </a:t>
            </a:r>
            <a:r>
              <a:rPr lang="ru-RU" dirty="0" smtClean="0"/>
              <a:t>- пляжные курорты.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3333FF"/>
                </a:solidFill>
                <a:hlinkClick r:id="rId4" tooltip="Днепр"/>
              </a:rPr>
              <a:t>Днепр</a:t>
            </a:r>
            <a:r>
              <a:rPr lang="ru-RU" dirty="0" smtClean="0"/>
              <a:t> - круизы, пляжный отдых, рыбалка, серфинг.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u="sng" dirty="0" smtClean="0"/>
              <a:t> Виза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Гражданам России, стран СНГ, Европейского Союза, США, Канады, Швейцарии и Японии не нужна виза при пребывании не дольше 3 месяцев.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Содержимое 6" descr="Хотинская крепость, Украина.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3929063"/>
            <a:ext cx="4000500" cy="2625725"/>
          </a:xfrm>
        </p:spPr>
      </p:pic>
      <p:pic>
        <p:nvPicPr>
          <p:cNvPr id="18436" name="Содержимое 7" descr="Костел, Киев, Украина.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643188"/>
            <a:ext cx="2551113" cy="4000500"/>
          </a:xfrm>
        </p:spPr>
      </p:pic>
      <p:pic>
        <p:nvPicPr>
          <p:cNvPr id="18437" name="Рисунок 8" descr="Львов, Украина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928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9" descr="Ласточкино гнездо, Крым, Украина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0"/>
            <a:ext cx="40719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Календарь заметных событий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9 марта 2008 </a:t>
            </a:r>
            <a:r>
              <a:rPr lang="ru-RU" b="1" dirty="0" smtClean="0"/>
              <a:t>- Масленица</a:t>
            </a:r>
            <a:r>
              <a:rPr lang="ru-RU" dirty="0" smtClean="0"/>
              <a:t>. Нужно ехать в </a:t>
            </a:r>
            <a:r>
              <a:rPr lang="ru-RU" dirty="0" err="1" smtClean="0"/>
              <a:t>Пирогово</a:t>
            </a:r>
            <a:r>
              <a:rPr lang="ru-RU" dirty="0" smtClean="0"/>
              <a:t> - есть блины, шашлыки, кататься на лошадях, смотреть Украинские хатки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25 мая 2008 </a:t>
            </a:r>
            <a:r>
              <a:rPr lang="ru-RU" b="1" dirty="0" smtClean="0"/>
              <a:t>- Киев: день города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Лето 2008 </a:t>
            </a:r>
            <a:r>
              <a:rPr lang="ru-RU" b="1" dirty="0" smtClean="0"/>
              <a:t>- Открытие </a:t>
            </a:r>
            <a:r>
              <a:rPr lang="ru-RU" b="1" dirty="0" err="1" smtClean="0"/>
              <a:t>Казантипа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22 июня 2008</a:t>
            </a:r>
            <a:r>
              <a:rPr lang="ru-RU" b="1" dirty="0" smtClean="0"/>
              <a:t> -</a:t>
            </a:r>
            <a:r>
              <a:rPr lang="ru-RU" dirty="0" smtClean="0"/>
              <a:t> </a:t>
            </a:r>
            <a:r>
              <a:rPr lang="ru-RU" b="1" dirty="0" smtClean="0"/>
              <a:t>Ночь на Ивана Купалы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середина августа </a:t>
            </a:r>
            <a:r>
              <a:rPr lang="ru-RU" b="1" dirty="0" smtClean="0"/>
              <a:t>- Праздник Нептуна в Коктебеле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Август 2008 </a:t>
            </a:r>
            <a:r>
              <a:rPr lang="ru-RU" b="1" dirty="0" smtClean="0"/>
              <a:t>- </a:t>
            </a:r>
            <a:r>
              <a:rPr lang="ru-RU" b="1" dirty="0" err="1" smtClean="0"/>
              <a:t>Сорочинская</a:t>
            </a:r>
            <a:r>
              <a:rPr lang="ru-RU" b="1" dirty="0" smtClean="0"/>
              <a:t> ярмарка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последние выходные сентября 2008 </a:t>
            </a:r>
            <a:r>
              <a:rPr lang="ru-RU" b="1" dirty="0" smtClean="0"/>
              <a:t>- Львов: день города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декабрь 2008 </a:t>
            </a:r>
            <a:r>
              <a:rPr lang="ru-RU" dirty="0" smtClean="0"/>
              <a:t>- </a:t>
            </a:r>
            <a:r>
              <a:rPr lang="ru-RU" b="1" dirty="0" smtClean="0"/>
              <a:t>Начало снежного сезона в Карпатах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25 декабря 2008 </a:t>
            </a:r>
            <a:r>
              <a:rPr lang="ru-RU" b="1" dirty="0" smtClean="0"/>
              <a:t>- Католическое Рождество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" name="Содержимое 6" descr="Фото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3" y="646113"/>
            <a:ext cx="7504112" cy="5851525"/>
          </a:xfrm>
          <a:noFill/>
        </p:spPr>
      </p:pic>
      <p:sp>
        <p:nvSpPr>
          <p:cNvPr id="2048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8" name="Рисунок 7" descr="Фото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2863"/>
            <a:ext cx="4314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MGP1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00400"/>
            <a:ext cx="26638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785813" y="285750"/>
            <a:ext cx="820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rgbClr val="FFFF00"/>
                </a:solidFill>
                <a:latin typeface="Calibri" panose="020F0502020204030204" pitchFamily="34" charset="0"/>
              </a:rPr>
              <a:t>Спасибо за Внимание!!!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6" descr="400px-Map_of_Ukraine_political_simple_bla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1143000"/>
            <a:ext cx="5715000" cy="44291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50" y="214313"/>
            <a:ext cx="2786063" cy="63579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Украи́на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(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hlinkClick r:id="rId3" tooltip="Украинский язык"/>
              </a:rPr>
              <a:t>укр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hlinkClick r:id="rId3" tooltip="Украинский язык"/>
              </a:rPr>
              <a:t>.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 </a:t>
            </a:r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Україна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) — государство в Восточной Европе, на юге омывается Чёрным и Азовским морями. На востоке, северо-востоке и севере граничит с Россией, на севере — с Белорус</a:t>
            </a:r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ью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на западе — с Польшей, Словакией и Венгрией, на юго-западе — с Румынией и Молдавией.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Независимость получила  24 августа 1991 года. Столица – город Киев.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4929188" y="1214438"/>
            <a:ext cx="107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Беларусь</a:t>
            </a: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7500938" y="157162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Россия</a:t>
            </a:r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 rot="5174101">
            <a:off x="3311525" y="1658938"/>
            <a:ext cx="950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Польша</a:t>
            </a: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 rot="-5580910">
            <a:off x="5019676" y="3870325"/>
            <a:ext cx="887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anose="020F0502020204030204" pitchFamily="34" charset="0"/>
              </a:rPr>
              <a:t>Молдова</a:t>
            </a: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 rot="892948">
            <a:off x="4000500" y="3857625"/>
            <a:ext cx="107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Румыния</a:t>
            </a:r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5143500" y="2714625"/>
            <a:ext cx="198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Calibri" panose="020F0502020204030204" pitchFamily="34" charset="0"/>
              </a:rPr>
              <a:t>Украина</a:t>
            </a:r>
          </a:p>
        </p:txBody>
      </p:sp>
      <p:sp>
        <p:nvSpPr>
          <p:cNvPr id="3082" name="TextBox 15"/>
          <p:cNvSpPr txBox="1">
            <a:spLocks noChangeArrowheads="1"/>
          </p:cNvSpPr>
          <p:nvPr/>
        </p:nvSpPr>
        <p:spPr bwMode="auto">
          <a:xfrm rot="2510074">
            <a:off x="3065463" y="2844800"/>
            <a:ext cx="696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Словакия</a:t>
            </a:r>
          </a:p>
        </p:txBody>
      </p:sp>
      <p:sp>
        <p:nvSpPr>
          <p:cNvPr id="3083" name="TextBox 16"/>
          <p:cNvSpPr txBox="1">
            <a:spLocks noChangeArrowheads="1"/>
          </p:cNvSpPr>
          <p:nvPr/>
        </p:nvSpPr>
        <p:spPr bwMode="auto">
          <a:xfrm rot="-4324741">
            <a:off x="3041650" y="3429001"/>
            <a:ext cx="630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Венгрия</a:t>
            </a:r>
          </a:p>
        </p:txBody>
      </p:sp>
      <p:sp>
        <p:nvSpPr>
          <p:cNvPr id="3084" name="TextBox 17"/>
          <p:cNvSpPr txBox="1">
            <a:spLocks noChangeArrowheads="1"/>
          </p:cNvSpPr>
          <p:nvPr/>
        </p:nvSpPr>
        <p:spPr bwMode="auto">
          <a:xfrm rot="1838023">
            <a:off x="5759450" y="5005388"/>
            <a:ext cx="1052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anose="020F0502020204030204" pitchFamily="34" charset="0"/>
              </a:rPr>
              <a:t>Черное море</a:t>
            </a:r>
          </a:p>
        </p:txBody>
      </p:sp>
      <p:sp>
        <p:nvSpPr>
          <p:cNvPr id="3085" name="TextBox 18"/>
          <p:cNvSpPr txBox="1">
            <a:spLocks noChangeArrowheads="1"/>
          </p:cNvSpPr>
          <p:nvPr/>
        </p:nvSpPr>
        <p:spPr bwMode="auto">
          <a:xfrm rot="-2268305">
            <a:off x="7253288" y="4376738"/>
            <a:ext cx="1082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>
                <a:latin typeface="Calibri" panose="020F0502020204030204" pitchFamily="34" charset="0"/>
              </a:rPr>
              <a:t>Азовское море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Географическое положение</a:t>
            </a:r>
          </a:p>
        </p:txBody>
      </p:sp>
      <p:pic>
        <p:nvPicPr>
          <p:cNvPr id="4099" name="Содержимое 7" descr="300px-Europe_location_UKR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28813"/>
            <a:ext cx="4786313" cy="378618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5" y="1600200"/>
            <a:ext cx="3686175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Территория Украины имеет размеры 1316 км с запада на восток и 893 км с севера на юг и лежит приблизительно между 52°20’ и 44°20’ северной широты и 22°5' и 41°15' восточной долготы.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Общая площадь Украины составляет 603700 км², что составляет 5,7 % территории Европы и 0,44 % территории мира, 43-я в мире. Украина является самой большой страной, площадь которой расположена полностью на территории Европы. Вторая по размеру территории страна в Европе.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Происхождение названия Украины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3" name="Содержимое 6"/>
          <p:cNvSpPr>
            <a:spLocks noGrp="1"/>
          </p:cNvSpPr>
          <p:nvPr>
            <p:ph idx="1"/>
          </p:nvPr>
        </p:nvSpPr>
        <p:spPr>
          <a:xfrm>
            <a:off x="500063" y="1214438"/>
            <a:ext cx="8401050" cy="4900612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От общеславянского «</a:t>
            </a:r>
            <a:r>
              <a:rPr lang="ru-RU" altLang="ru-RU" sz="1800" b="1" i="1" smtClean="0"/>
              <a:t>оукраина</a:t>
            </a:r>
            <a:r>
              <a:rPr lang="ru-RU" altLang="ru-RU" sz="1800" b="1" smtClean="0"/>
              <a:t>», «пограничная область», которое впервые было применено к пограничным территориям Киевской Руси;</a:t>
            </a:r>
          </a:p>
          <a:p>
            <a:pPr eaLnBrk="1" hangingPunct="1"/>
            <a:r>
              <a:rPr lang="ru-RU" altLang="ru-RU" sz="1800" b="1" smtClean="0"/>
              <a:t>топоним «Украина» произошел от старославянского «украяти» (т.е. выделить, вырезать часть из общего);</a:t>
            </a:r>
          </a:p>
          <a:p>
            <a:pPr eaLnBrk="1" hangingPunct="1"/>
            <a:r>
              <a:rPr lang="ru-RU" altLang="ru-RU" sz="1800" b="1" smtClean="0"/>
              <a:t>название Украины происходит от слова «</a:t>
            </a:r>
            <a:r>
              <a:rPr lang="ru-RU" altLang="ru-RU" sz="1800" b="1" i="1" smtClean="0"/>
              <a:t>край</a:t>
            </a:r>
            <a:r>
              <a:rPr lang="ru-RU" altLang="ru-RU" sz="1800" b="1" smtClean="0"/>
              <a:t>», «</a:t>
            </a:r>
            <a:r>
              <a:rPr lang="ru-RU" altLang="ru-RU" sz="1800" b="1" i="1" smtClean="0"/>
              <a:t>країна</a:t>
            </a:r>
            <a:r>
              <a:rPr lang="ru-RU" altLang="ru-RU" sz="1800" b="1" smtClean="0"/>
              <a:t>» то есть просто «страна», «земля заселенная своим народом», а «украинец» означало «соотечественник»;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Заметка</a:t>
            </a:r>
            <a:r>
              <a:rPr lang="ru-RU" altLang="ru-RU" sz="1800" b="1" smtClean="0"/>
              <a:t>: В современном русском языке правильное словоупотребление предлогов «на» или «в» перед названием Украины иногда считают спорным вопросом. Профессор В. В. Лопатин указывает, что исторически нормативным является употребление «</a:t>
            </a:r>
            <a:r>
              <a:rPr lang="ru-RU" altLang="ru-RU" sz="1800" b="1" i="1" smtClean="0"/>
              <a:t>на Украину</a:t>
            </a:r>
            <a:r>
              <a:rPr lang="ru-RU" altLang="ru-RU" sz="1800" b="1" smtClean="0"/>
              <a:t>», «</a:t>
            </a:r>
            <a:r>
              <a:rPr lang="ru-RU" altLang="ru-RU" sz="1800" b="1" i="1" smtClean="0"/>
              <a:t>с Украины</a:t>
            </a:r>
            <a:r>
              <a:rPr lang="ru-RU" altLang="ru-RU" sz="1800" b="1" smtClean="0"/>
              <a:t>», «</a:t>
            </a:r>
            <a:r>
              <a:rPr lang="ru-RU" altLang="ru-RU" sz="1800" b="1" i="1" smtClean="0"/>
              <a:t>на Украине</a:t>
            </a:r>
            <a:r>
              <a:rPr lang="ru-RU" altLang="ru-RU" sz="1800" b="1" smtClean="0"/>
              <a:t>», но «в государстве Украина». В справочнике Д. Э. Розенталя сказано, что следует писать «</a:t>
            </a:r>
            <a:r>
              <a:rPr lang="ru-RU" altLang="ru-RU" sz="1800" b="1" i="1" smtClean="0"/>
              <a:t>в Украину</a:t>
            </a:r>
            <a:r>
              <a:rPr lang="ru-RU" altLang="ru-RU" sz="1800" b="1" smtClean="0"/>
              <a:t>», «</a:t>
            </a:r>
            <a:r>
              <a:rPr lang="ru-RU" altLang="ru-RU" sz="1800" b="1" i="1" smtClean="0"/>
              <a:t>из Украины</a:t>
            </a:r>
            <a:r>
              <a:rPr lang="ru-RU" altLang="ru-RU" sz="1800" b="1" smtClean="0"/>
              <a:t>», «</a:t>
            </a:r>
            <a:r>
              <a:rPr lang="ru-RU" altLang="ru-RU" sz="1800" b="1" i="1" smtClean="0"/>
              <a:t>в Украине</a:t>
            </a:r>
            <a:r>
              <a:rPr lang="ru-RU" altLang="ru-RU" sz="1800" b="1" smtClean="0"/>
              <a:t>» . Как указывает справочная служба </a:t>
            </a:r>
            <a:r>
              <a:rPr lang="ru-RU" altLang="ru-RU" sz="1800" b="1" u="sng" smtClean="0">
                <a:hlinkClick r:id="rId2" tooltip="Грамота.ру"/>
              </a:rPr>
              <a:t>грамота.ру</a:t>
            </a:r>
            <a:r>
              <a:rPr lang="ru-RU" altLang="ru-RU" sz="1800" b="1" smtClean="0"/>
              <a:t>, «в 1993 году по требованию Правительства Украины нормативным следовало признать варианты „в Украину“ и соответственно „из Украины“.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9" name="Рисунок 10" descr="1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6063"/>
            <a:ext cx="5643563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Содержимое 12" descr="800px-Alupka_Coa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4040188" cy="3030537"/>
          </a:xfrm>
        </p:spPr>
      </p:pic>
      <p:pic>
        <p:nvPicPr>
          <p:cNvPr id="6151" name="Содержимое 14" descr="Яблуница, Карпаты, Украина.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85750"/>
            <a:ext cx="4000500" cy="3000375"/>
          </a:xfrm>
        </p:spPr>
      </p:pic>
      <p:pic>
        <p:nvPicPr>
          <p:cNvPr id="6152" name="Рисунок 15" descr="Гора Говерла, Карпаты, Украина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43313"/>
            <a:ext cx="250031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6"/>
          <p:cNvSpPr txBox="1">
            <a:spLocks noChangeArrowheads="1"/>
          </p:cNvSpPr>
          <p:nvPr/>
        </p:nvSpPr>
        <p:spPr bwMode="auto">
          <a:xfrm>
            <a:off x="2143125" y="357188"/>
            <a:ext cx="4875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800">
                <a:solidFill>
                  <a:srgbClr val="FFFF00"/>
                </a:solidFill>
                <a:latin typeface="Calibri" panose="020F0502020204030204" pitchFamily="34" charset="0"/>
              </a:rPr>
              <a:t>ПРИРОДА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115300" cy="614362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b="1" i="1" dirty="0" smtClean="0">
                <a:solidFill>
                  <a:srgbClr val="FFFF00"/>
                </a:solidFill>
              </a:rPr>
              <a:t>Административное деление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Украина делится на 24 области, 2 города центрального подчинения и территориальная автономия — Автономная Республика Крым.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100" b="1" i="1" dirty="0" smtClean="0">
                <a:solidFill>
                  <a:srgbClr val="FFFF00"/>
                </a:solidFill>
              </a:rPr>
              <a:t>Крупнейшие города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Киев</a:t>
            </a:r>
            <a:r>
              <a:rPr lang="ru-RU" sz="3400" dirty="0" smtClean="0">
                <a:solidFill>
                  <a:srgbClr val="FFFF00"/>
                </a:solidFill>
              </a:rPr>
              <a:t> - историческая столица Киевской Руси и современной Украины на реке Днепр, "мать городов русских". Старинные соборы и монастыри, широкие бульвары, красивые виды и разнообразие культурных заведений.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Львов</a:t>
            </a:r>
            <a:r>
              <a:rPr lang="ru-RU" sz="3400" dirty="0" smtClean="0">
                <a:solidFill>
                  <a:srgbClr val="FFFF00"/>
                </a:solidFill>
              </a:rPr>
              <a:t> - средневековый "старый город" и уникальная архитектура с польскими и немецкими элементами.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Одесса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dirty="0" smtClean="0">
                <a:solidFill>
                  <a:srgbClr val="FFFF00"/>
                </a:solidFill>
              </a:rPr>
              <a:t>- порт на Чёрном море, множество пляжей и уникальная смесь различных культур.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Ялта</a:t>
            </a:r>
            <a:r>
              <a:rPr lang="ru-RU" sz="3400" dirty="0" smtClean="0">
                <a:solidFill>
                  <a:srgbClr val="FFFF00"/>
                </a:solidFill>
              </a:rPr>
              <a:t> - оздоровительный курорт на Южном берегу Крыма.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Севастополь</a:t>
            </a:r>
            <a:r>
              <a:rPr lang="ru-RU" sz="3400" dirty="0" smtClean="0">
                <a:solidFill>
                  <a:srgbClr val="FFFF00"/>
                </a:solidFill>
              </a:rPr>
              <a:t> - порт на Черном море.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FF0000"/>
                </a:solidFill>
              </a:rPr>
              <a:t>Чернигов</a:t>
            </a:r>
            <a:r>
              <a:rPr lang="ru-RU" sz="3400" b="1" dirty="0" smtClean="0">
                <a:solidFill>
                  <a:srgbClr val="FFFF00"/>
                </a:solidFill>
              </a:rPr>
              <a:t> </a:t>
            </a:r>
            <a:r>
              <a:rPr lang="ru-RU" sz="3400" dirty="0" smtClean="0">
                <a:solidFill>
                  <a:srgbClr val="FFFF00"/>
                </a:solidFill>
              </a:rPr>
              <a:t>- старинный город с множеством памятников древнерусской архитектуры.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6" descr="03021_023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2500313"/>
            <a:ext cx="3071812" cy="4168775"/>
          </a:xfrm>
        </p:spPr>
      </p:pic>
      <p:pic>
        <p:nvPicPr>
          <p:cNvPr id="8196" name="Содержимое 7" descr="090702_025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2071688"/>
            <a:ext cx="2960687" cy="4525962"/>
          </a:xfrm>
        </p:spPr>
      </p:pic>
      <p:pic>
        <p:nvPicPr>
          <p:cNvPr id="8197" name="Рисунок 8" descr="112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9" descr="112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2667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285750" y="3857625"/>
            <a:ext cx="2214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anose="020F0502020204030204" pitchFamily="34" charset="0"/>
              </a:rPr>
              <a:t>На 01.08.2007 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Население :</a:t>
            </a:r>
          </a:p>
          <a:p>
            <a:pPr eaLnBrk="1" hangingPunct="1"/>
            <a:r>
              <a:rPr lang="ru-RU" altLang="ru-RU" sz="2000">
                <a:latin typeface="Calibri" panose="020F0502020204030204" pitchFamily="34" charset="0"/>
              </a:rPr>
              <a:t>46 294 180 чел., 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25</a:t>
            </a:r>
            <a:r>
              <a:rPr lang="ru-RU" altLang="ru-RU" sz="2000">
                <a:latin typeface="Calibri" panose="020F0502020204030204" pitchFamily="34" charset="0"/>
              </a:rPr>
              <a:t> –я  в мире</a:t>
            </a:r>
          </a:p>
          <a:p>
            <a:pPr eaLnBrk="1" hangingPunct="1"/>
            <a:r>
              <a:rPr lang="ru-RU" altLang="ru-RU" sz="2000" b="1">
                <a:latin typeface="Calibri" panose="020F0502020204030204" pitchFamily="34" charset="0"/>
              </a:rPr>
              <a:t>Плотность :</a:t>
            </a:r>
          </a:p>
          <a:p>
            <a:pPr eaLnBrk="1" hangingPunct="1"/>
            <a:r>
              <a:rPr lang="ru-RU" altLang="ru-RU" sz="2000">
                <a:latin typeface="Calibri" panose="020F0502020204030204" pitchFamily="34" charset="0"/>
              </a:rPr>
              <a:t> 76,9 чел./км²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857375" y="0"/>
            <a:ext cx="5564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>
                <a:solidFill>
                  <a:srgbClr val="FFFF00"/>
                </a:solidFill>
                <a:latin typeface="Calibri" panose="020F0502020204030204" pitchFamily="34" charset="0"/>
              </a:rPr>
              <a:t>Население Украины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Национальный состав</a:t>
            </a:r>
          </a:p>
        </p:txBody>
      </p:sp>
      <p:pic>
        <p:nvPicPr>
          <p:cNvPr id="9219" name="Содержимое 4" descr="D5_s_r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5938"/>
            <a:ext cx="5286375" cy="4429125"/>
          </a:xfrm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5429250" y="1214438"/>
            <a:ext cx="3429000" cy="5072062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Украинцы – 77,8 %;</a:t>
            </a:r>
          </a:p>
          <a:p>
            <a:pPr eaLnBrk="1" hangingPunct="1"/>
            <a:r>
              <a:rPr lang="ru-RU" altLang="ru-RU" sz="2000" smtClean="0"/>
              <a:t>Русские – 17,3 %;</a:t>
            </a:r>
          </a:p>
          <a:p>
            <a:pPr eaLnBrk="1" hangingPunct="1"/>
            <a:r>
              <a:rPr lang="ru-RU" altLang="ru-RU" sz="2000" smtClean="0"/>
              <a:t>Белорусы – 0,6 %;</a:t>
            </a:r>
          </a:p>
          <a:p>
            <a:pPr eaLnBrk="1" hangingPunct="1"/>
            <a:r>
              <a:rPr lang="ru-RU" altLang="ru-RU" sz="2000" smtClean="0"/>
              <a:t>Крымские татары – 0,5 %;</a:t>
            </a:r>
          </a:p>
          <a:p>
            <a:pPr eaLnBrk="1" hangingPunct="1"/>
            <a:r>
              <a:rPr lang="ru-RU" altLang="ru-RU" sz="2000" smtClean="0"/>
              <a:t>Молдаване – 0,5 %;</a:t>
            </a:r>
          </a:p>
          <a:p>
            <a:pPr eaLnBrk="1" hangingPunct="1"/>
            <a:r>
              <a:rPr lang="ru-RU" altLang="ru-RU" sz="2000" smtClean="0"/>
              <a:t>Болгары – 0,4 %;</a:t>
            </a:r>
          </a:p>
          <a:p>
            <a:pPr eaLnBrk="1" hangingPunct="1"/>
            <a:r>
              <a:rPr lang="ru-RU" altLang="ru-RU" sz="2000" smtClean="0"/>
              <a:t>Венгры – 0,3 %;</a:t>
            </a:r>
          </a:p>
          <a:p>
            <a:pPr eaLnBrk="1" hangingPunct="1"/>
            <a:r>
              <a:rPr lang="ru-RU" altLang="ru-RU" sz="2000" smtClean="0"/>
              <a:t>Румыны – 0,3 %;</a:t>
            </a:r>
          </a:p>
          <a:p>
            <a:pPr eaLnBrk="1" hangingPunct="1"/>
            <a:r>
              <a:rPr lang="ru-RU" altLang="ru-RU" sz="2000" smtClean="0"/>
              <a:t>Поляки – 0,3 %;</a:t>
            </a:r>
          </a:p>
          <a:p>
            <a:pPr eaLnBrk="1" hangingPunct="1"/>
            <a:r>
              <a:rPr lang="ru-RU" altLang="ru-RU" sz="2000" smtClean="0"/>
              <a:t>Евреи – 0,2 %;</a:t>
            </a:r>
          </a:p>
          <a:p>
            <a:pPr eaLnBrk="1" hangingPunct="1"/>
            <a:r>
              <a:rPr lang="ru-RU" altLang="ru-RU" sz="2000" smtClean="0"/>
              <a:t>Греки – 0,2 %;</a:t>
            </a:r>
          </a:p>
          <a:p>
            <a:pPr eaLnBrk="1" hangingPunct="1"/>
            <a:r>
              <a:rPr lang="ru-RU" altLang="ru-RU" sz="2000" smtClean="0"/>
              <a:t>Армяне – 0,2 %</a:t>
            </a:r>
          </a:p>
          <a:p>
            <a:pPr eaLnBrk="1" hangingPunct="1"/>
            <a:r>
              <a:rPr lang="ru-RU" altLang="ru-RU" sz="2000" smtClean="0"/>
              <a:t>Татары – 0,2 %.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46001">
              <a:srgbClr val="558ED5"/>
            </a:gs>
            <a:gs pos="52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6472237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b="1" i="1" dirty="0" smtClean="0">
                <a:solidFill>
                  <a:srgbClr val="FFFF00"/>
                </a:solidFill>
              </a:rPr>
              <a:t>Язык</a:t>
            </a:r>
            <a:endParaRPr lang="ru-RU" sz="5000" b="1" i="1" dirty="0">
              <a:solidFill>
                <a:srgbClr val="FFFF00"/>
              </a:solidFill>
            </a:endParaRPr>
          </a:p>
        </p:txBody>
      </p:sp>
      <p:pic>
        <p:nvPicPr>
          <p:cNvPr id="10243" name="Содержимое 4" descr="350px-Languages_in_Ukraine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5214938" cy="4143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714375"/>
            <a:ext cx="4038600" cy="5929313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Государственным языком Украины является </a:t>
            </a:r>
            <a:r>
              <a:rPr lang="ru-RU" sz="4500" b="1" dirty="0" smtClean="0"/>
              <a:t>украинский язык.</a:t>
            </a:r>
            <a:r>
              <a:rPr lang="ru-RU" sz="4500" dirty="0" smtClean="0"/>
              <a:t> В последнее время на Украине много внимания уделялось статусу </a:t>
            </a:r>
            <a:r>
              <a:rPr lang="ru-RU" sz="4500" b="1" dirty="0" smtClean="0"/>
              <a:t>русского языка</a:t>
            </a:r>
            <a:r>
              <a:rPr lang="ru-RU" sz="4500" dirty="0" smtClean="0"/>
              <a:t>, однако, согласно последним социологическим исследованиям, количество людей, считающих родным языком русский, уменьшилось, а наибольшее число респондентов высказалось за единственный государственный язык — украинский.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500" dirty="0" smtClean="0"/>
              <a:t>Помимо носителей русского языка, в некоторых регионах Украины проживают также компактные, но гораздо меньшие группы носителей </a:t>
            </a:r>
            <a:r>
              <a:rPr lang="ru-RU" sz="4500" b="1" dirty="0" smtClean="0"/>
              <a:t>венгерского, молдавского, румынского, польского, </a:t>
            </a:r>
            <a:r>
              <a:rPr lang="ru-RU" sz="4500" b="1" dirty="0" err="1" smtClean="0"/>
              <a:t>крымскотатарского</a:t>
            </a:r>
            <a:r>
              <a:rPr lang="ru-RU" sz="4500" b="1" dirty="0" smtClean="0"/>
              <a:t> и других языков.</a:t>
            </a:r>
            <a:r>
              <a:rPr lang="ru-RU" sz="4500" dirty="0" smtClean="0"/>
              <a:t> Кроме того, в неформальном общении в Закарпатье используются, в основном местные говоры (русинский язык).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931</Words>
  <Application>Microsoft Office PowerPoint</Application>
  <PresentationFormat>Экран (4:3)</PresentationFormat>
  <Paragraphs>167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Georgia</vt:lpstr>
      <vt:lpstr>Тема Office</vt:lpstr>
      <vt:lpstr>Презентация PowerPoint</vt:lpstr>
      <vt:lpstr>Презентация PowerPoint</vt:lpstr>
      <vt:lpstr>Географическое положение</vt:lpstr>
      <vt:lpstr>Происхождение названия Украины </vt:lpstr>
      <vt:lpstr>Презентация PowerPoint</vt:lpstr>
      <vt:lpstr>Презентация PowerPoint</vt:lpstr>
      <vt:lpstr>Презентация PowerPoint</vt:lpstr>
      <vt:lpstr>Национальный состав</vt:lpstr>
      <vt:lpstr>Язык</vt:lpstr>
      <vt:lpstr>Религия</vt:lpstr>
      <vt:lpstr>Экономика Украины</vt:lpstr>
      <vt:lpstr>Промышленность</vt:lpstr>
      <vt:lpstr>Промышленность</vt:lpstr>
      <vt:lpstr>Финансы</vt:lpstr>
      <vt:lpstr>Политика </vt:lpstr>
      <vt:lpstr>Туризм на Украине</vt:lpstr>
      <vt:lpstr>Презентация PowerPoint</vt:lpstr>
      <vt:lpstr>Календарь заметных событий</vt:lpstr>
      <vt:lpstr>Презентация PowerPoint</vt:lpstr>
    </vt:vector>
  </TitlesOfParts>
  <Company>Hostel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admin</cp:lastModifiedBy>
  <cp:revision>37</cp:revision>
  <dcterms:created xsi:type="dcterms:W3CDTF">2005-03-14T20:28:48Z</dcterms:created>
  <dcterms:modified xsi:type="dcterms:W3CDTF">2015-04-08T16:08:54Z</dcterms:modified>
</cp:coreProperties>
</file>