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FF"/>
    <a:srgbClr val="FFCCCC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2" autoAdjust="0"/>
    <p:restoredTop sz="94660"/>
  </p:normalViewPr>
  <p:slideViewPr>
    <p:cSldViewPr>
      <p:cViewPr varScale="1">
        <p:scale>
          <a:sx n="39" d="100"/>
          <a:sy n="3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586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95587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5588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55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9559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1908EB-A078-4D63-9E24-2DB8F04DFC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955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6843A-618E-490A-89CE-5DBB6902C2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1860348"/>
      </p:ext>
    </p:extLst>
  </p:cSld>
  <p:clrMapOvr>
    <a:masterClrMapping/>
  </p:clrMapOvr>
  <p:transition spd="med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B5B0A-0EA6-44AD-8591-C8239F3604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3098326"/>
      </p:ext>
    </p:extLst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637AB-1CBD-49C6-B06E-6D2FAC8BB5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2033913"/>
      </p:ext>
    </p:extLst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60128-34BE-48E2-9707-5093C1AC50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6185163"/>
      </p:ext>
    </p:extLst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7F54-FAA9-4411-AC4B-37D2DB437A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0206095"/>
      </p:ext>
    </p:extLst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BF113-A1C8-4D56-BFE2-D0DA377D7A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0478398"/>
      </p:ext>
    </p:extLst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12879-9DE3-412E-970A-342DE1B8C0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1828637"/>
      </p:ext>
    </p:extLst>
  </p:cSld>
  <p:clrMapOvr>
    <a:masterClrMapping/>
  </p:clrMapOvr>
  <p:transition spd="med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7876E-DA89-4B5F-8070-4452574596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589342"/>
      </p:ext>
    </p:extLst>
  </p:cSld>
  <p:clrMapOvr>
    <a:masterClrMapping/>
  </p:clrMapOvr>
  <p:transition spd="med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E4770-7260-4F20-A613-0142E9E2C1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3535512"/>
      </p:ext>
    </p:extLst>
  </p:cSld>
  <p:clrMapOvr>
    <a:masterClrMapping/>
  </p:clrMapOvr>
  <p:transition spd="med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98A1B-4E38-4A84-B071-336B116049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5020350"/>
      </p:ext>
    </p:extLst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6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9456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56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5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1945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4135F15-B12F-4519-88D4-F8B63BA8593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 spd="med">
    <p:diamond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http://mat.1september.ru/2003/17/no07_12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Безымянн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916113"/>
            <a:ext cx="547370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584325"/>
          </a:xfrm>
        </p:spPr>
        <p:txBody>
          <a:bodyPr/>
          <a:lstStyle/>
          <a:p>
            <a:r>
              <a:rPr lang="ru-RU" altLang="ru-RU" sz="8000" b="1" i="1"/>
              <a:t>ПРИЗМА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651500" y="6308725"/>
            <a:ext cx="3492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Подготовила Галущенко А.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прямая призм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773238"/>
            <a:ext cx="320357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ru-RU" altLang="ru-RU" b="1"/>
              <a:t>Сечение правильной призмы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6948488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z="28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1. Сечение правильной призмы плоскостью, параллельной основанию. В сечении образуется правильный многоугольник, равный многоугольнику, лежащему в основании.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2. Сечение правильной призмы плоскостью, проходящей через два не соседних боковых ребра. В сечении образуется прямоугольник. В некоторых случаях может образоваться квадрат.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ru-RU" altLang="ru-RU" sz="4000" b="1"/>
              <a:t>Симметрия правильной призмы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5724525" cy="5516562"/>
          </a:xfrm>
        </p:spPr>
        <p:txBody>
          <a:bodyPr/>
          <a:lstStyle/>
          <a:p>
            <a:endParaRPr lang="ru-RU" altLang="ru-RU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4000"/>
              <a:t>1. Центр симметрии при четном числе сторон основания — точка пересечения диагоналей правильной призмы (рис. 6)</a:t>
            </a:r>
          </a:p>
        </p:txBody>
      </p:sp>
      <p:pic>
        <p:nvPicPr>
          <p:cNvPr id="30724" name="Picture 4" descr="Рис. 12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89138"/>
            <a:ext cx="3240087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964613" cy="31416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  2. Плоскости симметрии: плоскость, проходящая через середины боковых ребер; при четном числе сторон основания — плоскости, проходящие через противолежащие ребра (рис. 7).</a:t>
            </a:r>
          </a:p>
          <a:p>
            <a:endParaRPr lang="ru-RU" altLang="ru-RU"/>
          </a:p>
        </p:txBody>
      </p:sp>
      <p:pic>
        <p:nvPicPr>
          <p:cNvPr id="33796" name="Picture 4" descr="Рис.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852738"/>
            <a:ext cx="6624638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 descr="Рис.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565400"/>
            <a:ext cx="56896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/>
              <a:t> 3. Оси симметрии: при четном числе сторон основания — ось симметрии, проходящая через центры оснований, и оси симметрии, проходящие через точки пересечения диагоналей противолежащих боковых граней (рис. 8).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2" name="Picture 4" descr="Безымянный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492375"/>
            <a:ext cx="4427537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r>
              <a:rPr lang="ru-RU" altLang="ru-RU" b="1" u="sng"/>
              <a:t>Задача.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b="1" i="1" u="sng"/>
              <a:t>Дано:</a:t>
            </a:r>
            <a:r>
              <a:rPr lang="ru-RU" altLang="ru-RU"/>
              <a:t>  </a:t>
            </a:r>
            <a:r>
              <a:rPr lang="ru-RU" altLang="ru-RU" sz="2400"/>
              <a:t>Сторона основания правильной треугольной призмы равна 8 см, боковое ребро - 6 см. Найдите </a:t>
            </a:r>
            <a:r>
              <a:rPr lang="en-US" altLang="ru-RU" sz="2400" b="1"/>
              <a:t>S</a:t>
            </a:r>
            <a:r>
              <a:rPr lang="ru-RU" altLang="ru-RU" sz="2400" b="1"/>
              <a:t>сеч</a:t>
            </a:r>
            <a:r>
              <a:rPr lang="ru-RU" altLang="ru-RU" sz="2400"/>
              <a:t>, проходящего через сторону верхнего основания и противолежащую вершину нижнего основания.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b="1" i="1" u="sng"/>
              <a:t>Решение:</a:t>
            </a:r>
            <a:r>
              <a:rPr lang="ru-RU" altLang="ru-RU" sz="2000" b="1" i="1" u="sng"/>
              <a:t> </a:t>
            </a:r>
            <a:r>
              <a:rPr lang="ru-RU" altLang="ru-RU" sz="2000"/>
              <a:t>Треугольник</a:t>
            </a:r>
            <a:r>
              <a:rPr lang="en-US" altLang="ru-RU" sz="2000"/>
              <a:t> A</a:t>
            </a:r>
            <a:r>
              <a:rPr lang="en-US" altLang="ru-RU" baseline="-25000"/>
              <a:t>1</a:t>
            </a:r>
            <a:r>
              <a:rPr lang="en-US" altLang="ru-RU" sz="2000"/>
              <a:t>B</a:t>
            </a:r>
            <a:r>
              <a:rPr lang="en-US" altLang="ru-RU" baseline="-25000"/>
              <a:t>1</a:t>
            </a:r>
            <a:r>
              <a:rPr lang="en-US" altLang="ru-RU" sz="2000"/>
              <a:t>C</a:t>
            </a:r>
            <a:r>
              <a:rPr lang="en-US" altLang="ru-RU" baseline="-25000"/>
              <a:t>1</a:t>
            </a:r>
            <a:r>
              <a:rPr lang="en-US" altLang="ru-RU" sz="2000"/>
              <a:t> </a:t>
            </a:r>
            <a:r>
              <a:rPr lang="ru-RU" altLang="ru-RU" sz="2000"/>
              <a:t>- равнобедренный(</a:t>
            </a:r>
            <a:r>
              <a:rPr lang="en-US" altLang="ru-RU" sz="2000"/>
              <a:t>A</a:t>
            </a:r>
            <a:r>
              <a:rPr lang="en-US" altLang="ru-RU" baseline="-25000"/>
              <a:t>1</a:t>
            </a:r>
            <a:r>
              <a:rPr lang="en-US" altLang="ru-RU" sz="2000"/>
              <a:t>B=C</a:t>
            </a:r>
            <a:r>
              <a:rPr lang="en-US" altLang="ru-RU" baseline="-25000"/>
              <a:t>1</a:t>
            </a:r>
            <a:r>
              <a:rPr lang="en-US" altLang="ru-RU" sz="2000"/>
              <a:t>B </a:t>
            </a:r>
            <a:r>
              <a:rPr lang="ru-RU" altLang="ru-RU" sz="2000"/>
              <a:t>как диагональ равных граней)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1)</a:t>
            </a:r>
            <a:r>
              <a:rPr lang="ru-RU" altLang="ru-RU" sz="2000"/>
              <a:t>Рассмотрим треугольник </a:t>
            </a:r>
            <a:r>
              <a:rPr lang="en-US" altLang="ru-RU" sz="2000"/>
              <a:t>BCC</a:t>
            </a:r>
            <a:r>
              <a:rPr lang="en-US" altLang="ru-RU" baseline="-25000"/>
              <a:t>1</a:t>
            </a:r>
            <a:r>
              <a:rPr lang="ru-RU" altLang="ru-RU" sz="2000"/>
              <a:t>– прямоуг</a:t>
            </a:r>
            <a:r>
              <a:rPr lang="ru-RU" altLang="ru-RU" sz="2000">
                <a:solidFill>
                  <a:schemeClr val="accent2"/>
                </a:solidFill>
              </a:rPr>
              <a:t>ольный</a:t>
            </a:r>
            <a:endParaRPr lang="en-US" altLang="ru-RU" sz="200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BC</a:t>
            </a:r>
            <a:r>
              <a:rPr lang="en-US" altLang="ru-RU" sz="3600" baseline="-25000"/>
              <a:t>1</a:t>
            </a:r>
            <a:r>
              <a:rPr lang="en-US" altLang="ru-RU" sz="2400" baseline="30000"/>
              <a:t>2</a:t>
            </a:r>
            <a:r>
              <a:rPr lang="en-US" altLang="ru-RU" sz="2400"/>
              <a:t>=</a:t>
            </a:r>
            <a:r>
              <a:rPr lang="en-US" altLang="ru-RU" sz="2000"/>
              <a:t>BM</a:t>
            </a:r>
            <a:r>
              <a:rPr lang="en-US" altLang="ru-RU" sz="2400" baseline="30000"/>
              <a:t>2+</a:t>
            </a:r>
            <a:r>
              <a:rPr lang="en-US" altLang="ru-RU" sz="2000"/>
              <a:t>CC</a:t>
            </a:r>
            <a:r>
              <a:rPr lang="en-US" altLang="ru-RU" baseline="-25000"/>
              <a:t>1</a:t>
            </a:r>
            <a:r>
              <a:rPr lang="en-US" altLang="ru-RU" sz="2400" baseline="30000"/>
              <a:t>2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BC</a:t>
            </a:r>
            <a:r>
              <a:rPr lang="en-US" altLang="ru-RU" sz="3600" baseline="-25000"/>
              <a:t>1</a:t>
            </a:r>
            <a:r>
              <a:rPr lang="en-US" altLang="ru-RU" sz="2400"/>
              <a:t>= </a:t>
            </a:r>
            <a:r>
              <a:rPr lang="ru-RU" altLang="ru-RU" sz="2400">
                <a:cs typeface="Arial" panose="020B0604020202020204" pitchFamily="34" charset="0"/>
              </a:rPr>
              <a:t>√</a:t>
            </a:r>
            <a:r>
              <a:rPr lang="ru-RU" altLang="ru-RU" sz="2400"/>
              <a:t> 64+36=10 см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2) Рассмотрим треугольник </a:t>
            </a:r>
            <a:r>
              <a:rPr lang="en-US" altLang="ru-RU" sz="2000"/>
              <a:t>BMC</a:t>
            </a:r>
            <a:r>
              <a:rPr lang="en-US" altLang="ru-RU" sz="3600" baseline="-25000"/>
              <a:t>1</a:t>
            </a:r>
            <a:r>
              <a:rPr lang="ru-RU" altLang="ru-RU" sz="2000"/>
              <a:t>– прямоу</a:t>
            </a:r>
            <a:r>
              <a:rPr lang="ru-RU" altLang="ru-RU" sz="2000">
                <a:solidFill>
                  <a:schemeClr val="accent2"/>
                </a:solidFill>
              </a:rPr>
              <a:t>гольный</a:t>
            </a:r>
            <a:endParaRPr lang="en-US" altLang="ru-RU" sz="2000">
              <a:solidFill>
                <a:schemeClr val="accent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BC</a:t>
            </a:r>
            <a:r>
              <a:rPr lang="en-US" altLang="ru-RU" sz="3600" baseline="-25000"/>
              <a:t>1</a:t>
            </a:r>
            <a:r>
              <a:rPr lang="en-US" altLang="ru-RU" sz="2400" baseline="30000"/>
              <a:t>2</a:t>
            </a:r>
            <a:r>
              <a:rPr lang="en-US" altLang="ru-RU" sz="2400"/>
              <a:t>=</a:t>
            </a:r>
            <a:r>
              <a:rPr lang="en-US" altLang="ru-RU" sz="2000"/>
              <a:t>BM</a:t>
            </a:r>
            <a:r>
              <a:rPr lang="en-US" altLang="ru-RU" sz="2400" baseline="30000"/>
              <a:t>2+</a:t>
            </a:r>
            <a:r>
              <a:rPr lang="en-US" altLang="ru-RU" sz="2000"/>
              <a:t>MC</a:t>
            </a:r>
            <a:r>
              <a:rPr lang="en-US" altLang="ru-RU" baseline="-25000"/>
              <a:t>1</a:t>
            </a:r>
            <a:r>
              <a:rPr lang="en-US" altLang="ru-RU" sz="2400" baseline="30000"/>
              <a:t>2</a:t>
            </a:r>
            <a:endParaRPr lang="en-US" altLang="ru-RU" sz="20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BM</a:t>
            </a:r>
            <a:r>
              <a:rPr lang="en-US" altLang="ru-RU" baseline="-25000"/>
              <a:t>1</a:t>
            </a:r>
            <a:r>
              <a:rPr lang="en-US" altLang="ru-RU" sz="2400" baseline="30000"/>
              <a:t>2</a:t>
            </a:r>
            <a:r>
              <a:rPr lang="en-US" altLang="ru-RU" sz="2400"/>
              <a:t>=</a:t>
            </a:r>
            <a:r>
              <a:rPr lang="en-US" altLang="ru-RU" sz="2000"/>
              <a:t>BC</a:t>
            </a:r>
            <a:r>
              <a:rPr lang="en-US" altLang="ru-RU" sz="3600" baseline="-25000"/>
              <a:t>1</a:t>
            </a:r>
            <a:r>
              <a:rPr lang="en-US" altLang="ru-RU" sz="2400" baseline="30000"/>
              <a:t>2</a:t>
            </a:r>
            <a:r>
              <a:rPr lang="en-US" altLang="ru-RU" sz="2400"/>
              <a:t>-</a:t>
            </a:r>
            <a:r>
              <a:rPr lang="en-US" altLang="ru-RU" sz="2000"/>
              <a:t>MC</a:t>
            </a:r>
            <a:r>
              <a:rPr lang="en-US" altLang="ru-RU" baseline="-25000"/>
              <a:t>1</a:t>
            </a:r>
            <a:r>
              <a:rPr lang="en-US" altLang="ru-RU" sz="2400" baseline="30000"/>
              <a:t>2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BM</a:t>
            </a:r>
            <a:r>
              <a:rPr lang="en-US" altLang="ru-RU" baseline="-25000"/>
              <a:t>1</a:t>
            </a:r>
            <a:r>
              <a:rPr lang="en-US" altLang="ru-RU" sz="2400" baseline="30000"/>
              <a:t>2</a:t>
            </a:r>
            <a:r>
              <a:rPr lang="en-US" altLang="ru-RU" sz="2400"/>
              <a:t>=100-16=84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ru-RU" sz="2000"/>
              <a:t>BM</a:t>
            </a:r>
            <a:r>
              <a:rPr lang="en-US" altLang="ru-RU" baseline="-25000"/>
              <a:t>1</a:t>
            </a:r>
            <a:r>
              <a:rPr lang="en-US" altLang="ru-RU" sz="2800"/>
              <a:t>= </a:t>
            </a:r>
            <a:r>
              <a:rPr lang="ru-RU" altLang="ru-RU" sz="2400">
                <a:cs typeface="Arial" panose="020B0604020202020204" pitchFamily="34" charset="0"/>
              </a:rPr>
              <a:t>√</a:t>
            </a:r>
            <a:r>
              <a:rPr lang="ru-RU" altLang="ru-RU" sz="2400"/>
              <a:t> 84=2 </a:t>
            </a:r>
            <a:r>
              <a:rPr lang="ru-RU" altLang="ru-RU" sz="2400">
                <a:cs typeface="Arial" panose="020B0604020202020204" pitchFamily="34" charset="0"/>
              </a:rPr>
              <a:t>√</a:t>
            </a:r>
            <a:r>
              <a:rPr lang="ru-RU" altLang="ru-RU" sz="2400"/>
              <a:t> 21 см</a:t>
            </a:r>
            <a:endParaRPr lang="ru-RU" altLang="ru-RU" sz="28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3) </a:t>
            </a:r>
            <a:r>
              <a:rPr lang="en-US" altLang="ru-RU" sz="2400"/>
              <a:t>S</a:t>
            </a:r>
            <a:r>
              <a:rPr lang="ru-RU" altLang="ru-RU" sz="2400"/>
              <a:t>сеч</a:t>
            </a:r>
            <a:r>
              <a:rPr lang="en-US" altLang="ru-RU" sz="2400"/>
              <a:t>=</a:t>
            </a:r>
            <a:r>
              <a:rPr lang="ru-RU" altLang="ru-RU" sz="3600" baseline="30000"/>
              <a:t>1</a:t>
            </a:r>
            <a:r>
              <a:rPr lang="ru-RU" altLang="ru-RU" sz="2400"/>
              <a:t>2</a:t>
            </a:r>
            <a:r>
              <a:rPr lang="en-US" altLang="ru-RU" sz="2000"/>
              <a:t> A</a:t>
            </a:r>
            <a:r>
              <a:rPr lang="en-US" altLang="ru-RU" baseline="-25000"/>
              <a:t>1</a:t>
            </a:r>
            <a:r>
              <a:rPr lang="en-US" altLang="ru-RU" sz="2000"/>
              <a:t>C</a:t>
            </a:r>
            <a:r>
              <a:rPr lang="en-US" altLang="ru-RU" baseline="-25000"/>
              <a:t>1</a:t>
            </a:r>
            <a:r>
              <a:rPr lang="ru-RU" altLang="ru-RU" sz="2400"/>
              <a:t>*</a:t>
            </a:r>
            <a:r>
              <a:rPr lang="en-US" altLang="ru-RU" sz="2400"/>
              <a:t>BM</a:t>
            </a:r>
            <a:r>
              <a:rPr lang="ru-RU" altLang="ru-RU" sz="2400"/>
              <a:t>= </a:t>
            </a:r>
            <a:r>
              <a:rPr lang="ru-RU" altLang="ru-RU" sz="3600" baseline="30000"/>
              <a:t>1</a:t>
            </a:r>
            <a:r>
              <a:rPr lang="ru-RU" altLang="ru-RU" sz="2400"/>
              <a:t>2*2</a:t>
            </a:r>
            <a:r>
              <a:rPr lang="ru-RU" altLang="ru-RU" sz="2400">
                <a:cs typeface="Arial" panose="020B0604020202020204" pitchFamily="34" charset="0"/>
              </a:rPr>
              <a:t>√</a:t>
            </a:r>
            <a:r>
              <a:rPr lang="ru-RU" altLang="ru-RU" sz="2400"/>
              <a:t> 21 см*8=8 </a:t>
            </a:r>
            <a:r>
              <a:rPr lang="ru-RU" altLang="ru-RU" sz="2400">
                <a:cs typeface="Arial" panose="020B0604020202020204" pitchFamily="34" charset="0"/>
              </a:rPr>
              <a:t>√</a:t>
            </a:r>
            <a:r>
              <a:rPr lang="ru-RU" altLang="ru-RU" sz="2400"/>
              <a:t> 21</a:t>
            </a:r>
            <a:endParaRPr lang="ru-RU" altLang="ru-RU" sz="28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43000"/>
          </a:xfrm>
        </p:spPr>
        <p:txBody>
          <a:bodyPr/>
          <a:lstStyle/>
          <a:p>
            <a:r>
              <a:rPr lang="ru-RU" altLang="ru-RU" b="1"/>
              <a:t>Определение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i="1"/>
              <a:t>Многогранник, две грани которого - одноименные многоугольники, лежащие в параллельных плоскостях, а любые два ребра, не лежащие в этих плоскостях, параллельны, называется призмой.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b="1" i="1"/>
              <a:t>Термин “призма” </a:t>
            </a:r>
            <a:r>
              <a:rPr lang="ru-RU" altLang="ru-RU" sz="2400"/>
              <a:t>греческого происхождения и буквально</a:t>
            </a:r>
            <a:r>
              <a:rPr lang="ru-RU" altLang="ru-RU" sz="2400" b="1" i="1"/>
              <a:t> </a:t>
            </a:r>
            <a:r>
              <a:rPr lang="ru-RU" altLang="ru-RU" sz="2400"/>
              <a:t>означает</a:t>
            </a:r>
            <a:r>
              <a:rPr lang="ru-RU" altLang="ru-RU" sz="2400" b="1" i="1"/>
              <a:t> “отпиленное” (тело).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Многоугольники, лежащие в параллельных плоскостях, называют основаниями призмы, а остальные грани - боковыми гранями.</a:t>
            </a:r>
            <a:br>
              <a:rPr lang="ru-RU" altLang="ru-RU" sz="2400"/>
            </a:br>
            <a:r>
              <a:rPr lang="ru-RU" altLang="ru-RU" sz="2400"/>
              <a:t>Поверхность призмы, таким образом, состоит из двух равных многоугольников (оснований) и параллелограммов (боковых граней). Различают призмы треугольные, четырехугольные, пятиугольные и т.д. в зависимости от числа вершин основания.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9" name="Picture 7" descr="2470116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200" y="0"/>
            <a:ext cx="5765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3348038" cy="2736850"/>
          </a:xfrm>
        </p:spPr>
        <p:txBody>
          <a:bodyPr/>
          <a:lstStyle/>
          <a:p>
            <a:r>
              <a:rPr lang="ru-RU" altLang="ru-RU" sz="2800"/>
              <a:t>Все призмы делятся на </a:t>
            </a:r>
            <a:r>
              <a:rPr lang="ru-RU" altLang="ru-RU" sz="3600" b="1" i="1" u="sng"/>
              <a:t>прямые</a:t>
            </a:r>
            <a:r>
              <a:rPr lang="ru-RU" altLang="ru-RU" sz="2800"/>
              <a:t> и </a:t>
            </a:r>
            <a:r>
              <a:rPr lang="ru-RU" altLang="ru-RU" sz="3600" b="1" i="1" u="sng"/>
              <a:t>наклонные</a:t>
            </a:r>
            <a:r>
              <a:rPr lang="ru-RU" altLang="ru-RU" sz="2800"/>
              <a:t>.</a:t>
            </a:r>
            <a:br>
              <a:rPr lang="ru-RU" altLang="ru-RU" sz="2800"/>
            </a:br>
            <a:r>
              <a:rPr lang="ru-RU" altLang="ru-RU" sz="2800"/>
              <a:t>(рис. 2)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7950" y="3473450"/>
            <a:ext cx="9036050" cy="3384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Если боковое ребро призмы перпендикулярно плоскости ее основания, то такую призму называют </a:t>
            </a:r>
            <a:r>
              <a:rPr lang="ru-RU" altLang="ru-RU" sz="2800" i="1"/>
              <a:t>прямой</a:t>
            </a:r>
            <a:r>
              <a:rPr lang="ru-RU" altLang="ru-RU" sz="2800"/>
              <a:t>; если боковое ребро призмы перпендикулярно плоскости ее основания, то такую призму называют </a:t>
            </a:r>
            <a:r>
              <a:rPr lang="ru-RU" altLang="ru-RU" sz="2800" i="1"/>
              <a:t>наклонной</a:t>
            </a:r>
            <a:r>
              <a:rPr lang="ru-RU" altLang="ru-RU" sz="2800"/>
              <a:t>. У прямой призмы боковые грани - прямоугольники. Перпендикуляр к плоскостям оснований, концы которого принадлежат этим плоскостям, называют </a:t>
            </a:r>
            <a:r>
              <a:rPr lang="ru-RU" altLang="ru-RU" sz="2800" i="1"/>
              <a:t>высотой </a:t>
            </a:r>
            <a:r>
              <a:rPr lang="ru-RU" altLang="ru-RU" sz="2800"/>
              <a:t>призмы. </a:t>
            </a:r>
            <a:br>
              <a:rPr lang="ru-RU" altLang="ru-RU" sz="2800"/>
            </a:br>
            <a:endParaRPr lang="ru-RU" altLang="ru-RU" sz="280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1557338"/>
          </a:xfrm>
        </p:spPr>
        <p:txBody>
          <a:bodyPr/>
          <a:lstStyle/>
          <a:p>
            <a:r>
              <a:rPr lang="ru-RU" altLang="ru-RU" sz="6600" b="1"/>
              <a:t>Свойства призмы</a:t>
            </a:r>
            <a:r>
              <a:rPr lang="ru-RU" altLang="ru-RU" sz="6600"/>
              <a:t/>
            </a:r>
            <a:br>
              <a:rPr lang="ru-RU" altLang="ru-RU" sz="6600"/>
            </a:br>
            <a:endParaRPr lang="ru-RU" altLang="ru-RU" sz="66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20938"/>
            <a:ext cx="9144000" cy="40163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/>
              <a:t>   </a:t>
            </a:r>
            <a:r>
              <a:rPr lang="ru-RU" altLang="ru-RU" sz="4000"/>
              <a:t>1. Основания призмы являются равными многоугольниками.</a:t>
            </a:r>
            <a:br>
              <a:rPr lang="ru-RU" altLang="ru-RU" sz="4000"/>
            </a:br>
            <a:r>
              <a:rPr lang="ru-RU" altLang="ru-RU" sz="4000"/>
              <a:t>2. Боковые грани призмы являются параллелограммами.</a:t>
            </a:r>
            <a:br>
              <a:rPr lang="ru-RU" altLang="ru-RU" sz="4000"/>
            </a:br>
            <a:r>
              <a:rPr lang="ru-RU" altLang="ru-RU" sz="4000"/>
              <a:t>3. Боковые ребра призмы равны.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223963"/>
          </a:xfrm>
        </p:spPr>
        <p:txBody>
          <a:bodyPr/>
          <a:lstStyle/>
          <a:p>
            <a:r>
              <a:rPr lang="ru-RU" altLang="ru-RU" sz="4000" b="1"/>
              <a:t>Площадь поверхности призмы и площадь боковой поверхности призмы</a:t>
            </a:r>
            <a:endParaRPr lang="ru-RU" altLang="ru-RU" sz="4000" i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4975"/>
            <a:ext cx="9144000" cy="5153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800" i="1"/>
              <a:t>Поверхность </a:t>
            </a:r>
            <a:r>
              <a:rPr lang="ru-RU" altLang="ru-RU" sz="2800"/>
              <a:t>многогранника состоит из конечного числа многоугольников (граней). Площадь поверхности многогранника есть сумма площадей всех его граней. Площадь поверхности призм (</a:t>
            </a:r>
            <a:r>
              <a:rPr lang="ru-RU" altLang="ru-RU" sz="2800" i="1"/>
              <a:t>S</a:t>
            </a:r>
            <a:r>
              <a:rPr lang="ru-RU" altLang="ru-RU" sz="2800"/>
              <a:t>пр) равна сумме площадей ее боковых граней (площади боковой поверхности </a:t>
            </a:r>
            <a:r>
              <a:rPr lang="ru-RU" altLang="ru-RU" sz="2800" i="1"/>
              <a:t>S</a:t>
            </a:r>
            <a:r>
              <a:rPr lang="ru-RU" altLang="ru-RU" sz="2800"/>
              <a:t>бок) и площадей двух оснований (2</a:t>
            </a:r>
            <a:r>
              <a:rPr lang="ru-RU" altLang="ru-RU" sz="2800" i="1"/>
              <a:t>S</a:t>
            </a:r>
            <a:r>
              <a:rPr lang="ru-RU" altLang="ru-RU" sz="2800"/>
              <a:t>осн) - равных многоугольников: </a:t>
            </a:r>
            <a:r>
              <a:rPr lang="ru-RU" altLang="ru-RU" sz="2800" i="1"/>
              <a:t>S</a:t>
            </a:r>
            <a:r>
              <a:rPr lang="ru-RU" altLang="ru-RU" sz="2800"/>
              <a:t>пов=</a:t>
            </a:r>
            <a:r>
              <a:rPr lang="ru-RU" altLang="ru-RU" sz="2800" i="1"/>
              <a:t>S</a:t>
            </a:r>
            <a:r>
              <a:rPr lang="ru-RU" altLang="ru-RU" sz="2800"/>
              <a:t>бок+2</a:t>
            </a:r>
            <a:r>
              <a:rPr lang="ru-RU" altLang="ru-RU" sz="2800" i="1"/>
              <a:t>S</a:t>
            </a:r>
            <a:r>
              <a:rPr lang="ru-RU" altLang="ru-RU" sz="2800"/>
              <a:t>осн.</a:t>
            </a:r>
            <a:endParaRPr lang="ru-RU" altLang="ru-RU" sz="2800" b="1"/>
          </a:p>
          <a:p>
            <a:pPr>
              <a:lnSpc>
                <a:spcPct val="90000"/>
              </a:lnSpc>
            </a:pPr>
            <a:r>
              <a:rPr lang="ru-RU" altLang="ru-RU" sz="2800" b="1"/>
              <a:t>Теорема.</a:t>
            </a:r>
            <a:r>
              <a:rPr lang="ru-RU" altLang="ru-RU" sz="2800"/>
              <a:t> </a:t>
            </a:r>
            <a:r>
              <a:rPr lang="ru-RU" altLang="ru-RU" sz="2800" i="1" u="sng"/>
              <a:t>Площадь боковой поверхности призмы равна произведению периметра ее перпендикулярного сечения и длины бокового ребра.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/>
          <a:lstStyle/>
          <a:p>
            <a:r>
              <a:rPr lang="ru-RU" altLang="ru-RU"/>
              <a:t>Доказательство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3600"/>
              <a:t>   </a:t>
            </a:r>
            <a:r>
              <a:rPr lang="ru-RU" altLang="ru-RU" sz="2900"/>
              <a:t>Боковые грани прямой призмы - прямоугольники, основания которых-стороны основания призмы, а высоты равны высоте </a:t>
            </a:r>
            <a:r>
              <a:rPr lang="en-US" altLang="ru-RU" sz="2900"/>
              <a:t>h </a:t>
            </a:r>
            <a:r>
              <a:rPr lang="ru-RU" altLang="ru-RU" sz="2900"/>
              <a:t>призмы</a:t>
            </a:r>
            <a:r>
              <a:rPr lang="en-US" altLang="ru-RU" sz="2900"/>
              <a:t>. </a:t>
            </a:r>
            <a:r>
              <a:rPr lang="ru-RU" altLang="ru-RU" sz="2900"/>
              <a:t>Sбок</a:t>
            </a:r>
            <a:r>
              <a:rPr lang="en-US" altLang="ru-RU" sz="2900"/>
              <a:t> </a:t>
            </a:r>
            <a:r>
              <a:rPr lang="ru-RU" altLang="ru-RU" sz="2900"/>
              <a:t>поверхности призмы равна сумме </a:t>
            </a:r>
            <a:r>
              <a:rPr lang="en-US" altLang="ru-RU" sz="2900"/>
              <a:t>S</a:t>
            </a:r>
            <a:r>
              <a:rPr lang="ru-RU" altLang="ru-RU" sz="2900"/>
              <a:t> указанных треугольников, т.е. равна сумме произведений сторон основания на высоту</a:t>
            </a:r>
            <a:r>
              <a:rPr lang="en-US" altLang="ru-RU" sz="2900"/>
              <a:t> h</a:t>
            </a:r>
            <a:r>
              <a:rPr lang="ru-RU" altLang="ru-RU" sz="2900"/>
              <a:t>. Вынося множитель </a:t>
            </a:r>
            <a:r>
              <a:rPr lang="en-US" altLang="ru-RU" sz="2900"/>
              <a:t>h </a:t>
            </a:r>
            <a:r>
              <a:rPr lang="ru-RU" altLang="ru-RU" sz="2900"/>
              <a:t>за скобки, получим в скобках сумму сторон основания призмы, т.е. периметр </a:t>
            </a:r>
            <a:r>
              <a:rPr lang="en-US" altLang="ru-RU" sz="2900"/>
              <a:t>P.</a:t>
            </a:r>
            <a:r>
              <a:rPr lang="ru-RU" altLang="ru-RU" sz="2900"/>
              <a:t> Итак, Sбок =</a:t>
            </a:r>
            <a:r>
              <a:rPr lang="en-US" altLang="ru-RU" sz="2900"/>
              <a:t>Ph. </a:t>
            </a:r>
            <a:r>
              <a:rPr lang="ru-RU" altLang="ru-RU" sz="2900" u="sng"/>
              <a:t>Теорема доказана</a:t>
            </a:r>
            <a:r>
              <a:rPr lang="ru-RU" altLang="ru-RU" sz="2900"/>
              <a:t>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900"/>
              <a:t>   Следствие. Площадь боковой поверхности прямой призмы равна произведению периметра ее основания и высоты.</a:t>
            </a:r>
            <a:br>
              <a:rPr lang="ru-RU" altLang="ru-RU" sz="2900"/>
            </a:br>
            <a:r>
              <a:rPr lang="ru-RU" altLang="ru-RU" sz="2900"/>
              <a:t>Действительно, у прямой призмы основание можно рассматривать как перпендикулярное сечение, а боковое ребро есть высота.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altLang="ru-RU" sz="4000" b="1"/>
              <a:t>Сечение призмы </a:t>
            </a:r>
            <a:r>
              <a:rPr lang="ru-RU" altLang="ru-RU" sz="4000"/>
              <a:t/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5651500" cy="6021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1. Сечение призмы плоскостью, параллельной основанию. В сечении образуется многоугольник, равный многоугольнику, лежащему в основании.</a:t>
            </a:r>
          </a:p>
          <a:p>
            <a:pPr>
              <a:lnSpc>
                <a:spcPct val="80000"/>
              </a:lnSpc>
            </a:pPr>
            <a:r>
              <a:rPr lang="ru-RU" altLang="ru-RU" sz="2800"/>
              <a:t>2. Сечение призмы плоскостью, проходящей через два не соседних боковых ребра. В сечении образуется параллелограмм. Такое сечение называется диагональным сечением призмы. В некоторых случаях может получаться ромб, прямоугольник или квадрат.</a:t>
            </a:r>
          </a:p>
        </p:txBody>
      </p:sp>
      <p:pic>
        <p:nvPicPr>
          <p:cNvPr id="27652" name="Picture 4" descr="p01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765175"/>
            <a:ext cx="3995737" cy="609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922337"/>
          </a:xfrm>
        </p:spPr>
        <p:txBody>
          <a:bodyPr/>
          <a:lstStyle/>
          <a:p>
            <a:r>
              <a:rPr lang="ru-RU" altLang="ru-RU" sz="4800"/>
              <a:t>Сечение ПРИЗМЫ.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38916" name="Picture 4" descr="geo1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775"/>
            <a:ext cx="9144000" cy="522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/>
          <a:lstStyle/>
          <a:p>
            <a:r>
              <a:rPr lang="ru-RU" altLang="ru-RU" b="1"/>
              <a:t>Определение 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 i="1"/>
              <a:t>   </a:t>
            </a:r>
            <a:r>
              <a:rPr lang="ru-RU" altLang="ru-RU" b="1" i="1" u="sng"/>
              <a:t>Прямая призма</a:t>
            </a:r>
            <a:r>
              <a:rPr lang="ru-RU" altLang="ru-RU" i="1"/>
              <a:t>, основанием которой служит правильный многоугольник, называется </a:t>
            </a:r>
            <a:r>
              <a:rPr lang="ru-RU" altLang="ru-RU" b="1" i="1" u="sng"/>
              <a:t>правильной</a:t>
            </a:r>
            <a:r>
              <a:rPr lang="ru-RU" altLang="ru-RU" i="1"/>
              <a:t> призмой.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i="1"/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 i="1"/>
              <a:t>   Свойства правильной призмы </a:t>
            </a:r>
            <a:endParaRPr lang="ru-RU" altLang="ru-RU" i="1"/>
          </a:p>
          <a:p>
            <a:pPr>
              <a:buFont typeface="Wingdings" panose="05000000000000000000" pitchFamily="2" charset="2"/>
              <a:buNone/>
            </a:pPr>
            <a:r>
              <a:rPr lang="ru-RU" altLang="ru-RU" i="1"/>
              <a:t>  1. Основания правильной призмы являются правильными многоугольниками. </a:t>
            </a:r>
            <a:br>
              <a:rPr lang="ru-RU" altLang="ru-RU" i="1"/>
            </a:br>
            <a:r>
              <a:rPr lang="ru-RU" altLang="ru-RU" i="1"/>
              <a:t>2. Боковые грани правильной призмы являются равными прямоугольниками. </a:t>
            </a:r>
            <a:br>
              <a:rPr lang="ru-RU" altLang="ru-RU" i="1"/>
            </a:br>
            <a:r>
              <a:rPr lang="ru-RU" altLang="ru-RU" i="1"/>
              <a:t>3. Боковые ребра правильной призмы равны.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5">
      <a:dk1>
        <a:srgbClr val="008885"/>
      </a:dk1>
      <a:lt1>
        <a:srgbClr val="FFFFFF"/>
      </a:lt1>
      <a:dk2>
        <a:srgbClr val="007572"/>
      </a:dk2>
      <a:lt2>
        <a:srgbClr val="FFFF99"/>
      </a:lt2>
      <a:accent1>
        <a:srgbClr val="33CCCC"/>
      </a:accent1>
      <a:accent2>
        <a:srgbClr val="6D6FC7"/>
      </a:accent2>
      <a:accent3>
        <a:srgbClr val="AABDBC"/>
      </a:accent3>
      <a:accent4>
        <a:srgbClr val="DADADA"/>
      </a:accent4>
      <a:accent5>
        <a:srgbClr val="ADE2E2"/>
      </a:accent5>
      <a:accent6>
        <a:srgbClr val="6264B4"/>
      </a:accent6>
      <a:hlink>
        <a:srgbClr val="FFFFCC"/>
      </a:hlink>
      <a:folHlink>
        <a:srgbClr val="00FF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186</TotalTime>
  <Words>429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Tahoma</vt:lpstr>
      <vt:lpstr>Times New Roman</vt:lpstr>
      <vt:lpstr>Wingdings</vt:lpstr>
      <vt:lpstr>Разрез</vt:lpstr>
      <vt:lpstr>ПРИЗМА</vt:lpstr>
      <vt:lpstr>Определение </vt:lpstr>
      <vt:lpstr>Все призмы делятся на прямые и наклонные. (рис. 2)</vt:lpstr>
      <vt:lpstr>Свойства призмы </vt:lpstr>
      <vt:lpstr>Площадь поверхности призмы и площадь боковой поверхности призмы</vt:lpstr>
      <vt:lpstr>Доказательство</vt:lpstr>
      <vt:lpstr>Сечение призмы  </vt:lpstr>
      <vt:lpstr>Сечение ПРИЗМЫ.</vt:lpstr>
      <vt:lpstr>Определение 2</vt:lpstr>
      <vt:lpstr>Сечение правильной призмы</vt:lpstr>
      <vt:lpstr>Симметрия правильной призмы</vt:lpstr>
      <vt:lpstr>Презентация PowerPoint</vt:lpstr>
      <vt:lpstr>Презентация PowerPoint</vt:lpstr>
      <vt:lpstr>Задача.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ПРИЗМА.</dc:title>
  <dc:creator>Admin</dc:creator>
  <cp:lastModifiedBy>admin</cp:lastModifiedBy>
  <cp:revision>9</cp:revision>
  <dcterms:created xsi:type="dcterms:W3CDTF">2008-05-12T16:23:03Z</dcterms:created>
  <dcterms:modified xsi:type="dcterms:W3CDTF">2015-04-08T16:25:32Z</dcterms:modified>
</cp:coreProperties>
</file>