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9" autoAdjust="0"/>
    <p:restoredTop sz="94660"/>
  </p:normalViewPr>
  <p:slideViewPr>
    <p:cSldViewPr>
      <p:cViewPr varScale="1">
        <p:scale>
          <a:sx n="47" d="100"/>
          <a:sy n="47" d="100"/>
        </p:scale>
        <p:origin x="11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8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43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843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843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843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3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4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4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4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4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4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4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4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44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844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6ED5F6B-6FCD-4A40-AF2A-9A90341FA76F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84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587DA4-0484-411B-AB1E-918B8279B78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392359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EAD091-E54A-4176-8EC2-79FAB83EB7B9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5605221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CC625F1-C9D3-492F-BEB7-64860EE5CEA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4981210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177D7B8-6FB7-497E-BDBD-71B133AA770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622684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E0A4ED-D253-4E9E-ACC3-535850F9EAA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69109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79E0DD-EB7E-4790-8CAD-C1A3DBA6DB8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963655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555754-E72E-4B7C-BB92-F249008E982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9245322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8FE390-4618-40E3-B9D7-234D39CB5851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0819251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A1E3D8-056C-4197-92C5-B413CBE2CC2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381030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B7DBA2-7C74-4459-B95B-BA74F02D39E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1015594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BF2F29-6A8A-441D-85CE-8C900537A39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8449585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383585-D113-4097-A777-28645D70D8B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8982423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 alt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E3A80F25-D811-4D2D-804C-93ECB6C48827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741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741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741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741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742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74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74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ransition spd="slow">
    <p:fade/>
  </p:transition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8.png"/><Relationship Id="rId4" Type="http://schemas.openxmlformats.org/officeDocument/2006/relationships/image" Target="../media/image3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43.wmf"/><Relationship Id="rId18" Type="http://schemas.openxmlformats.org/officeDocument/2006/relationships/oleObject" Target="../embeddings/oleObject42.bin"/><Relationship Id="rId3" Type="http://schemas.openxmlformats.org/officeDocument/2006/relationships/image" Target="../media/image48.png"/><Relationship Id="rId21" Type="http://schemas.openxmlformats.org/officeDocument/2006/relationships/image" Target="../media/image47.wmf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1.bin"/><Relationship Id="rId20" Type="http://schemas.openxmlformats.org/officeDocument/2006/relationships/oleObject" Target="../embeddings/oleObject4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38.bin"/><Relationship Id="rId19" Type="http://schemas.openxmlformats.org/officeDocument/2006/relationships/image" Target="../media/image46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4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48.bin"/><Relationship Id="rId3" Type="http://schemas.openxmlformats.org/officeDocument/2006/relationships/image" Target="../media/image57.png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53.wmf"/><Relationship Id="rId4" Type="http://schemas.openxmlformats.org/officeDocument/2006/relationships/image" Target="../media/image58.png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5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5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image" Target="../media/image3.png"/><Relationship Id="rId21" Type="http://schemas.openxmlformats.org/officeDocument/2006/relationships/image" Target="../media/image12.wmf"/><Relationship Id="rId34" Type="http://schemas.openxmlformats.org/officeDocument/2006/relationships/oleObject" Target="../embeddings/oleObject16.bin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wmf"/><Relationship Id="rId25" Type="http://schemas.openxmlformats.org/officeDocument/2006/relationships/image" Target="../media/image14.wmf"/><Relationship Id="rId33" Type="http://schemas.openxmlformats.org/officeDocument/2006/relationships/image" Target="../media/image18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6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1.wmf"/><Relationship Id="rId31" Type="http://schemas.openxmlformats.org/officeDocument/2006/relationships/image" Target="../media/image1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5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2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7.wmf"/><Relationship Id="rId3" Type="http://schemas.openxmlformats.org/officeDocument/2006/relationships/image" Target="../media/image29.png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4.wmf"/><Relationship Id="rId3" Type="http://schemas.openxmlformats.org/officeDocument/2006/relationships/image" Target="../media/image29.png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z="4600" b="1">
                <a:effectLst>
                  <a:outerShdw blurRad="38100" dist="38100" dir="2700000" algn="tl">
                    <a:srgbClr val="C0C0C0"/>
                  </a:outerShdw>
                </a:effectLst>
              </a:rPr>
              <a:t>ЭЛЕКТРИЧЕСКИЕ МАШИНЫ ПЕРЕМЕННОГО ТОКА</a:t>
            </a:r>
            <a:r>
              <a:rPr lang="ru-RU" altLang="ru-RU" sz="460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Выполнили: студенты гр.9ВМ-20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Байбурин Э.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Ильин Ю.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Исламгалиев И.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Исхаков Р.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450850"/>
          </a:xfrm>
        </p:spPr>
        <p:txBody>
          <a:bodyPr/>
          <a:lstStyle/>
          <a:p>
            <a:r>
              <a:rPr lang="ru-RU" altLang="ru-RU" sz="2400" b="1"/>
              <a:t>Работа в режиме электромагнитного тормоза</a:t>
            </a:r>
            <a:r>
              <a:rPr lang="ru-RU" altLang="ru-RU" sz="2400"/>
              <a:t>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229600" cy="3886200"/>
          </a:xfrm>
        </p:spPr>
        <p:txBody>
          <a:bodyPr/>
          <a:lstStyle/>
          <a:p>
            <a:endParaRPr lang="ru-RU" altLang="ru-RU" sz="2400"/>
          </a:p>
          <a:p>
            <a:r>
              <a:rPr lang="ru-RU" altLang="ru-RU" sz="2400"/>
              <a:t>Ротор приводится во вращение против направления вращения магнитного потока статора.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400"/>
          </a:p>
          <a:p>
            <a:r>
              <a:rPr lang="ru-RU" altLang="ru-RU" sz="2400"/>
              <a:t>Возникает при скольжении от            до  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400"/>
          </a:p>
          <a:p>
            <a:r>
              <a:rPr lang="ru-RU" altLang="ru-RU" sz="2400"/>
              <a:t>Примером практического применения режима электромагнитного тормоза является опускание груза в подъемно-транспортных устройствах.          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5076825" y="2636838"/>
          <a:ext cx="8636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4" name="Формула" r:id="rId3" imgW="469696" imgH="165028" progId="Equation.3">
                  <p:embed/>
                </p:oleObj>
              </mc:Choice>
              <mc:Fallback>
                <p:oleObj name="Формула" r:id="rId3" imgW="469696" imgH="16502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2636838"/>
                        <a:ext cx="863600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6516688" y="2636838"/>
          <a:ext cx="10795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5" name="Формула" r:id="rId5" imgW="520474" imgH="152334" progId="Equation.3">
                  <p:embed/>
                </p:oleObj>
              </mc:Choice>
              <mc:Fallback>
                <p:oleObj name="Формула" r:id="rId5" imgW="520474" imgH="15233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2636838"/>
                        <a:ext cx="1079500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/>
          <a:lstStyle/>
          <a:p>
            <a:r>
              <a:rPr lang="ru-RU" altLang="ru-RU" sz="4000" b="1" i="1" u="sng"/>
              <a:t>Синхронные машины</a:t>
            </a:r>
            <a:r>
              <a:rPr lang="ru-RU" altLang="ru-RU" sz="4000" b="1"/>
              <a:t> </a:t>
            </a:r>
            <a:br>
              <a:rPr lang="ru-RU" altLang="ru-RU" sz="4000" b="1"/>
            </a:br>
            <a:endParaRPr lang="ru-RU" altLang="ru-RU" sz="4000" b="1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47418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400"/>
              <a:t>Синхронными машинами называют электрические машины переменного тока, у которых частота вращения ротора находится в строго постоянном соотношении с частотой тока электрической сети.</a:t>
            </a:r>
          </a:p>
          <a:p>
            <a:pPr>
              <a:lnSpc>
                <a:spcPct val="80000"/>
              </a:lnSpc>
            </a:pPr>
            <a:r>
              <a:rPr lang="ru-RU" altLang="ru-RU" sz="2400" b="1"/>
              <a:t>Преимущества</a:t>
            </a:r>
            <a:r>
              <a:rPr lang="ru-RU" altLang="ru-RU" sz="2400"/>
              <a:t>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	– способность вырабатывать как активную, так и реактивную мощность (с возможностью ее регулирования);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	– возможность регулирования выходного напряжения;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	– возможность работы как с сетью, так и в автономном режимах без применения каких-либо сложных дополнительных устройств;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/>
              <a:t>	– высокий КПД.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379413"/>
          </a:xfrm>
        </p:spPr>
        <p:txBody>
          <a:bodyPr/>
          <a:lstStyle/>
          <a:p>
            <a:r>
              <a:rPr lang="ru-RU" altLang="ru-RU" sz="3200" b="1" i="1"/>
              <a:t>Устройство синхронной машины</a:t>
            </a:r>
            <a:r>
              <a:rPr lang="ru-RU" altLang="ru-RU" sz="4000"/>
              <a:t> </a:t>
            </a:r>
          </a:p>
        </p:txBody>
      </p:sp>
      <p:grpSp>
        <p:nvGrpSpPr>
          <p:cNvPr id="38919" name="Group 7"/>
          <p:cNvGrpSpPr>
            <a:grpSpLocks/>
          </p:cNvGrpSpPr>
          <p:nvPr/>
        </p:nvGrpSpPr>
        <p:grpSpPr bwMode="auto">
          <a:xfrm>
            <a:off x="0" y="908050"/>
            <a:ext cx="5400675" cy="3359150"/>
            <a:chOff x="249" y="935"/>
            <a:chExt cx="3402" cy="2117"/>
          </a:xfrm>
        </p:grpSpPr>
        <p:graphicFrame>
          <p:nvGraphicFramePr>
            <p:cNvPr id="38916" name="Object 4"/>
            <p:cNvGraphicFramePr>
              <a:graphicFrameLocks/>
            </p:cNvGraphicFramePr>
            <p:nvPr/>
          </p:nvGraphicFramePr>
          <p:xfrm>
            <a:off x="249" y="935"/>
            <a:ext cx="3402" cy="21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22" name="Рисунок" r:id="rId3" imgW="3352680" imgH="2086200" progId="Word.Picture.8">
                    <p:embed/>
                  </p:oleObj>
                </mc:Choice>
                <mc:Fallback>
                  <p:oleObj name="Рисунок" r:id="rId3" imgW="3352680" imgH="2086200" progId="Word.Picture.8">
                    <p:embed/>
                    <p:pic>
                      <p:nvPicPr>
                        <p:cNvPr id="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t="1563" r="1181" b="3436"/>
                        <a:stretch>
                          <a:fillRect/>
                        </a:stretch>
                      </p:blipFill>
                      <p:spPr bwMode="auto">
                        <a:xfrm>
                          <a:off x="249" y="935"/>
                          <a:ext cx="3402" cy="21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1519" y="2795"/>
              <a:ext cx="907" cy="22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50825" y="4437063"/>
            <a:ext cx="47529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 typeface="Wingdings" panose="05000000000000000000" pitchFamily="2" charset="2"/>
              <a:buBlip>
                <a:blip r:embed="rId5"/>
              </a:buBlip>
            </a:pPr>
            <a:r>
              <a:rPr lang="ru-RU" altLang="ru-RU" b="1"/>
              <a:t>Неподвижный статор</a:t>
            </a:r>
            <a:r>
              <a:rPr lang="ru-RU" altLang="ru-RU"/>
              <a:t> – выполняет функции якоря, </a:t>
            </a:r>
          </a:p>
          <a:p>
            <a:pPr>
              <a:buFont typeface="Wingdings" panose="05000000000000000000" pitchFamily="2" charset="2"/>
              <a:buBlip>
                <a:blip r:embed="rId5"/>
              </a:buBlip>
            </a:pPr>
            <a:r>
              <a:rPr lang="ru-RU" altLang="ru-RU"/>
              <a:t> </a:t>
            </a:r>
            <a:r>
              <a:rPr lang="ru-RU" altLang="ru-RU" b="1"/>
              <a:t>Вращающийся ротор</a:t>
            </a:r>
            <a:r>
              <a:rPr lang="ru-RU" altLang="ru-RU"/>
              <a:t> – служит индуктором. 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5364163" y="981075"/>
            <a:ext cx="3960812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/>
              <a:t>два типа роторов:</a:t>
            </a:r>
            <a:r>
              <a:rPr lang="ru-RU" altLang="ru-RU"/>
              <a:t> </a:t>
            </a:r>
          </a:p>
          <a:p>
            <a:pPr>
              <a:buFontTx/>
              <a:buAutoNum type="arabicPeriod"/>
            </a:pPr>
            <a:r>
              <a:rPr lang="ru-RU" altLang="ru-RU"/>
              <a:t>Явнополюсный а)</a:t>
            </a:r>
          </a:p>
          <a:p>
            <a:pPr>
              <a:buFontTx/>
              <a:buAutoNum type="arabicPeriod"/>
            </a:pPr>
            <a:r>
              <a:rPr lang="ru-RU" altLang="ru-RU"/>
              <a:t>Неявнополюсный б)</a:t>
            </a:r>
          </a:p>
          <a:p>
            <a:endParaRPr lang="ru-RU" altLang="ru-RU"/>
          </a:p>
          <a:p>
            <a:r>
              <a:rPr lang="ru-RU" altLang="ru-RU" b="1"/>
              <a:t>Явнополюсный</a:t>
            </a:r>
            <a:r>
              <a:rPr lang="ru-RU" altLang="ru-RU"/>
              <a:t> </a:t>
            </a:r>
            <a:r>
              <a:rPr lang="ru-RU" altLang="ru-RU" b="1"/>
              <a:t>ротор</a:t>
            </a:r>
            <a:r>
              <a:rPr lang="ru-RU" altLang="ru-RU"/>
              <a:t> – имеет выступающие полюсы, применяют у машин с частотой вращения до 1000, 1500 </a:t>
            </a:r>
            <a:r>
              <a:rPr lang="ru-RU" altLang="ru-RU" i="1"/>
              <a:t>об/мин</a:t>
            </a:r>
            <a:r>
              <a:rPr lang="ru-RU" altLang="ru-RU"/>
              <a:t>. </a:t>
            </a:r>
          </a:p>
          <a:p>
            <a:endParaRPr lang="ru-RU" altLang="ru-RU"/>
          </a:p>
          <a:p>
            <a:r>
              <a:rPr lang="ru-RU" altLang="ru-RU" b="1"/>
              <a:t>Неявнополюсный ротор</a:t>
            </a:r>
            <a:r>
              <a:rPr lang="ru-RU" altLang="ru-RU"/>
              <a:t> – имеет  вид цилиндра, применяют при скоростях 1500 и 3000 </a:t>
            </a:r>
            <a:r>
              <a:rPr lang="ru-RU" altLang="ru-RU" i="1"/>
              <a:t>об/мин</a:t>
            </a:r>
            <a:r>
              <a:rPr lang="ru-RU" altLang="ru-RU"/>
              <a:t>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307975"/>
          </a:xfrm>
        </p:spPr>
        <p:txBody>
          <a:bodyPr/>
          <a:lstStyle/>
          <a:p>
            <a:r>
              <a:rPr lang="ru-RU" altLang="ru-RU" sz="2400" b="1" i="1"/>
              <a:t>Холостой ход синхронного генератора </a:t>
            </a:r>
          </a:p>
        </p:txBody>
      </p:sp>
      <p:pic>
        <p:nvPicPr>
          <p:cNvPr id="40964" name="Picture 4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5" t="4007" r="6525" b="5009"/>
          <a:stretch>
            <a:fillRect/>
          </a:stretch>
        </p:blipFill>
        <p:spPr>
          <a:xfrm>
            <a:off x="323850" y="908050"/>
            <a:ext cx="3714750" cy="4033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4140200" y="908050"/>
            <a:ext cx="42465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2000"/>
              <a:t>обмотка якоря (статора) разомкнута и магнитное поле машины создается только обмоткой возбуждения ротора </a:t>
            </a:r>
          </a:p>
        </p:txBody>
      </p:sp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4284663" y="2276475"/>
          <a:ext cx="201612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0" name="Формула" r:id="rId4" imgW="1269449" imgH="266584" progId="Equation.3">
                  <p:embed/>
                </p:oleObj>
              </mc:Choice>
              <mc:Fallback>
                <p:oleObj name="Формула" r:id="rId4" imgW="1269449" imgH="266584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276475"/>
                        <a:ext cx="2016125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0" y="293370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71" name="Object 11"/>
          <p:cNvGraphicFramePr>
            <a:graphicFrameLocks noChangeAspect="1"/>
          </p:cNvGraphicFramePr>
          <p:nvPr/>
        </p:nvGraphicFramePr>
        <p:xfrm>
          <a:off x="4140200" y="2708275"/>
          <a:ext cx="503238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1" name="Формула" r:id="rId6" imgW="266469" imgH="241091" progId="Equation.3">
                  <p:embed/>
                </p:oleObj>
              </mc:Choice>
              <mc:Fallback>
                <p:oleObj name="Формула" r:id="rId6" imgW="266469" imgH="24109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2708275"/>
                        <a:ext cx="503238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4643438" y="2735263"/>
            <a:ext cx="3487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000">
                <a:cs typeface="Times New Roman" panose="02020603050405020304" pitchFamily="18" charset="0"/>
              </a:rPr>
              <a:t> – обмоточный коэффициент; </a:t>
            </a:r>
            <a:endParaRPr lang="ru-RU" altLang="ru-RU" sz="2000"/>
          </a:p>
        </p:txBody>
      </p:sp>
      <p:graphicFrame>
        <p:nvGraphicFramePr>
          <p:cNvPr id="40970" name="Object 10"/>
          <p:cNvGraphicFramePr>
            <a:graphicFrameLocks noChangeAspect="1"/>
          </p:cNvGraphicFramePr>
          <p:nvPr/>
        </p:nvGraphicFramePr>
        <p:xfrm>
          <a:off x="4211638" y="3357563"/>
          <a:ext cx="287337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2" name="Формула" r:id="rId8" imgW="164957" imgH="139579" progId="Equation.3">
                  <p:embed/>
                </p:oleObj>
              </mc:Choice>
              <mc:Fallback>
                <p:oleObj name="Формула" r:id="rId8" imgW="164957" imgH="13957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3357563"/>
                        <a:ext cx="287337" cy="252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4427538" y="3213100"/>
            <a:ext cx="41052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2000">
                <a:cs typeface="Times New Roman" panose="02020603050405020304" pitchFamily="18" charset="0"/>
              </a:rPr>
              <a:t> – число витков одной фазы обмотки статора</a:t>
            </a:r>
            <a:r>
              <a:rPr lang="ru-RU" altLang="ru-RU" sz="2000"/>
              <a:t> </a:t>
            </a:r>
          </a:p>
        </p:txBody>
      </p:sp>
      <p:sp>
        <p:nvSpPr>
          <p:cNvPr id="40979" name="Rectangle 19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78" name="Object 18"/>
          <p:cNvGraphicFramePr>
            <a:graphicFrameLocks noChangeAspect="1"/>
          </p:cNvGraphicFramePr>
          <p:nvPr/>
        </p:nvGraphicFramePr>
        <p:xfrm>
          <a:off x="4067175" y="4005263"/>
          <a:ext cx="1081088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3" name="Формула" r:id="rId10" imgW="647700" imgH="457200" progId="Equation.3">
                  <p:embed/>
                </p:oleObj>
              </mc:Choice>
              <mc:Fallback>
                <p:oleObj name="Формула" r:id="rId10" imgW="64770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4005263"/>
                        <a:ext cx="1081088" cy="763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5003800" y="4221163"/>
            <a:ext cx="3878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000">
                <a:cs typeface="Times New Roman" panose="02020603050405020304" pitchFamily="18" charset="0"/>
              </a:rPr>
              <a:t> – частота синусоидальных ЭДС; </a:t>
            </a:r>
            <a:endParaRPr lang="ru-RU" altLang="ru-RU" sz="2000"/>
          </a:p>
        </p:txBody>
      </p:sp>
      <p:graphicFrame>
        <p:nvGraphicFramePr>
          <p:cNvPr id="40977" name="Object 17"/>
          <p:cNvGraphicFramePr>
            <a:graphicFrameLocks noChangeAspect="1"/>
          </p:cNvGraphicFramePr>
          <p:nvPr/>
        </p:nvGraphicFramePr>
        <p:xfrm>
          <a:off x="5867400" y="4797425"/>
          <a:ext cx="3048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4" name="Формула" r:id="rId12" imgW="164957" imgH="190335" progId="Equation.3">
                  <p:embed/>
                </p:oleObj>
              </mc:Choice>
              <mc:Fallback>
                <p:oleObj name="Формула" r:id="rId12" imgW="164957" imgH="190335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797425"/>
                        <a:ext cx="30480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1" name="Rectangle 21"/>
          <p:cNvSpPr>
            <a:spLocks noChangeArrowheads="1"/>
          </p:cNvSpPr>
          <p:nvPr/>
        </p:nvSpPr>
        <p:spPr bwMode="auto">
          <a:xfrm>
            <a:off x="6156325" y="4724400"/>
            <a:ext cx="2671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1400">
                <a:cs typeface="Times New Roman" panose="02020603050405020304" pitchFamily="18" charset="0"/>
              </a:rPr>
              <a:t> </a:t>
            </a:r>
            <a:r>
              <a:rPr lang="ru-RU" altLang="ru-RU" sz="2000">
                <a:cs typeface="Times New Roman" panose="02020603050405020304" pitchFamily="18" charset="0"/>
              </a:rPr>
              <a:t>– число пар полюсов; </a:t>
            </a:r>
            <a:endParaRPr lang="ru-RU" altLang="ru-RU" sz="2000"/>
          </a:p>
        </p:txBody>
      </p:sp>
      <p:graphicFrame>
        <p:nvGraphicFramePr>
          <p:cNvPr id="40976" name="Object 16"/>
          <p:cNvGraphicFramePr>
            <a:graphicFrameLocks noChangeAspect="1"/>
          </p:cNvGraphicFramePr>
          <p:nvPr/>
        </p:nvGraphicFramePr>
        <p:xfrm>
          <a:off x="4643438" y="5229225"/>
          <a:ext cx="433387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5" name="Формула" r:id="rId14" imgW="241195" imgH="241195" progId="Equation.3">
                  <p:embed/>
                </p:oleObj>
              </mc:Choice>
              <mc:Fallback>
                <p:oleObj name="Формула" r:id="rId14" imgW="241195" imgH="241195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229225"/>
                        <a:ext cx="433387" cy="433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2" name="Rectangle 22"/>
          <p:cNvSpPr>
            <a:spLocks noChangeArrowheads="1"/>
          </p:cNvSpPr>
          <p:nvPr/>
        </p:nvSpPr>
        <p:spPr bwMode="auto">
          <a:xfrm>
            <a:off x="5003800" y="5157788"/>
            <a:ext cx="39766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1400">
                <a:cs typeface="Times New Roman" panose="02020603050405020304" pitchFamily="18" charset="0"/>
              </a:rPr>
              <a:t>– </a:t>
            </a:r>
            <a:r>
              <a:rPr lang="ru-RU" altLang="ru-RU" sz="2000">
                <a:cs typeface="Times New Roman" panose="02020603050405020304" pitchFamily="18" charset="0"/>
              </a:rPr>
              <a:t>максимальный магнитный поток полюса ротора; </a:t>
            </a:r>
            <a:endParaRPr lang="ru-RU" altLang="ru-RU" sz="2000"/>
          </a:p>
        </p:txBody>
      </p:sp>
      <p:graphicFrame>
        <p:nvGraphicFramePr>
          <p:cNvPr id="40975" name="Object 15"/>
          <p:cNvGraphicFramePr>
            <a:graphicFrameLocks noChangeAspect="1"/>
          </p:cNvGraphicFramePr>
          <p:nvPr/>
        </p:nvGraphicFramePr>
        <p:xfrm>
          <a:off x="4716463" y="6021388"/>
          <a:ext cx="274637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6" name="Формула" r:id="rId16" imgW="177646" imgH="241091" progId="Equation.3">
                  <p:embed/>
                </p:oleObj>
              </mc:Choice>
              <mc:Fallback>
                <p:oleObj name="Формула" r:id="rId16" imgW="177646" imgH="241091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6021388"/>
                        <a:ext cx="274637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3" name="Rectangle 23"/>
          <p:cNvSpPr>
            <a:spLocks noChangeArrowheads="1"/>
          </p:cNvSpPr>
          <p:nvPr/>
        </p:nvSpPr>
        <p:spPr bwMode="auto">
          <a:xfrm>
            <a:off x="4932363" y="5949950"/>
            <a:ext cx="3887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000">
                <a:cs typeface="Times New Roman" panose="02020603050405020304" pitchFamily="18" charset="0"/>
              </a:rPr>
              <a:t> – синхронная частота вращения.</a:t>
            </a:r>
            <a:r>
              <a:rPr lang="ru-RU" altLang="ru-RU" sz="2000"/>
              <a:t> </a:t>
            </a:r>
          </a:p>
        </p:txBody>
      </p:sp>
      <p:sp>
        <p:nvSpPr>
          <p:cNvPr id="40986" name="Rectangle 26"/>
          <p:cNvSpPr>
            <a:spLocks noChangeArrowheads="1"/>
          </p:cNvSpPr>
          <p:nvPr/>
        </p:nvSpPr>
        <p:spPr bwMode="auto">
          <a:xfrm>
            <a:off x="2387600" y="2676525"/>
            <a:ext cx="241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1600">
                <a:latin typeface="Antiqua" charset="0"/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graphicFrame>
        <p:nvGraphicFramePr>
          <p:cNvPr id="40985" name="Object 25"/>
          <p:cNvGraphicFramePr>
            <a:graphicFrameLocks noChangeAspect="1"/>
          </p:cNvGraphicFramePr>
          <p:nvPr/>
        </p:nvGraphicFramePr>
        <p:xfrm>
          <a:off x="250825" y="5013325"/>
          <a:ext cx="15843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7" name="Формула" r:id="rId18" imgW="799753" imgH="317362" progId="Equation.3">
                  <p:embed/>
                </p:oleObj>
              </mc:Choice>
              <mc:Fallback>
                <p:oleObj name="Формула" r:id="rId18" imgW="799753" imgH="317362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5013325"/>
                        <a:ext cx="158432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7" name="Rectangle 27"/>
          <p:cNvSpPr>
            <a:spLocks noChangeArrowheads="1"/>
          </p:cNvSpPr>
          <p:nvPr/>
        </p:nvSpPr>
        <p:spPr bwMode="auto">
          <a:xfrm>
            <a:off x="1692275" y="5157788"/>
            <a:ext cx="723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000">
                <a:latin typeface="Antiqua" charset="0"/>
                <a:cs typeface="Times New Roman" panose="02020603050405020304" pitchFamily="18" charset="0"/>
              </a:rPr>
              <a:t> при </a:t>
            </a:r>
            <a:endParaRPr lang="ru-RU" altLang="ru-RU" sz="2000"/>
          </a:p>
        </p:txBody>
      </p:sp>
      <p:graphicFrame>
        <p:nvGraphicFramePr>
          <p:cNvPr id="40984" name="Object 24"/>
          <p:cNvGraphicFramePr>
            <a:graphicFrameLocks noChangeAspect="1"/>
          </p:cNvGraphicFramePr>
          <p:nvPr/>
        </p:nvGraphicFramePr>
        <p:xfrm>
          <a:off x="2411413" y="5157788"/>
          <a:ext cx="792162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8" name="Формула" r:id="rId20" imgW="393359" imgH="177646" progId="Equation.3">
                  <p:embed/>
                </p:oleObj>
              </mc:Choice>
              <mc:Fallback>
                <p:oleObj name="Формула" r:id="rId20" imgW="393359" imgH="177646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5157788"/>
                        <a:ext cx="792162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8" name="Rectangle 28"/>
          <p:cNvSpPr>
            <a:spLocks noChangeArrowheads="1"/>
          </p:cNvSpPr>
          <p:nvPr/>
        </p:nvSpPr>
        <p:spPr bwMode="auto">
          <a:xfrm>
            <a:off x="179388" y="5589588"/>
            <a:ext cx="3873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000" b="1">
                <a:latin typeface="Antiqua" charset="0"/>
                <a:cs typeface="Times New Roman" panose="02020603050405020304" pitchFamily="18" charset="0"/>
              </a:rPr>
              <a:t>характеристик</a:t>
            </a:r>
            <a:r>
              <a:rPr lang="ru-RU" altLang="ru-RU" sz="2000" b="1">
                <a:cs typeface="Times New Roman" panose="02020603050405020304" pitchFamily="18" charset="0"/>
              </a:rPr>
              <a:t>а</a:t>
            </a:r>
            <a:r>
              <a:rPr lang="ru-RU" altLang="ru-RU" sz="2000" b="1">
                <a:latin typeface="Antiqua" charset="0"/>
                <a:cs typeface="Times New Roman" panose="02020603050405020304" pitchFamily="18" charset="0"/>
              </a:rPr>
              <a:t> холостого хода</a:t>
            </a:r>
            <a:r>
              <a:rPr lang="ru-RU" altLang="ru-RU" sz="1600" b="1">
                <a:latin typeface="Antiqua" charset="0"/>
                <a:cs typeface="Times New Roman" panose="02020603050405020304" pitchFamily="18" charset="0"/>
              </a:rPr>
              <a:t> </a:t>
            </a:r>
            <a:endParaRPr lang="ru-RU" altLang="ru-RU" b="1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/>
          <a:lstStyle/>
          <a:p>
            <a:r>
              <a:rPr lang="ru-RU" altLang="ru-RU" sz="2800" b="1" i="1"/>
              <a:t>Вентильные генераторы с клювообразным ротором</a:t>
            </a:r>
            <a:r>
              <a:rPr lang="ru-RU" altLang="ru-RU" sz="2800" i="1"/>
              <a:t> </a:t>
            </a:r>
          </a:p>
        </p:txBody>
      </p:sp>
      <p:pic>
        <p:nvPicPr>
          <p:cNvPr id="44036" name="Picture 4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5" b="1453"/>
          <a:stretch>
            <a:fillRect/>
          </a:stretch>
        </p:blipFill>
        <p:spPr>
          <a:xfrm>
            <a:off x="395288" y="1700213"/>
            <a:ext cx="5400675" cy="2782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4038" name="Picture 6" descr="12-30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4221163"/>
            <a:ext cx="4038600" cy="26368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55675"/>
          </a:xfrm>
        </p:spPr>
        <p:txBody>
          <a:bodyPr/>
          <a:lstStyle/>
          <a:p>
            <a:r>
              <a:rPr lang="ru-RU" altLang="ru-RU" sz="2800" b="1" i="1"/>
              <a:t>Вентильные генераторы индукторного типа</a:t>
            </a:r>
            <a:r>
              <a:rPr lang="ru-RU" altLang="ru-RU" sz="2800" i="1"/>
              <a:t> </a:t>
            </a:r>
          </a:p>
        </p:txBody>
      </p:sp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766763" y="2233613"/>
            <a:ext cx="26797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47127" name="Picture 23" descr="12-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12875"/>
            <a:ext cx="2590800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766763" y="2233613"/>
            <a:ext cx="33972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pic>
        <p:nvPicPr>
          <p:cNvPr id="47126" name="Picture 22" descr="12-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7" b="1317"/>
          <a:stretch>
            <a:fillRect/>
          </a:stretch>
        </p:blipFill>
        <p:spPr bwMode="auto">
          <a:xfrm>
            <a:off x="3348038" y="1052513"/>
            <a:ext cx="3671887" cy="300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47" name="Rectangle 4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7146" name="Object 42"/>
          <p:cNvGraphicFramePr>
            <a:graphicFrameLocks noChangeAspect="1"/>
          </p:cNvGraphicFramePr>
          <p:nvPr/>
        </p:nvGraphicFramePr>
        <p:xfrm>
          <a:off x="323850" y="3789363"/>
          <a:ext cx="237648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0" name="Формула" r:id="rId5" imgW="1016000" imgH="241300" progId="Equation.3">
                  <p:embed/>
                </p:oleObj>
              </mc:Choice>
              <mc:Fallback>
                <p:oleObj name="Формула" r:id="rId5" imgW="1016000" imgH="2413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789363"/>
                        <a:ext cx="2376488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51" name="Rectangle 47"/>
          <p:cNvSpPr>
            <a:spLocks noChangeArrowheads="1"/>
          </p:cNvSpPr>
          <p:nvPr/>
        </p:nvSpPr>
        <p:spPr bwMode="auto">
          <a:xfrm>
            <a:off x="0" y="2614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7150" name="Object 46"/>
          <p:cNvGraphicFramePr>
            <a:graphicFrameLocks noChangeAspect="1"/>
          </p:cNvGraphicFramePr>
          <p:nvPr/>
        </p:nvGraphicFramePr>
        <p:xfrm>
          <a:off x="179388" y="4365625"/>
          <a:ext cx="180022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1" name="Формула" r:id="rId7" imgW="1079032" imgH="241195" progId="Equation.3">
                  <p:embed/>
                </p:oleObj>
              </mc:Choice>
              <mc:Fallback>
                <p:oleObj name="Формула" r:id="rId7" imgW="1079032" imgH="241195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365625"/>
                        <a:ext cx="1800225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52" name="Rectangle 48"/>
          <p:cNvSpPr>
            <a:spLocks noChangeArrowheads="1"/>
          </p:cNvSpPr>
          <p:nvPr/>
        </p:nvSpPr>
        <p:spPr bwMode="auto">
          <a:xfrm>
            <a:off x="1979613" y="4365625"/>
            <a:ext cx="3249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– амплитудное значение ЭДС, </a:t>
            </a:r>
            <a:endParaRPr lang="ru-RU" altLang="ru-RU"/>
          </a:p>
        </p:txBody>
      </p:sp>
      <p:graphicFrame>
        <p:nvGraphicFramePr>
          <p:cNvPr id="47149" name="Object 45"/>
          <p:cNvGraphicFramePr>
            <a:graphicFrameLocks noChangeAspect="1"/>
          </p:cNvGraphicFramePr>
          <p:nvPr/>
        </p:nvGraphicFramePr>
        <p:xfrm>
          <a:off x="250825" y="4797425"/>
          <a:ext cx="3603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2" name="Формула" r:id="rId9" imgW="241195" imgH="241195" progId="Equation.3">
                  <p:embed/>
                </p:oleObj>
              </mc:Choice>
              <mc:Fallback>
                <p:oleObj name="Формула" r:id="rId9" imgW="241195" imgH="241195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797425"/>
                        <a:ext cx="360363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53" name="Rectangle 49"/>
          <p:cNvSpPr>
            <a:spLocks noChangeArrowheads="1"/>
          </p:cNvSpPr>
          <p:nvPr/>
        </p:nvSpPr>
        <p:spPr bwMode="auto">
          <a:xfrm>
            <a:off x="539750" y="4767263"/>
            <a:ext cx="2974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– число витков в катушке и </a:t>
            </a:r>
            <a:endParaRPr lang="ru-RU" altLang="ru-RU"/>
          </a:p>
        </p:txBody>
      </p:sp>
      <p:graphicFrame>
        <p:nvGraphicFramePr>
          <p:cNvPr id="47148" name="Object 44"/>
          <p:cNvGraphicFramePr>
            <a:graphicFrameLocks noChangeAspect="1"/>
          </p:cNvGraphicFramePr>
          <p:nvPr/>
        </p:nvGraphicFramePr>
        <p:xfrm>
          <a:off x="323850" y="5157788"/>
          <a:ext cx="3286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3" name="Формула" r:id="rId11" imgW="177646" imgH="241091" progId="Equation.3">
                  <p:embed/>
                </p:oleObj>
              </mc:Choice>
              <mc:Fallback>
                <p:oleObj name="Формула" r:id="rId11" imgW="177646" imgH="241091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157788"/>
                        <a:ext cx="328613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54" name="Rectangle 50"/>
          <p:cNvSpPr>
            <a:spLocks noChangeArrowheads="1"/>
          </p:cNvSpPr>
          <p:nvPr/>
        </p:nvSpPr>
        <p:spPr bwMode="auto">
          <a:xfrm>
            <a:off x="539750" y="5157788"/>
            <a:ext cx="4953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– число последовательно включенных катушек. </a:t>
            </a:r>
            <a:endParaRPr lang="ru-RU" altLang="ru-RU"/>
          </a:p>
        </p:txBody>
      </p:sp>
      <p:sp>
        <p:nvSpPr>
          <p:cNvPr id="47156" name="Rectangle 5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7155" name="Object 51"/>
          <p:cNvGraphicFramePr>
            <a:graphicFrameLocks noChangeAspect="1"/>
          </p:cNvGraphicFramePr>
          <p:nvPr/>
        </p:nvGraphicFramePr>
        <p:xfrm>
          <a:off x="179388" y="5589588"/>
          <a:ext cx="403225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4" name="Формула" r:id="rId13" imgW="2209800" imgH="457200" progId="Equation.3">
                  <p:embed/>
                </p:oleObj>
              </mc:Choice>
              <mc:Fallback>
                <p:oleObj name="Формула" r:id="rId13" imgW="2209800" imgH="457200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5589588"/>
                        <a:ext cx="4032250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58" name="Rectangle 54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7157" name="Object 53"/>
          <p:cNvGraphicFramePr>
            <a:graphicFrameLocks noChangeAspect="1"/>
          </p:cNvGraphicFramePr>
          <p:nvPr/>
        </p:nvGraphicFramePr>
        <p:xfrm>
          <a:off x="6084888" y="5589588"/>
          <a:ext cx="439737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5" name="Формула" r:id="rId15" imgW="190417" imgH="241195" progId="Equation.3">
                  <p:embed/>
                </p:oleObj>
              </mc:Choice>
              <mc:Fallback>
                <p:oleObj name="Формула" r:id="rId15" imgW="190417" imgH="241195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5589588"/>
                        <a:ext cx="439737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59" name="Rectangle 55"/>
          <p:cNvSpPr>
            <a:spLocks noChangeArrowheads="1"/>
          </p:cNvSpPr>
          <p:nvPr/>
        </p:nvSpPr>
        <p:spPr bwMode="auto">
          <a:xfrm>
            <a:off x="6516688" y="5661025"/>
            <a:ext cx="2474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– число зубцов ротора.</a:t>
            </a:r>
            <a:endParaRPr lang="ru-RU" alt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865188"/>
          </a:xfrm>
        </p:spPr>
        <p:txBody>
          <a:bodyPr/>
          <a:lstStyle/>
          <a:p>
            <a:r>
              <a:rPr lang="ru-RU" altLang="ru-RU" sz="2400" b="1" i="1"/>
              <a:t>Автотракторные генераторы переменного тока с постоянными  магнитами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1331913" y="1268413"/>
          <a:ext cx="6481762" cy="381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0" name="Рисунок" r:id="rId3" imgW="4858512" imgH="2859024" progId="Word.Picture.8">
                  <p:embed/>
                </p:oleObj>
              </mc:Choice>
              <mc:Fallback>
                <p:oleObj name="Рисунок" r:id="rId3" imgW="4858512" imgH="2859024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2434"/>
                      <a:stretch>
                        <a:fillRect/>
                      </a:stretch>
                    </p:blipFill>
                    <p:spPr bwMode="auto">
                      <a:xfrm>
                        <a:off x="1331913" y="1268413"/>
                        <a:ext cx="6481762" cy="3814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1835150" y="5373688"/>
            <a:ext cx="5473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/>
              <a:t>магнитные цепи выполняют независимыми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Асинхронные машины</a:t>
            </a:r>
            <a:br>
              <a:rPr lang="ru-RU" altLang="ru-RU" sz="4000" b="1" i="1" u="sng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altLang="ru-RU" sz="4000" b="1" i="1" u="sng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80400" cy="5400675"/>
          </a:xfrm>
        </p:spPr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ru-RU" altLang="ru-RU" sz="2800" b="1"/>
              <a:t>Асинхронная машина</a:t>
            </a:r>
            <a:r>
              <a:rPr lang="ru-RU" altLang="ru-RU" sz="2800"/>
              <a:t> – это бесколлекторная машина переменного тока, у которой при работе возбуждается вращающееся магнитное поле, но ротор вращается асинхронно, т.е. с угловой скоростью, отличной от угловой скорости поля.</a:t>
            </a:r>
          </a:p>
          <a:p>
            <a:pPr marL="533400" indent="-533400">
              <a:lnSpc>
                <a:spcPct val="80000"/>
              </a:lnSpc>
            </a:pPr>
            <a:r>
              <a:rPr lang="ru-RU" altLang="ru-RU" sz="2800"/>
              <a:t>Асинхронные двигатели являются самыми </a:t>
            </a:r>
            <a:r>
              <a:rPr lang="ru-RU" altLang="ru-RU" sz="2800" b="1"/>
              <a:t>распространенными</a:t>
            </a:r>
            <a:r>
              <a:rPr lang="ru-RU" altLang="ru-RU" sz="2800"/>
              <a:t> из всех двигателей. </a:t>
            </a:r>
          </a:p>
          <a:p>
            <a:pPr marL="533400" indent="-533400">
              <a:lnSpc>
                <a:spcPct val="80000"/>
              </a:lnSpc>
            </a:pPr>
            <a:r>
              <a:rPr lang="ru-RU" altLang="ru-RU" sz="2800" b="1"/>
              <a:t>Преимущества: 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2800"/>
              <a:t>простота устройства 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2800"/>
              <a:t>большая надежность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2800"/>
              <a:t>сравнительно низкая стоимость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450850"/>
          </a:xfrm>
        </p:spPr>
        <p:txBody>
          <a:bodyPr/>
          <a:lstStyle/>
          <a:p>
            <a:r>
              <a:rPr lang="ru-RU" altLang="ru-RU" sz="2000" b="1" i="1"/>
              <a:t>Устройство асинхронного двигателя</a:t>
            </a:r>
            <a:r>
              <a:rPr lang="ru-RU" altLang="ru-RU" sz="4000"/>
              <a:t> 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1" r="1059" b="1671"/>
          <a:stretch>
            <a:fillRect/>
          </a:stretch>
        </p:blipFill>
        <p:spPr>
          <a:xfrm>
            <a:off x="0" y="1196975"/>
            <a:ext cx="5111750" cy="3240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148263" y="981075"/>
            <a:ext cx="3630612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/>
              <a:t>Статор</a:t>
            </a:r>
            <a:r>
              <a:rPr lang="ru-RU" altLang="ru-RU"/>
              <a:t> – неподвижная часть двигателя – имеет цилиндрическую форму. </a:t>
            </a:r>
          </a:p>
          <a:p>
            <a:r>
              <a:rPr lang="ru-RU" altLang="ru-RU"/>
              <a:t>1-корпус</a:t>
            </a:r>
          </a:p>
          <a:p>
            <a:r>
              <a:rPr lang="ru-RU" altLang="ru-RU"/>
              <a:t>2-сердечник</a:t>
            </a:r>
          </a:p>
          <a:p>
            <a:r>
              <a:rPr lang="ru-RU" altLang="ru-RU"/>
              <a:t>3-обмотка</a:t>
            </a:r>
          </a:p>
          <a:p>
            <a:r>
              <a:rPr lang="ru-RU" altLang="ru-RU" b="1"/>
              <a:t>Магнитопровод статора</a:t>
            </a:r>
            <a:r>
              <a:rPr lang="ru-RU" altLang="ru-RU"/>
              <a:t> собирается из тонких листов электротехнической стали. </a:t>
            </a:r>
          </a:p>
          <a:p>
            <a:r>
              <a:rPr lang="ru-RU" altLang="ru-RU" b="1"/>
              <a:t>Ротор асинхронного двигателя</a:t>
            </a:r>
            <a:r>
              <a:rPr lang="ru-RU" altLang="ru-RU"/>
              <a:t> – вращающаяся часть – состоит из: </a:t>
            </a:r>
          </a:p>
          <a:p>
            <a:r>
              <a:rPr lang="ru-RU" altLang="ru-RU"/>
              <a:t>4-стальной вал,</a:t>
            </a:r>
          </a:p>
          <a:p>
            <a:r>
              <a:rPr lang="ru-RU" altLang="ru-RU"/>
              <a:t>5-магнитопровод, 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23850" y="4511675"/>
            <a:ext cx="475297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b="1"/>
              <a:t>Обмотка ротора:</a:t>
            </a:r>
            <a:endParaRPr lang="ru-RU" altLang="ru-RU"/>
          </a:p>
          <a:p>
            <a:r>
              <a:rPr lang="ru-RU" altLang="ru-RU"/>
              <a:t>-</a:t>
            </a:r>
            <a:r>
              <a:rPr lang="ru-RU" altLang="ru-RU" b="1" i="1"/>
              <a:t>короткозамкнутая</a:t>
            </a:r>
            <a:r>
              <a:rPr lang="ru-RU" altLang="ru-RU"/>
              <a:t> (выполняется из алюминиевых или медных стержней, замкнутых с обоих торцов ротора накоротко) </a:t>
            </a:r>
          </a:p>
          <a:p>
            <a:r>
              <a:rPr lang="ru-RU" altLang="ru-RU"/>
              <a:t>-</a:t>
            </a:r>
            <a:r>
              <a:rPr lang="ru-RU" altLang="ru-RU" b="1" i="1"/>
              <a:t>фазная</a:t>
            </a:r>
            <a:r>
              <a:rPr lang="ru-RU" altLang="ru-RU"/>
              <a:t> (имеет трехфазную обмотку, соединенную в звезду)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620713"/>
            <a:ext cx="8569325" cy="5976937"/>
          </a:xfrm>
        </p:spPr>
        <p:txBody>
          <a:bodyPr/>
          <a:lstStyle/>
          <a:p>
            <a:r>
              <a:rPr lang="ru-RU" altLang="ru-RU" sz="2400"/>
              <a:t>Соединение обмотки статора осуществляется в коробке, в которую выведены начала фаз </a:t>
            </a:r>
            <a:r>
              <a:rPr lang="ru-RU" altLang="ru-RU" sz="2400" i="1"/>
              <a:t>С</a:t>
            </a:r>
            <a:r>
              <a:rPr lang="ru-RU" altLang="ru-RU" sz="2400"/>
              <a:t>1, </a:t>
            </a:r>
            <a:r>
              <a:rPr lang="ru-RU" altLang="ru-RU" sz="2400" i="1"/>
              <a:t>С</a:t>
            </a:r>
            <a:r>
              <a:rPr lang="ru-RU" altLang="ru-RU" sz="2400"/>
              <a:t>2, </a:t>
            </a:r>
            <a:r>
              <a:rPr lang="ru-RU" altLang="ru-RU" sz="2400" i="1"/>
              <a:t>С</a:t>
            </a:r>
            <a:r>
              <a:rPr lang="ru-RU" altLang="ru-RU" sz="2400"/>
              <a:t>3 и концы фаз </a:t>
            </a:r>
            <a:r>
              <a:rPr lang="ru-RU" altLang="ru-RU" sz="2400" i="1"/>
              <a:t>С</a:t>
            </a:r>
            <a:r>
              <a:rPr lang="ru-RU" altLang="ru-RU" sz="2400"/>
              <a:t>4, </a:t>
            </a:r>
            <a:r>
              <a:rPr lang="ru-RU" altLang="ru-RU" sz="2400" i="1"/>
              <a:t>С</a:t>
            </a:r>
            <a:r>
              <a:rPr lang="ru-RU" altLang="ru-RU" sz="2400"/>
              <a:t>5, </a:t>
            </a:r>
            <a:r>
              <a:rPr lang="ru-RU" altLang="ru-RU" sz="2400" i="1"/>
              <a:t>С</a:t>
            </a:r>
            <a:r>
              <a:rPr lang="ru-RU" altLang="ru-RU" sz="2400"/>
              <a:t>6. 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6" b="3552"/>
          <a:stretch>
            <a:fillRect/>
          </a:stretch>
        </p:blipFill>
        <p:spPr>
          <a:xfrm>
            <a:off x="684213" y="1844675"/>
            <a:ext cx="7920037" cy="2963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500563" y="2060575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/>
              <a:t>Звездой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6372225" y="2060575"/>
            <a:ext cx="2087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 i="1"/>
              <a:t>Треугольником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 i="1"/>
              <a:t>Получение вращающегося магнитного поля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8507412" cy="4687887"/>
          </a:xfrm>
        </p:spPr>
        <p:txBody>
          <a:bodyPr/>
          <a:lstStyle/>
          <a:p>
            <a:r>
              <a:rPr lang="ru-RU" altLang="ru-RU" sz="1800"/>
              <a:t>Если по системе проводников, распределенных в пространстве по окружности, протекают токи, сдвинутые по фазе, то в пространстве создается вращающееся поле.</a:t>
            </a:r>
          </a:p>
        </p:txBody>
      </p:sp>
      <p:pic>
        <p:nvPicPr>
          <p:cNvPr id="25604" name="Picture 4" descr="12-3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7"/>
          <a:stretch>
            <a:fillRect/>
          </a:stretch>
        </p:blipFill>
        <p:spPr>
          <a:xfrm>
            <a:off x="1258888" y="2781300"/>
            <a:ext cx="7345362" cy="3240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1414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8711" name="Group 39"/>
          <p:cNvGrpSpPr>
            <a:grpSpLocks/>
          </p:cNvGrpSpPr>
          <p:nvPr/>
        </p:nvGrpSpPr>
        <p:grpSpPr bwMode="auto">
          <a:xfrm>
            <a:off x="2700338" y="692150"/>
            <a:ext cx="5543550" cy="2338388"/>
            <a:chOff x="1701" y="300"/>
            <a:chExt cx="3492" cy="1473"/>
          </a:xfrm>
        </p:grpSpPr>
        <p:pic>
          <p:nvPicPr>
            <p:cNvPr id="28679" name="Picture 7" descr="12-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17"/>
            <a:stretch>
              <a:fillRect/>
            </a:stretch>
          </p:blipFill>
          <p:spPr bwMode="auto">
            <a:xfrm>
              <a:off x="1914" y="300"/>
              <a:ext cx="3279" cy="14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1701" y="412"/>
              <a:ext cx="1995" cy="136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395288" y="620713"/>
            <a:ext cx="4752975" cy="4248150"/>
            <a:chOff x="249" y="391"/>
            <a:chExt cx="2994" cy="2676"/>
          </a:xfrm>
        </p:grpSpPr>
        <p:graphicFrame>
          <p:nvGraphicFramePr>
            <p:cNvPr id="28676" name="Object 4"/>
            <p:cNvGraphicFramePr>
              <a:graphicFrameLocks noChangeAspect="1"/>
            </p:cNvGraphicFramePr>
            <p:nvPr/>
          </p:nvGraphicFramePr>
          <p:xfrm>
            <a:off x="249" y="391"/>
            <a:ext cx="2994" cy="26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43" name="Рисунок" r:id="rId4" imgW="5047488" imgH="4553712" progId="Word.Picture.8">
                    <p:embed/>
                  </p:oleObj>
                </mc:Choice>
                <mc:Fallback>
                  <p:oleObj name="Рисунок" r:id="rId4" imgW="5047488" imgH="4553712" progId="Word.Picture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t="1591"/>
                        <a:stretch>
                          <a:fillRect/>
                        </a:stretch>
                      </p:blipFill>
                      <p:spPr bwMode="auto">
                        <a:xfrm>
                          <a:off x="249" y="391"/>
                          <a:ext cx="2994" cy="26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1519" y="2840"/>
              <a:ext cx="545" cy="22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4284663" y="3141663"/>
            <a:ext cx="11509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600"/>
              <a:t>При </a:t>
            </a:r>
            <a:r>
              <a:rPr lang="en-US" altLang="ru-RU" sz="1600"/>
              <a:t>t=0</a:t>
            </a:r>
            <a:endParaRPr lang="ru-RU" altLang="ru-RU" sz="1600"/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0" y="2509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6300788" y="3573463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1400">
                <a:cs typeface="Times New Roman" panose="02020603050405020304" pitchFamily="18" charset="0"/>
              </a:rPr>
              <a:t>;   </a:t>
            </a:r>
            <a:endParaRPr lang="ru-RU" altLang="ru-RU"/>
          </a:p>
        </p:txBody>
      </p:sp>
      <p:grpSp>
        <p:nvGrpSpPr>
          <p:cNvPr id="28731" name="Group 59"/>
          <p:cNvGrpSpPr>
            <a:grpSpLocks/>
          </p:cNvGrpSpPr>
          <p:nvPr/>
        </p:nvGrpSpPr>
        <p:grpSpPr bwMode="auto">
          <a:xfrm>
            <a:off x="5292725" y="2997200"/>
            <a:ext cx="3671888" cy="1244600"/>
            <a:chOff x="3696" y="1888"/>
            <a:chExt cx="1854" cy="629"/>
          </a:xfrm>
        </p:grpSpPr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4785" y="2316"/>
              <a:ext cx="19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ru-RU" altLang="ru-RU" sz="1400">
                  <a:cs typeface="Times New Roman" panose="02020603050405020304" pitchFamily="18" charset="0"/>
                </a:rPr>
                <a:t>;   </a:t>
              </a:r>
              <a:endParaRPr lang="ru-RU" altLang="ru-RU"/>
            </a:p>
          </p:txBody>
        </p:sp>
        <p:grpSp>
          <p:nvGrpSpPr>
            <p:cNvPr id="28730" name="Group 58"/>
            <p:cNvGrpSpPr>
              <a:grpSpLocks/>
            </p:cNvGrpSpPr>
            <p:nvPr/>
          </p:nvGrpSpPr>
          <p:grpSpPr bwMode="auto">
            <a:xfrm>
              <a:off x="3696" y="1888"/>
              <a:ext cx="1854" cy="629"/>
              <a:chOff x="3696" y="1888"/>
              <a:chExt cx="1854" cy="629"/>
            </a:xfrm>
          </p:grpSpPr>
          <p:graphicFrame>
            <p:nvGraphicFramePr>
              <p:cNvPr id="28702" name="Object 30"/>
              <p:cNvGraphicFramePr>
                <a:graphicFrameLocks noChangeAspect="1"/>
              </p:cNvGraphicFramePr>
              <p:nvPr/>
            </p:nvGraphicFramePr>
            <p:xfrm>
              <a:off x="3696" y="1888"/>
              <a:ext cx="1854" cy="3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44" r:id="rId6" imgW="2946400" imgH="482600" progId="Equation.2">
                      <p:embed/>
                    </p:oleObj>
                  </mc:Choice>
                  <mc:Fallback>
                    <p:oleObj r:id="rId6" imgW="2946400" imgH="482600" progId="Equation.2">
                      <p:embed/>
                      <p:pic>
                        <p:nvPicPr>
                          <p:cNvPr id="0" name="Object 3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6" y="1888"/>
                            <a:ext cx="1854" cy="30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706" name="Object 34"/>
              <p:cNvGraphicFramePr>
                <a:graphicFrameLocks noChangeAspect="1"/>
              </p:cNvGraphicFramePr>
              <p:nvPr/>
            </p:nvGraphicFramePr>
            <p:xfrm>
              <a:off x="3696" y="2296"/>
              <a:ext cx="336" cy="1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45" r:id="rId8" imgW="533169" imgH="241195" progId="Equation.2">
                      <p:embed/>
                    </p:oleObj>
                  </mc:Choice>
                  <mc:Fallback>
                    <p:oleObj r:id="rId8" imgW="533169" imgH="241195" progId="Equation.2">
                      <p:embed/>
                      <p:pic>
                        <p:nvPicPr>
                          <p:cNvPr id="0" name="Object 3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6" y="2296"/>
                            <a:ext cx="336" cy="1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705" name="Object 33"/>
              <p:cNvGraphicFramePr>
                <a:graphicFrameLocks noChangeAspect="1"/>
              </p:cNvGraphicFramePr>
              <p:nvPr/>
            </p:nvGraphicFramePr>
            <p:xfrm>
              <a:off x="4150" y="2205"/>
              <a:ext cx="696" cy="3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46" r:id="rId10" imgW="1104421" imgH="495085" progId="Equation.2">
                      <p:embed/>
                    </p:oleObj>
                  </mc:Choice>
                  <mc:Fallback>
                    <p:oleObj r:id="rId10" imgW="1104421" imgH="495085" progId="Equation.2">
                      <p:embed/>
                      <p:pic>
                        <p:nvPicPr>
                          <p:cNvPr id="0" name="Object 3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50" y="2205"/>
                            <a:ext cx="696" cy="31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704" name="Object 32"/>
              <p:cNvGraphicFramePr>
                <a:graphicFrameLocks noChangeAspect="1"/>
              </p:cNvGraphicFramePr>
              <p:nvPr/>
            </p:nvGraphicFramePr>
            <p:xfrm>
              <a:off x="4921" y="2205"/>
              <a:ext cx="600" cy="3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47" r:id="rId12" imgW="952087" imgH="495085" progId="Equation.2">
                      <p:embed/>
                    </p:oleObj>
                  </mc:Choice>
                  <mc:Fallback>
                    <p:oleObj r:id="rId12" imgW="952087" imgH="495085" progId="Equation.2">
                      <p:embed/>
                      <p:pic>
                        <p:nvPicPr>
                          <p:cNvPr id="0" name="Object 3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21" y="2205"/>
                            <a:ext cx="600" cy="31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28712" name="Object 40"/>
          <p:cNvGraphicFramePr>
            <a:graphicFrameLocks noChangeAspect="1"/>
          </p:cNvGraphicFramePr>
          <p:nvPr/>
        </p:nvGraphicFramePr>
        <p:xfrm>
          <a:off x="3924300" y="4437063"/>
          <a:ext cx="9366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8" r:id="rId14" imgW="622030" imgH="241195" progId="Equation.2">
                  <p:embed/>
                </p:oleObj>
              </mc:Choice>
              <mc:Fallback>
                <p:oleObj r:id="rId14" imgW="622030" imgH="241195" progId="Equation.2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4437063"/>
                        <a:ext cx="93662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18" name="Rectangle 46"/>
          <p:cNvSpPr>
            <a:spLocks noChangeArrowheads="1"/>
          </p:cNvSpPr>
          <p:nvPr/>
        </p:nvSpPr>
        <p:spPr bwMode="auto">
          <a:xfrm>
            <a:off x="0" y="2917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8732" name="Group 60"/>
          <p:cNvGrpSpPr>
            <a:grpSpLocks/>
          </p:cNvGrpSpPr>
          <p:nvPr/>
        </p:nvGrpSpPr>
        <p:grpSpPr bwMode="auto">
          <a:xfrm>
            <a:off x="5076825" y="4365625"/>
            <a:ext cx="3311525" cy="1268413"/>
            <a:chOff x="3696" y="2523"/>
            <a:chExt cx="1446" cy="554"/>
          </a:xfrm>
        </p:grpSpPr>
        <p:graphicFrame>
          <p:nvGraphicFramePr>
            <p:cNvPr id="28714" name="Object 42"/>
            <p:cNvGraphicFramePr>
              <a:graphicFrameLocks noChangeAspect="1"/>
            </p:cNvGraphicFramePr>
            <p:nvPr/>
          </p:nvGraphicFramePr>
          <p:xfrm>
            <a:off x="3696" y="2523"/>
            <a:ext cx="1176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49" r:id="rId16" imgW="1866090" imgH="444307" progId="Equation.2">
                    <p:embed/>
                  </p:oleObj>
                </mc:Choice>
                <mc:Fallback>
                  <p:oleObj r:id="rId16" imgW="1866090" imgH="444307" progId="Equation.2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2523"/>
                          <a:ext cx="1176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717" name="Object 45"/>
            <p:cNvGraphicFramePr>
              <a:graphicFrameLocks noChangeAspect="1"/>
            </p:cNvGraphicFramePr>
            <p:nvPr/>
          </p:nvGraphicFramePr>
          <p:xfrm>
            <a:off x="3696" y="2886"/>
            <a:ext cx="432" cy="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50" r:id="rId18" imgW="685800" imgH="241300" progId="Equation.2">
                    <p:embed/>
                  </p:oleObj>
                </mc:Choice>
                <mc:Fallback>
                  <p:oleObj r:id="rId18" imgW="685800" imgH="241300" progId="Equation.2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2886"/>
                          <a:ext cx="432" cy="1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719" name="Rectangle 47"/>
            <p:cNvSpPr>
              <a:spLocks noChangeArrowheads="1"/>
            </p:cNvSpPr>
            <p:nvPr/>
          </p:nvSpPr>
          <p:spPr bwMode="auto">
            <a:xfrm>
              <a:off x="4150" y="2872"/>
              <a:ext cx="205" cy="1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ru-RU" altLang="ru-RU" sz="1600">
                  <a:latin typeface="Antiqua" charset="0"/>
                  <a:cs typeface="Times New Roman" panose="02020603050405020304" pitchFamily="18" charset="0"/>
                </a:rPr>
                <a:t>;    </a:t>
              </a:r>
              <a:endParaRPr lang="ru-RU" altLang="ru-RU"/>
            </a:p>
          </p:txBody>
        </p:sp>
        <p:graphicFrame>
          <p:nvGraphicFramePr>
            <p:cNvPr id="28716" name="Object 44"/>
            <p:cNvGraphicFramePr>
              <a:graphicFrameLocks noChangeAspect="1"/>
            </p:cNvGraphicFramePr>
            <p:nvPr/>
          </p:nvGraphicFramePr>
          <p:xfrm>
            <a:off x="4332" y="2795"/>
            <a:ext cx="810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51" r:id="rId20" imgW="1282700" imgH="444500" progId="Equation.2">
                    <p:embed/>
                  </p:oleObj>
                </mc:Choice>
                <mc:Fallback>
                  <p:oleObj r:id="rId20" imgW="1282700" imgH="444500" progId="Equation.2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32" y="2795"/>
                          <a:ext cx="810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8720" name="Object 48"/>
          <p:cNvGraphicFramePr>
            <a:graphicFrameLocks noChangeAspect="1"/>
          </p:cNvGraphicFramePr>
          <p:nvPr/>
        </p:nvGraphicFramePr>
        <p:xfrm>
          <a:off x="179388" y="4941888"/>
          <a:ext cx="115093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2" r:id="rId22" imgW="647700" imgH="241300" progId="Equation.2">
                  <p:embed/>
                </p:oleObj>
              </mc:Choice>
              <mc:Fallback>
                <p:oleObj r:id="rId22" imgW="647700" imgH="241300" progId="Equation.2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941888"/>
                        <a:ext cx="115093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23" name="Rectangle 5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725" name="Rectangle 53"/>
          <p:cNvSpPr>
            <a:spLocks noChangeArrowheads="1"/>
          </p:cNvSpPr>
          <p:nvPr/>
        </p:nvSpPr>
        <p:spPr bwMode="auto">
          <a:xfrm>
            <a:off x="6172200" y="6159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728" name="Rectangle 56"/>
          <p:cNvSpPr>
            <a:spLocks noChangeArrowheads="1"/>
          </p:cNvSpPr>
          <p:nvPr/>
        </p:nvSpPr>
        <p:spPr bwMode="auto">
          <a:xfrm>
            <a:off x="0" y="2809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8734" name="Group 62"/>
          <p:cNvGrpSpPr>
            <a:grpSpLocks/>
          </p:cNvGrpSpPr>
          <p:nvPr/>
        </p:nvGrpSpPr>
        <p:grpSpPr bwMode="auto">
          <a:xfrm>
            <a:off x="323850" y="5373688"/>
            <a:ext cx="3673475" cy="1181100"/>
            <a:chOff x="3651" y="3067"/>
            <a:chExt cx="1761" cy="566"/>
          </a:xfrm>
        </p:grpSpPr>
        <p:graphicFrame>
          <p:nvGraphicFramePr>
            <p:cNvPr id="28722" name="Object 50"/>
            <p:cNvGraphicFramePr>
              <a:graphicFrameLocks noChangeAspect="1"/>
            </p:cNvGraphicFramePr>
            <p:nvPr/>
          </p:nvGraphicFramePr>
          <p:xfrm>
            <a:off x="3651" y="3067"/>
            <a:ext cx="1746" cy="2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53" r:id="rId24" imgW="2768600" imgH="469900" progId="Equation.2">
                    <p:embed/>
                  </p:oleObj>
                </mc:Choice>
                <mc:Fallback>
                  <p:oleObj r:id="rId24" imgW="2768600" imgH="469900" progId="Equation.2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1" y="3067"/>
                          <a:ext cx="1746" cy="2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724" name="Object 52"/>
            <p:cNvGraphicFramePr>
              <a:graphicFrameLocks noChangeAspect="1"/>
            </p:cNvGraphicFramePr>
            <p:nvPr/>
          </p:nvGraphicFramePr>
          <p:xfrm>
            <a:off x="3651" y="3430"/>
            <a:ext cx="408" cy="1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54" name="Формула" r:id="rId26" imgW="545863" imgH="241195" progId="Equation.3">
                    <p:embed/>
                  </p:oleObj>
                </mc:Choice>
                <mc:Fallback>
                  <p:oleObj name="Формула" r:id="rId26" imgW="545863" imgH="241195" progId="Equation.3">
                    <p:embed/>
                    <p:pic>
                      <p:nvPicPr>
                        <p:cNvPr id="0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r="7411"/>
                        <a:stretch>
                          <a:fillRect/>
                        </a:stretch>
                      </p:blipFill>
                      <p:spPr bwMode="auto">
                        <a:xfrm>
                          <a:off x="3651" y="3430"/>
                          <a:ext cx="408" cy="1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727" name="Object 55"/>
            <p:cNvGraphicFramePr>
              <a:graphicFrameLocks noChangeAspect="1"/>
            </p:cNvGraphicFramePr>
            <p:nvPr/>
          </p:nvGraphicFramePr>
          <p:xfrm>
            <a:off x="4152" y="3351"/>
            <a:ext cx="487" cy="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55" name="Формула" r:id="rId28" imgW="774360" imgH="431640" progId="Equation.3">
                    <p:embed/>
                  </p:oleObj>
                </mc:Choice>
                <mc:Fallback>
                  <p:oleObj name="Формула" r:id="rId28" imgW="774360" imgH="431640" progId="Equation.3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2" y="3351"/>
                          <a:ext cx="487" cy="2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729" name="Rectangle 57"/>
            <p:cNvSpPr>
              <a:spLocks noChangeArrowheads="1"/>
            </p:cNvSpPr>
            <p:nvPr/>
          </p:nvSpPr>
          <p:spPr bwMode="auto">
            <a:xfrm>
              <a:off x="4604" y="3408"/>
              <a:ext cx="182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ru-RU" altLang="ru-RU" sz="1400">
                  <a:cs typeface="Times New Roman" panose="02020603050405020304" pitchFamily="18" charset="0"/>
                </a:rPr>
                <a:t>;   </a:t>
              </a:r>
              <a:endParaRPr lang="ru-RU" altLang="ru-RU"/>
            </a:p>
          </p:txBody>
        </p:sp>
        <p:graphicFrame>
          <p:nvGraphicFramePr>
            <p:cNvPr id="28726" name="Object 54"/>
            <p:cNvGraphicFramePr>
              <a:graphicFrameLocks noChangeAspect="1"/>
            </p:cNvGraphicFramePr>
            <p:nvPr/>
          </p:nvGraphicFramePr>
          <p:xfrm>
            <a:off x="4740" y="3339"/>
            <a:ext cx="672" cy="2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56" name="Формула" r:id="rId30" imgW="1066800" imgH="469900" progId="Equation.3">
                    <p:embed/>
                  </p:oleObj>
                </mc:Choice>
                <mc:Fallback>
                  <p:oleObj name="Формула" r:id="rId30" imgW="1066800" imgH="469900" progId="Equation.3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40" y="3339"/>
                          <a:ext cx="672" cy="2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738" name="Rectangle 66"/>
          <p:cNvSpPr>
            <a:spLocks noChangeArrowheads="1"/>
          </p:cNvSpPr>
          <p:nvPr/>
        </p:nvSpPr>
        <p:spPr bwMode="auto">
          <a:xfrm>
            <a:off x="0" y="2417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8737" name="Object 65"/>
          <p:cNvGraphicFramePr>
            <a:graphicFrameLocks noChangeAspect="1"/>
          </p:cNvGraphicFramePr>
          <p:nvPr/>
        </p:nvGraphicFramePr>
        <p:xfrm>
          <a:off x="6156325" y="5949950"/>
          <a:ext cx="100806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7" name="Формула" r:id="rId32" imgW="698197" imgH="495085" progId="Equation.3">
                  <p:embed/>
                </p:oleObj>
              </mc:Choice>
              <mc:Fallback>
                <p:oleObj name="Формула" r:id="rId32" imgW="698197" imgH="495085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5949950"/>
                        <a:ext cx="1008063" cy="7175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40" name="Rectangle 68"/>
          <p:cNvSpPr>
            <a:spLocks noChangeArrowheads="1"/>
          </p:cNvSpPr>
          <p:nvPr/>
        </p:nvSpPr>
        <p:spPr bwMode="auto">
          <a:xfrm>
            <a:off x="4356100" y="5616575"/>
            <a:ext cx="2679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altLang="ru-RU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– число пар полюсов машины; </a:t>
            </a:r>
            <a:endParaRPr lang="ru-RU" altLang="ru-RU"/>
          </a:p>
        </p:txBody>
      </p:sp>
      <p:graphicFrame>
        <p:nvGraphicFramePr>
          <p:cNvPr id="28735" name="Object 63"/>
          <p:cNvGraphicFramePr>
            <a:graphicFrameLocks noChangeAspect="1"/>
          </p:cNvGraphicFramePr>
          <p:nvPr/>
        </p:nvGraphicFramePr>
        <p:xfrm>
          <a:off x="6948488" y="5661025"/>
          <a:ext cx="1619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8" name="Формула" r:id="rId34" imgW="164885" imgH="215619" progId="Equation.3">
                  <p:embed/>
                </p:oleObj>
              </mc:Choice>
              <mc:Fallback>
                <p:oleObj name="Формула" r:id="rId34" imgW="164885" imgH="215619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5661025"/>
                        <a:ext cx="1619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41" name="Rectangle 69"/>
          <p:cNvSpPr>
            <a:spLocks noChangeArrowheads="1"/>
          </p:cNvSpPr>
          <p:nvPr/>
        </p:nvSpPr>
        <p:spPr bwMode="auto">
          <a:xfrm>
            <a:off x="7019925" y="5589588"/>
            <a:ext cx="1970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 – частота тока статора.</a:t>
            </a:r>
            <a:endParaRPr lang="ru-RU" alt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507412" cy="739775"/>
          </a:xfrm>
        </p:spPr>
        <p:txBody>
          <a:bodyPr/>
          <a:lstStyle/>
          <a:p>
            <a:r>
              <a:rPr lang="ru-RU" altLang="ru-RU" sz="2400" b="1" i="1"/>
              <a:t>Принцип действия асинхронной машины и режимы ее работы</a:t>
            </a:r>
            <a:r>
              <a:rPr lang="ru-RU" altLang="ru-RU" sz="400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29600" cy="3886200"/>
          </a:xfrm>
        </p:spPr>
        <p:txBody>
          <a:bodyPr/>
          <a:lstStyle/>
          <a:p>
            <a:r>
              <a:rPr lang="ru-RU" altLang="ru-RU" sz="2000"/>
              <a:t>Трехфазная обмотка статора создает магнитное поле, вращающееся со скоростью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4211638" y="1916113"/>
          <a:ext cx="1008062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Формула" r:id="rId3" imgW="698197" imgH="495085" progId="Equation.3">
                  <p:embed/>
                </p:oleObj>
              </mc:Choice>
              <mc:Fallback>
                <p:oleObj name="Формула" r:id="rId3" imgW="698197" imgH="49508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1916113"/>
                        <a:ext cx="1008062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755650" y="2636838"/>
          <a:ext cx="1871663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Формула" r:id="rId5" imgW="1218671" imgH="495085" progId="Equation.3">
                  <p:embed/>
                </p:oleObj>
              </mc:Choice>
              <mc:Fallback>
                <p:oleObj name="Формула" r:id="rId5" imgW="1218671" imgH="49508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636838"/>
                        <a:ext cx="1871663" cy="760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700338" y="2781300"/>
            <a:ext cx="3970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altLang="ru-RU" b="1"/>
              <a:t>Скольжение</a:t>
            </a:r>
            <a:r>
              <a:rPr lang="en-US" altLang="ru-RU" b="1"/>
              <a:t> </a:t>
            </a:r>
            <a:r>
              <a:rPr lang="ru-RU" altLang="ru-RU"/>
              <a:t>асинхронной машины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611188" y="3500438"/>
            <a:ext cx="65532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altLang="ru-RU"/>
              <a:t>В зависимости от соотношения</a:t>
            </a:r>
            <a:r>
              <a:rPr lang="en-US" altLang="ru-RU"/>
              <a:t>   </a:t>
            </a:r>
            <a:r>
              <a:rPr lang="ru-RU" altLang="ru-RU"/>
              <a:t>  </a:t>
            </a:r>
            <a:r>
              <a:rPr lang="en-US" altLang="ru-RU"/>
              <a:t>   </a:t>
            </a:r>
            <a:r>
              <a:rPr lang="ru-RU" altLang="ru-RU"/>
              <a:t>и  </a:t>
            </a:r>
            <a:r>
              <a:rPr lang="en-US" altLang="ru-RU"/>
              <a:t>      </a:t>
            </a:r>
            <a:r>
              <a:rPr lang="ru-RU" altLang="ru-RU"/>
              <a:t>различают </a:t>
            </a:r>
            <a:endParaRPr lang="en-US" altLang="ru-RU"/>
          </a:p>
          <a:p>
            <a:pPr algn="just"/>
            <a:r>
              <a:rPr lang="ru-RU" altLang="ru-RU" b="1"/>
              <a:t>три режима работы</a:t>
            </a:r>
            <a:r>
              <a:rPr lang="ru-RU" altLang="ru-RU"/>
              <a:t>: </a:t>
            </a:r>
            <a:endParaRPr lang="en-US" altLang="ru-RU"/>
          </a:p>
          <a:p>
            <a:pPr algn="just">
              <a:buFontTx/>
              <a:buChar char="•"/>
            </a:pPr>
            <a:r>
              <a:rPr lang="ru-RU" altLang="ru-RU"/>
              <a:t>в режиме двигателя; </a:t>
            </a:r>
            <a:endParaRPr lang="en-US" altLang="ru-RU"/>
          </a:p>
          <a:p>
            <a:pPr algn="just">
              <a:buFontTx/>
              <a:buChar char="•"/>
            </a:pPr>
            <a:r>
              <a:rPr lang="ru-RU" altLang="ru-RU"/>
              <a:t>в режиме генератора; </a:t>
            </a:r>
            <a:endParaRPr lang="en-US" altLang="ru-RU"/>
          </a:p>
          <a:p>
            <a:pPr algn="just">
              <a:buFontTx/>
              <a:buChar char="•"/>
            </a:pPr>
            <a:r>
              <a:rPr lang="ru-RU" altLang="ru-RU"/>
              <a:t>в режиме электромагнитного тормоза.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4140200" y="3500438"/>
          <a:ext cx="27463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Формула" r:id="rId7" imgW="177646" imgH="241091" progId="Equation.3">
                  <p:embed/>
                </p:oleObj>
              </mc:Choice>
              <mc:Fallback>
                <p:oleObj name="Формула" r:id="rId7" imgW="177646" imgH="24109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3500438"/>
                        <a:ext cx="274638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4787900" y="3573463"/>
          <a:ext cx="250825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name="Формула" r:id="rId9" imgW="139700" imgH="139700" progId="Equation.3">
                  <p:embed/>
                </p:oleObj>
              </mc:Choice>
              <mc:Fallback>
                <p:oleObj name="Формула" r:id="rId9" imgW="139700" imgH="1397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3573463"/>
                        <a:ext cx="250825" cy="250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595313"/>
          </a:xfrm>
        </p:spPr>
        <p:txBody>
          <a:bodyPr/>
          <a:lstStyle/>
          <a:p>
            <a:r>
              <a:rPr lang="ru-RU" altLang="ru-RU" sz="3200" b="1"/>
              <a:t>Работа в режиме двигателя</a:t>
            </a:r>
            <a:r>
              <a:rPr lang="ru-RU" altLang="ru-RU" sz="3200"/>
              <a:t> 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" t="1363" r="1607" b="1363"/>
          <a:stretch>
            <a:fillRect/>
          </a:stretch>
        </p:blipFill>
        <p:spPr>
          <a:xfrm>
            <a:off x="323850" y="1125538"/>
            <a:ext cx="3844925" cy="4535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4067175" y="1311275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>
                <a:cs typeface="Times New Roman" panose="02020603050405020304" pitchFamily="18" charset="0"/>
              </a:rPr>
              <a:t>При</a:t>
            </a:r>
            <a:r>
              <a:rPr lang="ru-RU" altLang="ru-RU" sz="1400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4716463" y="1268413"/>
          <a:ext cx="863600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8" name="Формула" r:id="rId4" imgW="444307" imgH="241195" progId="Equation.3">
                  <p:embed/>
                </p:oleObj>
              </mc:Choice>
              <mc:Fallback>
                <p:oleObj name="Формула" r:id="rId4" imgW="444307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268413"/>
                        <a:ext cx="863600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4067175" y="1717675"/>
            <a:ext cx="42957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1400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линии поля статора перемещаются относительно ротора также по часовой стрелке со скоростью </a:t>
            </a:r>
            <a:endParaRPr lang="ru-RU" altLang="ru-RU"/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6372225" y="2276475"/>
          <a:ext cx="79216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9" name="Формула" r:id="rId6" imgW="457200" imgH="241300" progId="Equation.3">
                  <p:embed/>
                </p:oleObj>
              </mc:Choice>
              <mc:Fallback>
                <p:oleObj name="Формула" r:id="rId6" imgW="4572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2276475"/>
                        <a:ext cx="792163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733425" y="381952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1400">
                <a:cs typeface="Times New Roman" panose="02020603050405020304" pitchFamily="18" charset="0"/>
              </a:rPr>
              <a:t>. </a:t>
            </a:r>
            <a:endParaRPr lang="ru-RU" altLang="ru-RU"/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0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2782" name="Object 14"/>
          <p:cNvGraphicFramePr>
            <a:graphicFrameLocks noChangeAspect="1"/>
          </p:cNvGraphicFramePr>
          <p:nvPr/>
        </p:nvGraphicFramePr>
        <p:xfrm>
          <a:off x="4246563" y="2978150"/>
          <a:ext cx="685800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0" name="Формула" r:id="rId8" imgW="355320" imgH="177480" progId="Equation.3">
                  <p:embed/>
                </p:oleObj>
              </mc:Choice>
              <mc:Fallback>
                <p:oleObj name="Формула" r:id="rId8" imgW="355320" imgH="177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6563" y="2978150"/>
                        <a:ext cx="685800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4932363" y="2951163"/>
            <a:ext cx="579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000">
                <a:cs typeface="Times New Roman" panose="02020603050405020304" pitchFamily="18" charset="0"/>
              </a:rPr>
              <a:t> до </a:t>
            </a:r>
            <a:endParaRPr lang="ru-RU" altLang="ru-RU" sz="2000"/>
          </a:p>
        </p:txBody>
      </p:sp>
      <p:graphicFrame>
        <p:nvGraphicFramePr>
          <p:cNvPr id="32781" name="Object 13"/>
          <p:cNvGraphicFramePr>
            <a:graphicFrameLocks noChangeAspect="1"/>
          </p:cNvGraphicFramePr>
          <p:nvPr/>
        </p:nvGraphicFramePr>
        <p:xfrm>
          <a:off x="5580063" y="2924175"/>
          <a:ext cx="7921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1" name="Формула" r:id="rId10" imgW="444307" imgH="241195" progId="Equation.3">
                  <p:embed/>
                </p:oleObj>
              </mc:Choice>
              <mc:Fallback>
                <p:oleObj name="Формула" r:id="rId10" imgW="444307" imgH="241195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2924175"/>
                        <a:ext cx="792162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4211638" y="3311525"/>
            <a:ext cx="2770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000">
                <a:cs typeface="Times New Roman" panose="02020603050405020304" pitchFamily="18" charset="0"/>
              </a:rPr>
              <a:t>т.е. при скольжении от </a:t>
            </a:r>
            <a:endParaRPr lang="ru-RU" altLang="ru-RU" sz="2000"/>
          </a:p>
        </p:txBody>
      </p:sp>
      <p:graphicFrame>
        <p:nvGraphicFramePr>
          <p:cNvPr id="32780" name="Object 12"/>
          <p:cNvGraphicFramePr>
            <a:graphicFrameLocks noChangeAspect="1"/>
          </p:cNvGraphicFramePr>
          <p:nvPr/>
        </p:nvGraphicFramePr>
        <p:xfrm>
          <a:off x="4140200" y="3860800"/>
          <a:ext cx="731838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2" name="Формула" r:id="rId12" imgW="419040" imgH="177480" progId="Equation.3">
                  <p:embed/>
                </p:oleObj>
              </mc:Choice>
              <mc:Fallback>
                <p:oleObj name="Формула" r:id="rId12" imgW="419040" imgH="177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3860800"/>
                        <a:ext cx="731838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4932363" y="381476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000">
                <a:cs typeface="Times New Roman" panose="02020603050405020304" pitchFamily="18" charset="0"/>
              </a:rPr>
              <a:t>до</a:t>
            </a:r>
            <a:r>
              <a:rPr lang="ru-RU" altLang="ru-RU" sz="1400">
                <a:cs typeface="Times New Roman" panose="02020603050405020304" pitchFamily="18" charset="0"/>
              </a:rPr>
              <a:t> </a:t>
            </a:r>
            <a:endParaRPr lang="ru-RU" altLang="ru-RU"/>
          </a:p>
        </p:txBody>
      </p:sp>
      <p:graphicFrame>
        <p:nvGraphicFramePr>
          <p:cNvPr id="32779" name="Object 11"/>
          <p:cNvGraphicFramePr>
            <a:graphicFrameLocks noChangeAspect="1"/>
          </p:cNvGraphicFramePr>
          <p:nvPr/>
        </p:nvGraphicFramePr>
        <p:xfrm>
          <a:off x="5435600" y="3860800"/>
          <a:ext cx="6477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3" name="Формула" r:id="rId14" imgW="342720" imgH="177480" progId="Equation.3">
                  <p:embed/>
                </p:oleObj>
              </mc:Choice>
              <mc:Fallback>
                <p:oleObj name="Формула" r:id="rId14" imgW="342720" imgH="177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860800"/>
                        <a:ext cx="647700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450850"/>
          </a:xfrm>
        </p:spPr>
        <p:txBody>
          <a:bodyPr/>
          <a:lstStyle/>
          <a:p>
            <a:r>
              <a:rPr lang="ru-RU" altLang="ru-RU" sz="2400" b="1"/>
              <a:t>Работа в режиме генератора</a:t>
            </a:r>
            <a:r>
              <a:rPr lang="ru-RU" altLang="ru-RU" sz="2400"/>
              <a:t> 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" t="1363" r="1607" b="1363"/>
          <a:stretch>
            <a:fillRect/>
          </a:stretch>
        </p:blipFill>
        <p:spPr>
          <a:xfrm>
            <a:off x="395288" y="1412875"/>
            <a:ext cx="4087812" cy="48244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284663" y="1249363"/>
            <a:ext cx="4619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2000">
                <a:cs typeface="Times New Roman" panose="02020603050405020304" pitchFamily="18" charset="0"/>
              </a:rPr>
              <a:t>ротор приводится во вращение в том же направлении со скоростью </a:t>
            </a:r>
            <a:endParaRPr lang="ru-RU" altLang="ru-RU" sz="2000"/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7451725" y="1557338"/>
          <a:ext cx="792163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4" name="Формула" r:id="rId4" imgW="444307" imgH="241195" progId="Equation.3">
                  <p:embed/>
                </p:oleObj>
              </mc:Choice>
              <mc:Fallback>
                <p:oleObj name="Формула" r:id="rId4" imgW="444307" imgH="24119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1557338"/>
                        <a:ext cx="792163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866900" y="354806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1400">
                <a:cs typeface="Times New Roman" panose="02020603050405020304" pitchFamily="18" charset="0"/>
              </a:rPr>
              <a:t>. </a:t>
            </a:r>
            <a:endParaRPr lang="ru-RU" altLang="ru-RU"/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4284663" y="2184400"/>
            <a:ext cx="4013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Асинхронная машина может работать в режиме генератора параллельно с сетью в пределах от </a:t>
            </a:r>
            <a:endParaRPr lang="ru-RU" altLang="ru-RU" sz="2000"/>
          </a:p>
        </p:txBody>
      </p:sp>
      <p:graphicFrame>
        <p:nvGraphicFramePr>
          <p:cNvPr id="34828" name="Object 12"/>
          <p:cNvGraphicFramePr>
            <a:graphicFrameLocks noChangeAspect="1"/>
          </p:cNvGraphicFramePr>
          <p:nvPr/>
        </p:nvGraphicFramePr>
        <p:xfrm>
          <a:off x="4643438" y="3213100"/>
          <a:ext cx="100806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5" name="Формула" r:id="rId6" imgW="444307" imgH="241195" progId="Equation.3">
                  <p:embed/>
                </p:oleObj>
              </mc:Choice>
              <mc:Fallback>
                <p:oleObj name="Формула" r:id="rId6" imgW="444307" imgH="241195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3213100"/>
                        <a:ext cx="1008062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5580063" y="3284538"/>
            <a:ext cx="566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endParaRPr lang="ru-RU" altLang="ru-RU" sz="2000"/>
          </a:p>
        </p:txBody>
      </p:sp>
      <p:graphicFrame>
        <p:nvGraphicFramePr>
          <p:cNvPr id="34827" name="Object 11"/>
          <p:cNvGraphicFramePr>
            <a:graphicFrameLocks noChangeAspect="1"/>
          </p:cNvGraphicFramePr>
          <p:nvPr/>
        </p:nvGraphicFramePr>
        <p:xfrm>
          <a:off x="6156325" y="3284538"/>
          <a:ext cx="12239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6" name="Формула" r:id="rId8" imgW="545626" imgH="152268" progId="Equation.3">
                  <p:embed/>
                </p:oleObj>
              </mc:Choice>
              <mc:Fallback>
                <p:oleObj name="Формула" r:id="rId8" imgW="545626" imgH="152268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3284538"/>
                        <a:ext cx="1223963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4427538" y="3860800"/>
            <a:ext cx="2795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т.е. при скольжении от </a:t>
            </a:r>
            <a:endParaRPr lang="ru-RU" altLang="ru-RU" sz="2000"/>
          </a:p>
        </p:txBody>
      </p:sp>
      <p:graphicFrame>
        <p:nvGraphicFramePr>
          <p:cNvPr id="34826" name="Object 10"/>
          <p:cNvGraphicFramePr>
            <a:graphicFrameLocks noChangeAspect="1"/>
          </p:cNvGraphicFramePr>
          <p:nvPr/>
        </p:nvGraphicFramePr>
        <p:xfrm>
          <a:off x="4500563" y="4508500"/>
          <a:ext cx="93662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7" r:id="rId10" imgW="380835" imgH="190417" progId="Equation.2">
                  <p:embed/>
                </p:oleObj>
              </mc:Choice>
              <mc:Fallback>
                <p:oleObj r:id="rId10" imgW="380835" imgH="190417" progId="Equation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4508500"/>
                        <a:ext cx="93662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5508625" y="4508500"/>
            <a:ext cx="566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endParaRPr lang="ru-RU" altLang="ru-RU" sz="2000"/>
          </a:p>
        </p:txBody>
      </p:sp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6156325" y="4508500"/>
          <a:ext cx="143986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8" name="Формула" r:id="rId12" imgW="520474" imgH="139639" progId="Equation.3">
                  <p:embed/>
                </p:oleObj>
              </mc:Choice>
              <mc:Fallback>
                <p:oleObj name="Формула" r:id="rId12" imgW="520474" imgH="13963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4508500"/>
                        <a:ext cx="143986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847725" y="4248150"/>
            <a:ext cx="22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alt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374</TotalTime>
  <Words>558</Words>
  <Application>Microsoft Office PowerPoint</Application>
  <PresentationFormat>Экран (4:3)</PresentationFormat>
  <Paragraphs>103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Arial</vt:lpstr>
      <vt:lpstr>Times New Roman</vt:lpstr>
      <vt:lpstr>Wingdings</vt:lpstr>
      <vt:lpstr>Arial Black</vt:lpstr>
      <vt:lpstr>Antiqua</vt:lpstr>
      <vt:lpstr>Пиксел</vt:lpstr>
      <vt:lpstr>Equation.2</vt:lpstr>
      <vt:lpstr>Microsoft Equation 3.0</vt:lpstr>
      <vt:lpstr>Microsoft Picture</vt:lpstr>
      <vt:lpstr>Microsoft Equation 2.0</vt:lpstr>
      <vt:lpstr>ЭЛЕКТРИЧЕСКИЕ МАШИНЫ ПЕРЕМЕННОГО ТОКА </vt:lpstr>
      <vt:lpstr>Асинхронные машины </vt:lpstr>
      <vt:lpstr>Устройство асинхронного двигателя </vt:lpstr>
      <vt:lpstr>Презентация PowerPoint</vt:lpstr>
      <vt:lpstr>Получение вращающегося магнитного поля</vt:lpstr>
      <vt:lpstr>Презентация PowerPoint</vt:lpstr>
      <vt:lpstr>Принцип действия асинхронной машины и режимы ее работы </vt:lpstr>
      <vt:lpstr>Работа в режиме двигателя </vt:lpstr>
      <vt:lpstr>Работа в режиме генератора </vt:lpstr>
      <vt:lpstr>Работа в режиме электромагнитного тормоза </vt:lpstr>
      <vt:lpstr>Синхронные машины  </vt:lpstr>
      <vt:lpstr>Устройство синхронной машины </vt:lpstr>
      <vt:lpstr>Холостой ход синхронного генератора </vt:lpstr>
      <vt:lpstr>Вентильные генераторы с клювообразным ротором </vt:lpstr>
      <vt:lpstr>Вентильные генераторы индукторного типа </vt:lpstr>
      <vt:lpstr>Автотракторные генераторы переменного тока с постоянными  магнитами</vt:lpstr>
    </vt:vector>
  </TitlesOfParts>
  <Company>}{a\&lt;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ELV™•••</dc:creator>
  <cp:lastModifiedBy>admin</cp:lastModifiedBy>
  <cp:revision>25</cp:revision>
  <dcterms:created xsi:type="dcterms:W3CDTF">2006-04-14T08:25:27Z</dcterms:created>
  <dcterms:modified xsi:type="dcterms:W3CDTF">2015-04-08T14:06:10Z</dcterms:modified>
</cp:coreProperties>
</file>