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23" autoAdjust="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ru-RU" sz="2400">
              <a:latin typeface="Times New Roman" pitchFamily="18" charset="0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2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BE2907DF-BADC-460F-A8FA-96223E6D0C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285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BC213-792F-4D8E-90CE-917D24DC1F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774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E1E36-D83A-42EF-951D-B2218FE410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0004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9D360-8306-4D49-B9B1-85CDDD3311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388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6EF48-9166-4E56-AD0B-81DB24735A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253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781D07-2CFF-42B3-A26A-436F8E2294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3963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961B4-7BE0-411E-8BCB-4DB5A7491F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956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173F45-E64F-460C-9C63-4773E6F26F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42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DACF90-0D67-4FA1-B704-E0CF990D7F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384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350C56-87E8-4305-909A-3F3E659FD8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878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85B08-C695-474B-976D-068612C995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38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5FCF27-2BC3-448D-B66C-C54C646F00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255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31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1076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131077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31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 eaLnBrk="1" hangingPunct="1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8D140FF8-4DB5-4D6C-8078-BDA79A9DCC74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33" name="Group 1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131084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31085" name="AutoShape 13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9" r:id="rId2"/>
    <p:sldLayoutId id="2147483758" r:id="rId3"/>
    <p:sldLayoutId id="2147483757" r:id="rId4"/>
    <p:sldLayoutId id="2147483756" r:id="rId5"/>
    <p:sldLayoutId id="2147483755" r:id="rId6"/>
    <p:sldLayoutId id="2147483754" r:id="rId7"/>
    <p:sldLayoutId id="2147483753" r:id="rId8"/>
    <p:sldLayoutId id="2147483752" r:id="rId9"/>
    <p:sldLayoutId id="2147483751" r:id="rId10"/>
    <p:sldLayoutId id="2147483750" r:id="rId11"/>
    <p:sldLayoutId id="2147483749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jpeg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jpeg"/><Relationship Id="rId10" Type="http://schemas.openxmlformats.org/officeDocument/2006/relationships/image" Target="../media/image13.wmf"/><Relationship Id="rId4" Type="http://schemas.openxmlformats.org/officeDocument/2006/relationships/image" Target="../media/image7.png"/><Relationship Id="rId9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76375" y="1557338"/>
            <a:ext cx="6981825" cy="801687"/>
          </a:xfrm>
        </p:spPr>
        <p:txBody>
          <a:bodyPr/>
          <a:lstStyle/>
          <a:p>
            <a:pPr eaLnBrk="1" hangingPunct="1"/>
            <a:r>
              <a:rPr lang="ru-RU" altLang="ru-RU" sz="4400" i="1" smtClean="0">
                <a:solidFill>
                  <a:srgbClr val="6600FF"/>
                </a:solidFill>
              </a:rPr>
              <a:t>Алюминий – </a:t>
            </a:r>
            <a:br>
              <a:rPr lang="ru-RU" altLang="ru-RU" sz="4400" i="1" smtClean="0">
                <a:solidFill>
                  <a:srgbClr val="6600FF"/>
                </a:solidFill>
              </a:rPr>
            </a:br>
            <a:r>
              <a:rPr lang="ru-RU" altLang="ru-RU" sz="4400" i="1" smtClean="0">
                <a:solidFill>
                  <a:srgbClr val="6600FF"/>
                </a:solidFill>
              </a:rPr>
              <a:t>металл будущего</a:t>
            </a:r>
            <a:r>
              <a:rPr lang="ru-RU" altLang="ru-RU" b="0" i="1" smtClean="0">
                <a:solidFill>
                  <a:srgbClr val="6600FF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mtClean="0">
                <a:cs typeface="Times New Roman" panose="02020603050405020304" pitchFamily="18" charset="0"/>
              </a:rPr>
              <a:t/>
            </a:r>
            <a:br>
              <a:rPr lang="ru-RU" altLang="ru-RU" smtClean="0">
                <a:cs typeface="Times New Roman" panose="02020603050405020304" pitchFamily="18" charset="0"/>
              </a:rPr>
            </a:br>
            <a:endParaRPr lang="ru-RU" altLang="ru-RU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3482975"/>
            <a:ext cx="3657600" cy="1266825"/>
          </a:xfrm>
        </p:spPr>
        <p:txBody>
          <a:bodyPr/>
          <a:lstStyle/>
          <a:p>
            <a:pPr eaLnBrk="1" hangingPunct="1"/>
            <a:r>
              <a:rPr lang="en-US" altLang="ru-RU" smtClean="0">
                <a:solidFill>
                  <a:srgbClr val="0000CC"/>
                </a:solidFill>
              </a:rPr>
              <a:t> </a:t>
            </a:r>
            <a:endParaRPr lang="ru-RU" altLang="ru-RU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pPr eaLnBrk="1" hangingPunct="1"/>
            <a:r>
              <a:rPr lang="ru-RU" altLang="ru-RU" sz="4200" b="0" i="1" u="sng" smtClean="0">
                <a:solidFill>
                  <a:srgbClr val="FE0000"/>
                </a:solidFill>
              </a:rPr>
              <a:t>Аллотропные Модификации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349500"/>
            <a:ext cx="6096000" cy="5105400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Белый фосфор – </a:t>
            </a:r>
            <a:r>
              <a:rPr lang="en-US" altLang="ru-RU" sz="3200" smtClean="0"/>
              <a:t>P</a:t>
            </a:r>
            <a:r>
              <a:rPr lang="ru-RU" altLang="ru-RU" sz="3300" baseline="-25000" smtClean="0"/>
              <a:t>4  </a:t>
            </a:r>
            <a:r>
              <a:rPr lang="ru-RU" altLang="ru-RU" sz="3200" smtClean="0"/>
              <a:t>запах чесночный,   Н в воде, Р в органических растворителях, летуч,           </a:t>
            </a:r>
            <a:r>
              <a:rPr lang="en-US" altLang="ru-RU" sz="3200" smtClean="0"/>
              <a:t>T</a:t>
            </a:r>
            <a:r>
              <a:rPr lang="ru-RU" altLang="ru-RU" sz="3300" baseline="-25000" smtClean="0"/>
              <a:t>пл</a:t>
            </a:r>
            <a:r>
              <a:rPr lang="ru-RU" altLang="ru-RU" sz="3200" smtClean="0"/>
              <a:t>= 44</a:t>
            </a:r>
            <a:r>
              <a:rPr lang="ru-RU" altLang="ru-RU" sz="3300" baseline="30000" smtClean="0"/>
              <a:t>0</a:t>
            </a:r>
            <a:r>
              <a:rPr lang="ru-RU" altLang="ru-RU" sz="3200" smtClean="0"/>
              <a:t>С, молекулярная кристаллическая решётка, активен, на воздухе окисляется, в темноте светится, </a:t>
            </a:r>
            <a:r>
              <a:rPr lang="ru-RU" altLang="ru-RU" sz="3200" smtClean="0">
                <a:solidFill>
                  <a:srgbClr val="FE0000"/>
                </a:solidFill>
              </a:rPr>
              <a:t>ЯДОВИТ!!!</a:t>
            </a:r>
          </a:p>
        </p:txBody>
      </p:sp>
      <p:pic>
        <p:nvPicPr>
          <p:cNvPr id="24580" name="Picture 4" descr="FOSWHIT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938" y="1371600"/>
            <a:ext cx="3294062" cy="198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200" b="0" i="1" u="sng" smtClean="0">
                <a:solidFill>
                  <a:srgbClr val="FE0000"/>
                </a:solidFill>
              </a:rPr>
              <a:t>Аллотропные Модификации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2362200"/>
            <a:ext cx="7705725" cy="2884488"/>
          </a:xfrm>
        </p:spPr>
        <p:txBody>
          <a:bodyPr/>
          <a:lstStyle/>
          <a:p>
            <a:pPr eaLnBrk="1" hangingPunct="1"/>
            <a:r>
              <a:rPr lang="ru-RU" altLang="ru-RU" sz="2400" smtClean="0">
                <a:solidFill>
                  <a:srgbClr val="FE0000"/>
                </a:solidFill>
              </a:rPr>
              <a:t>Красный </a:t>
            </a:r>
            <a:r>
              <a:rPr lang="ru-RU" altLang="ru-RU" sz="2400" smtClean="0"/>
              <a:t>фосфор</a:t>
            </a:r>
            <a:r>
              <a:rPr lang="ru-RU" altLang="ru-RU" sz="3600" smtClean="0"/>
              <a:t> </a:t>
            </a:r>
            <a:r>
              <a:rPr lang="ru-RU" altLang="ru-RU" sz="2400" smtClean="0"/>
              <a:t>– цвет красно-бурый, не ядовит, Не растворим в воде и органических растворителях, атомная кристаллическая решётка, </a:t>
            </a:r>
            <a:r>
              <a:rPr lang="ru-RU" altLang="ru-RU" sz="2400" b="1" i="1" smtClean="0"/>
              <a:t>устойчив</a:t>
            </a:r>
            <a:r>
              <a:rPr lang="ru-RU" altLang="ru-RU" sz="2400" b="1" smtClean="0"/>
              <a:t>.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00113" y="4221163"/>
            <a:ext cx="7620000" cy="9445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ru-RU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Белый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3200">
                <a:solidFill>
                  <a:srgbClr val="F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Красный, </a:t>
            </a:r>
            <a:r>
              <a:rPr lang="ru-RU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260</a:t>
            </a:r>
            <a:r>
              <a:rPr lang="ru-RU" sz="3200" baseline="30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</a:t>
            </a:r>
            <a:r>
              <a:rPr lang="ru-RU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С, без воздуха.</a:t>
            </a:r>
            <a:endParaRPr lang="ru-RU" sz="3200">
              <a:solidFill>
                <a:srgbClr val="FE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971550" y="4941888"/>
            <a:ext cx="633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2400">
              <a:latin typeface="Times New Roman" panose="02020603050405020304" pitchFamily="18" charset="0"/>
            </a:endParaRPr>
          </a:p>
        </p:txBody>
      </p:sp>
      <p:pic>
        <p:nvPicPr>
          <p:cNvPr id="25606" name="Picture 6" descr="FOSBLACK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4797425"/>
            <a:ext cx="2919412" cy="17224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  <p:bldP spid="2560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pPr eaLnBrk="1" hangingPunct="1"/>
            <a:r>
              <a:rPr lang="ru-RU" altLang="ru-RU" sz="4200" b="0" i="1" u="sng" smtClean="0">
                <a:solidFill>
                  <a:srgbClr val="FE0000"/>
                </a:solidFill>
              </a:rPr>
              <a:t>Аллотропные Модификации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708275"/>
            <a:ext cx="7772400" cy="324167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bg2"/>
                </a:solidFill>
                <a:cs typeface="Times New Roman" panose="02020603050405020304" pitchFamily="18" charset="0"/>
              </a:rPr>
              <a:t>черный</a:t>
            </a:r>
            <a:r>
              <a:rPr lang="ru-RU" altLang="ru-RU" smtClean="0">
                <a:cs typeface="Times New Roman" panose="02020603050405020304" pitchFamily="18" charset="0"/>
              </a:rPr>
              <a:t> </a:t>
            </a:r>
            <a:r>
              <a:rPr lang="ru-RU" altLang="ru-RU" smtClean="0"/>
              <a:t>фосфор</a:t>
            </a:r>
            <a:r>
              <a:rPr lang="ru-RU" altLang="ru-RU" sz="4000" smtClean="0"/>
              <a:t> </a:t>
            </a:r>
            <a:r>
              <a:rPr lang="ru-RU" altLang="ru-RU" smtClean="0">
                <a:cs typeface="Times New Roman" panose="02020603050405020304" pitchFamily="18" charset="0"/>
              </a:rPr>
              <a:t>– </a:t>
            </a:r>
            <a:r>
              <a:rPr lang="ru-RU" altLang="ru-RU" smtClean="0"/>
              <a:t>без запаха, </a:t>
            </a:r>
            <a:r>
              <a:rPr lang="ru-RU" altLang="ru-RU" smtClean="0">
                <a:cs typeface="Times New Roman" panose="02020603050405020304" pitchFamily="18" charset="0"/>
              </a:rPr>
              <a:t>похож на графит, жирный на ощупь, Не растворим в воде и органических растворителях, атомная кристаллическая решетка, </a:t>
            </a:r>
            <a:r>
              <a:rPr lang="ru-RU" altLang="ru-RU" b="1" i="1" smtClean="0">
                <a:cs typeface="Times New Roman" panose="02020603050405020304" pitchFamily="18" charset="0"/>
              </a:rPr>
              <a:t>полупроводник</a:t>
            </a:r>
            <a:r>
              <a:rPr lang="ru-RU" altLang="ru-RU" smtClean="0">
                <a:cs typeface="Times New Roman" panose="02020603050405020304" pitchFamily="18" charset="0"/>
              </a:rPr>
              <a:t>, Т</a:t>
            </a:r>
            <a:r>
              <a:rPr lang="ru-RU" altLang="ru-RU" baseline="-25000" smtClean="0"/>
              <a:t>кип</a:t>
            </a:r>
            <a:r>
              <a:rPr lang="ru-RU" altLang="ru-RU" smtClean="0">
                <a:cs typeface="Times New Roman" panose="02020603050405020304" pitchFamily="18" charset="0"/>
              </a:rPr>
              <a:t>= 453°С</a:t>
            </a:r>
            <a:r>
              <a:rPr lang="ru-RU" altLang="ru-RU" smtClean="0"/>
              <a:t> (</a:t>
            </a:r>
            <a:r>
              <a:rPr lang="ru-RU" altLang="ru-RU" smtClean="0">
                <a:cs typeface="Times New Roman" panose="02020603050405020304" pitchFamily="18" charset="0"/>
              </a:rPr>
              <a:t>возгонка), Т</a:t>
            </a:r>
            <a:r>
              <a:rPr lang="ru-RU" altLang="ru-RU" i="1" baseline="-25000" smtClean="0"/>
              <a:t>пл</a:t>
            </a:r>
            <a:r>
              <a:rPr lang="ru-RU" altLang="ru-RU" i="1" smtClean="0">
                <a:cs typeface="Times New Roman" panose="02020603050405020304" pitchFamily="18" charset="0"/>
              </a:rPr>
              <a:t> </a:t>
            </a:r>
            <a:r>
              <a:rPr lang="ru-RU" altLang="ru-RU" smtClean="0">
                <a:cs typeface="Times New Roman" panose="02020603050405020304" pitchFamily="18" charset="0"/>
              </a:rPr>
              <a:t>= 1000°С (при р=1,8 • 10</a:t>
            </a:r>
            <a:r>
              <a:rPr lang="ru-RU" altLang="ru-RU" baseline="30000" smtClean="0">
                <a:cs typeface="Times New Roman" panose="02020603050405020304" pitchFamily="18" charset="0"/>
              </a:rPr>
              <a:t>9</a:t>
            </a:r>
            <a:r>
              <a:rPr lang="ru-RU" altLang="ru-RU" smtClean="0">
                <a:cs typeface="Times New Roman" panose="02020603050405020304" pitchFamily="18" charset="0"/>
              </a:rPr>
              <a:t>Па), </a:t>
            </a:r>
            <a:r>
              <a:rPr lang="ru-RU" altLang="ru-RU" b="1" i="1" smtClean="0">
                <a:cs typeface="Times New Roman" panose="02020603050405020304" pitchFamily="18" charset="0"/>
              </a:rPr>
              <a:t>устойчив</a:t>
            </a:r>
            <a:r>
              <a:rPr lang="ru-RU" altLang="ru-RU" smtClean="0">
                <a:cs typeface="Times New Roman" panose="02020603050405020304" pitchFamily="18" charset="0"/>
              </a:rPr>
              <a:t>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2420938"/>
            <a:ext cx="9144000" cy="2743200"/>
          </a:xfrm>
        </p:spPr>
        <p:txBody>
          <a:bodyPr/>
          <a:lstStyle/>
          <a:p>
            <a:pPr eaLnBrk="1" hangingPunct="1"/>
            <a:endParaRPr lang="ru-RU" altLang="ru-RU" sz="3200" smtClean="0">
              <a:solidFill>
                <a:schemeClr val="tx2"/>
              </a:solidFill>
            </a:endParaRPr>
          </a:p>
          <a:p>
            <a:pPr eaLnBrk="1" hangingPunct="1"/>
            <a:endParaRPr lang="ru-RU" altLang="ru-RU" sz="3200" smtClean="0">
              <a:solidFill>
                <a:schemeClr val="tx2"/>
              </a:solidFill>
            </a:endParaRPr>
          </a:p>
          <a:p>
            <a:pPr eaLnBrk="1" hangingPunct="1"/>
            <a:r>
              <a:rPr lang="ru-RU" altLang="ru-RU" sz="3200" smtClean="0">
                <a:solidFill>
                  <a:srgbClr val="0000CC"/>
                </a:solidFill>
                <a:cs typeface="Times New Roman" panose="02020603050405020304" pitchFamily="18" charset="0"/>
              </a:rPr>
              <a:t>5С + 3</a:t>
            </a:r>
            <a:r>
              <a:rPr lang="en-US" altLang="ru-RU" sz="3200" smtClean="0">
                <a:solidFill>
                  <a:srgbClr val="0000CC"/>
                </a:solidFill>
                <a:cs typeface="Times New Roman" panose="02020603050405020304" pitchFamily="18" charset="0"/>
              </a:rPr>
              <a:t>SiO</a:t>
            </a:r>
            <a:r>
              <a:rPr lang="ru-RU" altLang="ru-RU" sz="3200" baseline="-30000" smtClean="0">
                <a:solidFill>
                  <a:srgbClr val="0000CC"/>
                </a:solidFill>
                <a:cs typeface="Times New Roman" panose="02020603050405020304" pitchFamily="18" charset="0"/>
              </a:rPr>
              <a:t>2</a:t>
            </a:r>
            <a:r>
              <a:rPr lang="ru-RU" altLang="ru-RU" sz="3200" smtClean="0">
                <a:solidFill>
                  <a:srgbClr val="0000CC"/>
                </a:solidFill>
                <a:cs typeface="Times New Roman" panose="02020603050405020304" pitchFamily="18" charset="0"/>
              </a:rPr>
              <a:t> + Са</a:t>
            </a:r>
            <a:r>
              <a:rPr lang="ru-RU" altLang="ru-RU" sz="3200" baseline="-30000" smtClean="0">
                <a:solidFill>
                  <a:srgbClr val="0000CC"/>
                </a:solidFill>
                <a:cs typeface="Times New Roman" panose="02020603050405020304" pitchFamily="18" charset="0"/>
              </a:rPr>
              <a:t>3</a:t>
            </a:r>
            <a:r>
              <a:rPr lang="ru-RU" altLang="ru-RU" sz="3200" smtClean="0">
                <a:solidFill>
                  <a:srgbClr val="0000CC"/>
                </a:solidFill>
                <a:cs typeface="Times New Roman" panose="02020603050405020304" pitchFamily="18" charset="0"/>
              </a:rPr>
              <a:t>(РО</a:t>
            </a:r>
            <a:r>
              <a:rPr lang="ru-RU" altLang="ru-RU" sz="3200" baseline="-30000" smtClean="0">
                <a:solidFill>
                  <a:srgbClr val="0000CC"/>
                </a:solidFill>
                <a:cs typeface="Times New Roman" panose="02020603050405020304" pitchFamily="18" charset="0"/>
              </a:rPr>
              <a:t>4</a:t>
            </a:r>
            <a:r>
              <a:rPr lang="ru-RU" altLang="ru-RU" sz="3200" smtClean="0">
                <a:solidFill>
                  <a:srgbClr val="0000CC"/>
                </a:solidFill>
                <a:cs typeface="Times New Roman" panose="02020603050405020304" pitchFamily="18" charset="0"/>
              </a:rPr>
              <a:t>)</a:t>
            </a:r>
            <a:r>
              <a:rPr lang="ru-RU" altLang="ru-RU" sz="3200" baseline="-30000" smtClean="0">
                <a:solidFill>
                  <a:srgbClr val="0000CC"/>
                </a:solidFill>
                <a:cs typeface="Times New Roman" panose="02020603050405020304" pitchFamily="18" charset="0"/>
              </a:rPr>
              <a:t>2</a:t>
            </a:r>
            <a:r>
              <a:rPr lang="ru-RU" altLang="ru-RU" sz="3200" smtClean="0">
                <a:solidFill>
                  <a:srgbClr val="0000CC"/>
                </a:solidFill>
                <a:cs typeface="Times New Roman" panose="02020603050405020304" pitchFamily="18" charset="0"/>
              </a:rPr>
              <a:t> = 5СО + 3</a:t>
            </a:r>
            <a:r>
              <a:rPr lang="en-US" altLang="ru-RU" sz="3200" smtClean="0">
                <a:solidFill>
                  <a:srgbClr val="0000CC"/>
                </a:solidFill>
                <a:cs typeface="Times New Roman" panose="02020603050405020304" pitchFamily="18" charset="0"/>
              </a:rPr>
              <a:t>CaSi</a:t>
            </a:r>
            <a:r>
              <a:rPr lang="ru-RU" altLang="ru-RU" sz="3200" smtClean="0">
                <a:solidFill>
                  <a:srgbClr val="0000CC"/>
                </a:solidFill>
                <a:cs typeface="Times New Roman" panose="02020603050405020304" pitchFamily="18" charset="0"/>
              </a:rPr>
              <a:t>0</a:t>
            </a:r>
            <a:r>
              <a:rPr lang="ru-RU" altLang="ru-RU" sz="3200" baseline="-30000" smtClean="0">
                <a:solidFill>
                  <a:srgbClr val="0000CC"/>
                </a:solidFill>
                <a:cs typeface="Times New Roman" panose="02020603050405020304" pitchFamily="18" charset="0"/>
              </a:rPr>
              <a:t>3</a:t>
            </a:r>
            <a:r>
              <a:rPr lang="ru-RU" altLang="ru-RU" sz="3200" smtClean="0">
                <a:solidFill>
                  <a:srgbClr val="0000CC"/>
                </a:solidFill>
                <a:cs typeface="Times New Roman" panose="02020603050405020304" pitchFamily="18" charset="0"/>
              </a:rPr>
              <a:t> + 2Р</a:t>
            </a:r>
            <a:r>
              <a:rPr lang="ru-RU" altLang="ru-RU" smtClean="0">
                <a:solidFill>
                  <a:srgbClr val="2E2E2E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mtClean="0">
                <a:solidFill>
                  <a:srgbClr val="0000CC"/>
                </a:solidFill>
                <a:cs typeface="Times New Roman" panose="02020603050405020304" pitchFamily="18" charset="0"/>
              </a:rPr>
              <a:t>(сплавление в электрической печи)</a:t>
            </a:r>
          </a:p>
          <a:p>
            <a:pPr eaLnBrk="1" hangingPunct="1"/>
            <a:endParaRPr lang="ru-RU" altLang="ru-RU" smtClean="0">
              <a:solidFill>
                <a:srgbClr val="0000CC"/>
              </a:solidFill>
            </a:endParaRPr>
          </a:p>
        </p:txBody>
      </p:sp>
      <p:sp>
        <p:nvSpPr>
          <p:cNvPr id="27651" name="WordArt 3"/>
          <p:cNvSpPr>
            <a:spLocks noChangeArrowheads="1" noChangeShapeType="1" noTextEdit="1"/>
          </p:cNvSpPr>
          <p:nvPr/>
        </p:nvSpPr>
        <p:spPr bwMode="auto">
          <a:xfrm>
            <a:off x="2286000" y="990600"/>
            <a:ext cx="4295775" cy="14859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72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6600"/>
                </a:solidFill>
                <a:latin typeface="Impact" panose="020B0806030902050204" pitchFamily="34" charset="0"/>
              </a:rPr>
              <a:t>Получение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 autoUpdateAnimBg="0" advAuto="0"/>
      <p:bldP spid="2765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7772400" cy="44545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endParaRPr lang="en-US" altLang="ru-RU" sz="700" smtClean="0"/>
          </a:p>
          <a:p>
            <a:pPr marL="609600" indent="-609600" eaLnBrk="1" hangingPunct="1">
              <a:lnSpc>
                <a:spcPct val="155000"/>
              </a:lnSpc>
              <a:buFont typeface="Wingdings" panose="05000000000000000000" pitchFamily="2" charset="2"/>
              <a:buAutoNum type="arabicPeriod"/>
            </a:pPr>
            <a:r>
              <a:rPr lang="ru-RU" altLang="ru-RU" smtClean="0"/>
              <a:t>Взаимодействие с кислородом.</a:t>
            </a:r>
            <a:r>
              <a:rPr lang="en-US" altLang="ru-RU" smtClean="0"/>
              <a:t> </a:t>
            </a:r>
            <a:r>
              <a:rPr lang="ru-RU" altLang="ru-RU" smtClean="0"/>
              <a:t>    </a:t>
            </a:r>
          </a:p>
          <a:p>
            <a:pPr marL="609600" indent="-609600" eaLnBrk="1" hangingPunct="1">
              <a:lnSpc>
                <a:spcPct val="155000"/>
              </a:lnSpc>
            </a:pPr>
            <a:r>
              <a:rPr lang="ru-RU" altLang="ru-RU" smtClean="0">
                <a:solidFill>
                  <a:schemeClr val="tx2"/>
                </a:solidFill>
                <a:cs typeface="Times New Roman" panose="02020603050405020304" pitchFamily="18" charset="0"/>
              </a:rPr>
              <a:t>4Р°+50</a:t>
            </a:r>
            <a:r>
              <a:rPr lang="ru-RU" altLang="ru-RU" baseline="-30000" smtClean="0">
                <a:solidFill>
                  <a:schemeClr val="tx2"/>
                </a:solidFill>
              </a:rPr>
              <a:t>2</a:t>
            </a:r>
            <a:r>
              <a:rPr lang="ru-RU" altLang="ru-RU" smtClean="0">
                <a:solidFill>
                  <a:schemeClr val="tx2"/>
                </a:solidFill>
                <a:cs typeface="Times New Roman" panose="02020603050405020304" pitchFamily="18" charset="0"/>
              </a:rPr>
              <a:t> =</a:t>
            </a:r>
            <a:r>
              <a:rPr lang="en-US" altLang="ru-RU" baseline="30000" smtClean="0">
                <a:solidFill>
                  <a:schemeClr val="tx2"/>
                </a:solidFill>
              </a:rPr>
              <a:t>t</a:t>
            </a:r>
            <a:r>
              <a:rPr lang="ru-RU" altLang="ru-RU" smtClean="0">
                <a:solidFill>
                  <a:schemeClr val="tx2"/>
                </a:solidFill>
                <a:cs typeface="Times New Roman" panose="02020603050405020304" pitchFamily="18" charset="0"/>
              </a:rPr>
              <a:t> 2Р</a:t>
            </a:r>
            <a:r>
              <a:rPr lang="ru-RU" altLang="ru-RU" baseline="30000" smtClean="0">
                <a:solidFill>
                  <a:schemeClr val="tx2"/>
                </a:solidFill>
                <a:cs typeface="Times New Roman" panose="02020603050405020304" pitchFamily="18" charset="0"/>
              </a:rPr>
              <a:t>+</a:t>
            </a:r>
            <a:r>
              <a:rPr lang="en-US" altLang="ru-RU" baseline="30000" smtClean="0">
                <a:solidFill>
                  <a:schemeClr val="tx2"/>
                </a:solidFill>
                <a:cs typeface="Times New Roman" panose="02020603050405020304" pitchFamily="18" charset="0"/>
              </a:rPr>
              <a:t>5</a:t>
            </a:r>
            <a:r>
              <a:rPr lang="ru-RU" altLang="ru-RU" baseline="-25000" smtClean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en-US" altLang="ru-RU" smtClean="0">
                <a:solidFill>
                  <a:schemeClr val="tx2"/>
                </a:solidFill>
                <a:cs typeface="Times New Roman" panose="02020603050405020304" pitchFamily="18" charset="0"/>
              </a:rPr>
              <a:t>O</a:t>
            </a:r>
            <a:r>
              <a:rPr lang="ru-RU" altLang="ru-RU" baseline="-25000" smtClean="0">
                <a:solidFill>
                  <a:schemeClr val="tx2"/>
                </a:solidFill>
                <a:cs typeface="Times New Roman" panose="02020603050405020304" pitchFamily="18" charset="0"/>
              </a:rPr>
              <a:t>5</a:t>
            </a:r>
            <a:r>
              <a:rPr lang="ru-RU" altLang="ru-RU" baseline="-25000" smtClean="0">
                <a:solidFill>
                  <a:schemeClr val="tx2"/>
                </a:solidFill>
              </a:rPr>
              <a:t>                                               </a:t>
            </a:r>
            <a:br>
              <a:rPr lang="ru-RU" altLang="ru-RU" baseline="-25000" smtClean="0">
                <a:solidFill>
                  <a:schemeClr val="tx2"/>
                </a:solidFill>
              </a:rPr>
            </a:br>
            <a:r>
              <a:rPr lang="ru-RU" altLang="ru-RU" baseline="-25000" smtClean="0">
                <a:solidFill>
                  <a:schemeClr val="tx2"/>
                </a:solidFill>
              </a:rPr>
              <a:t>  </a:t>
            </a:r>
            <a:r>
              <a:rPr lang="ru-RU" altLang="ru-RU" smtClean="0">
                <a:cs typeface="Times New Roman" panose="02020603050405020304" pitchFamily="18" charset="0"/>
              </a:rPr>
              <a:t>белый Т = 40°С  красный Т = 260°С черный Т = 400°С</a:t>
            </a:r>
          </a:p>
          <a:p>
            <a:pPr marL="609600" indent="-609600" eaLnBrk="1" hangingPunct="1">
              <a:lnSpc>
                <a:spcPct val="155000"/>
              </a:lnSpc>
              <a:buClrTx/>
            </a:pPr>
            <a:r>
              <a:rPr lang="ru-RU" altLang="ru-RU" smtClean="0">
                <a:solidFill>
                  <a:schemeClr val="tx2"/>
                </a:solidFill>
                <a:cs typeface="Times New Roman" panose="02020603050405020304" pitchFamily="18" charset="0"/>
              </a:rPr>
              <a:t>4Р°+ ЗО</a:t>
            </a:r>
            <a:r>
              <a:rPr lang="ru-RU" altLang="ru-RU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ru-RU" altLang="ru-RU" smtClean="0">
                <a:solidFill>
                  <a:schemeClr val="tx2"/>
                </a:solidFill>
                <a:cs typeface="Times New Roman" panose="02020603050405020304" pitchFamily="18" charset="0"/>
              </a:rPr>
              <a:t> = 2Р</a:t>
            </a:r>
            <a:r>
              <a:rPr lang="ru-RU" altLang="ru-RU" baseline="30000" smtClean="0">
                <a:solidFill>
                  <a:schemeClr val="tx2"/>
                </a:solidFill>
                <a:cs typeface="Times New Roman" panose="02020603050405020304" pitchFamily="18" charset="0"/>
              </a:rPr>
              <a:t>+</a:t>
            </a:r>
            <a:r>
              <a:rPr lang="en-US" altLang="ru-RU" baseline="30000" smtClean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ru-RU" altLang="ru-RU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en-US" altLang="ru-RU" smtClean="0">
                <a:solidFill>
                  <a:schemeClr val="tx2"/>
                </a:solidFill>
                <a:cs typeface="Times New Roman" panose="02020603050405020304" pitchFamily="18" charset="0"/>
              </a:rPr>
              <a:t>O</a:t>
            </a:r>
            <a:r>
              <a:rPr lang="ru-RU" altLang="ru-RU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ru-RU" altLang="ru-RU" smtClean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</a:p>
          <a:p>
            <a:pPr marL="609600" indent="-609600" eaLnBrk="1" hangingPunct="1">
              <a:lnSpc>
                <a:spcPct val="155000"/>
              </a:lnSpc>
              <a:buClrTx/>
              <a:buFont typeface="Wingdings" panose="05000000000000000000" pitchFamily="2" charset="2"/>
              <a:buNone/>
            </a:pPr>
            <a:r>
              <a:rPr lang="ru-RU" altLang="ru-RU" smtClean="0">
                <a:cs typeface="Times New Roman" panose="02020603050405020304" pitchFamily="18" charset="0"/>
              </a:rPr>
              <a:t>	(недостаток О</a:t>
            </a:r>
            <a:r>
              <a:rPr lang="ru-RU" altLang="ru-RU" baseline="-30000" smtClean="0">
                <a:cs typeface="Times New Roman" panose="02020603050405020304" pitchFamily="18" charset="0"/>
              </a:rPr>
              <a:t>2</a:t>
            </a:r>
            <a:r>
              <a:rPr lang="ru-RU" altLang="ru-RU" smtClean="0">
                <a:cs typeface="Times New Roman" panose="02020603050405020304" pitchFamily="18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altLang="ru-RU" smtClean="0"/>
          </a:p>
        </p:txBody>
      </p:sp>
      <p:sp>
        <p:nvSpPr>
          <p:cNvPr id="28675" name="WordArt 3"/>
          <p:cNvSpPr>
            <a:spLocks noChangeArrowheads="1" noChangeShapeType="1" noTextEdit="1"/>
          </p:cNvSpPr>
          <p:nvPr/>
        </p:nvSpPr>
        <p:spPr bwMode="auto">
          <a:xfrm>
            <a:off x="395288" y="457200"/>
            <a:ext cx="8208962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E0000"/>
                </a:solidFill>
                <a:cs typeface="Arial" panose="020B0604020202020204" pitchFamily="34" charset="0"/>
              </a:rPr>
              <a:t>Фосфор как  восстановитель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 autoUpdateAnimBg="0"/>
      <p:bldP spid="286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2420938"/>
            <a:ext cx="7772400" cy="47402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ru-RU" sz="3600" smtClean="0"/>
              <a:t>2.</a:t>
            </a:r>
            <a:r>
              <a:rPr lang="ru-RU" altLang="ru-RU" sz="3600" smtClean="0"/>
              <a:t> Взаимодействие с галогенами.</a:t>
            </a:r>
          </a:p>
          <a:p>
            <a:pPr eaLnBrk="1" hangingPunct="1"/>
            <a:r>
              <a:rPr lang="ru-RU" altLang="ru-RU" sz="3600" smtClean="0">
                <a:solidFill>
                  <a:schemeClr val="tx2"/>
                </a:solidFill>
                <a:cs typeface="Times New Roman" panose="02020603050405020304" pitchFamily="18" charset="0"/>
              </a:rPr>
              <a:t>2Р°+ЗС</a:t>
            </a:r>
            <a:r>
              <a:rPr lang="en-US" altLang="ru-RU" sz="3600" smtClean="0">
                <a:solidFill>
                  <a:schemeClr val="tx2"/>
                </a:solidFill>
                <a:cs typeface="Times New Roman" panose="02020603050405020304" pitchFamily="18" charset="0"/>
              </a:rPr>
              <a:t>l</a:t>
            </a:r>
            <a:r>
              <a:rPr lang="ru-RU" altLang="ru-RU" sz="3600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ru-RU" altLang="ru-RU" sz="3600" smtClean="0">
                <a:solidFill>
                  <a:schemeClr val="tx2"/>
                </a:solidFill>
                <a:cs typeface="Times New Roman" panose="02020603050405020304" pitchFamily="18" charset="0"/>
              </a:rPr>
              <a:t> = 2Р</a:t>
            </a:r>
            <a:r>
              <a:rPr lang="en-US" altLang="ru-RU" sz="3600" baseline="30000" smtClean="0">
                <a:solidFill>
                  <a:schemeClr val="tx2"/>
                </a:solidFill>
                <a:cs typeface="Times New Roman" panose="02020603050405020304" pitchFamily="18" charset="0"/>
              </a:rPr>
              <a:t>+3</a:t>
            </a:r>
            <a:r>
              <a:rPr lang="ru-RU" altLang="ru-RU" sz="3600" smtClean="0">
                <a:solidFill>
                  <a:schemeClr val="tx2"/>
                </a:solidFill>
                <a:cs typeface="Times New Roman" panose="02020603050405020304" pitchFamily="18" charset="0"/>
              </a:rPr>
              <a:t>С1</a:t>
            </a:r>
            <a:r>
              <a:rPr lang="ru-RU" altLang="ru-RU" sz="3600" baseline="-25000" smtClean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ru-RU" altLang="ru-RU" sz="360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ClrTx/>
              <a:buFont typeface="Wingdings" panose="05000000000000000000" pitchFamily="2" charset="2"/>
              <a:buNone/>
            </a:pPr>
            <a:endParaRPr lang="ru-RU" altLang="ru-RU" sz="36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None/>
            </a:pPr>
            <a:r>
              <a:rPr lang="ru-RU" altLang="ru-RU" sz="3600" smtClean="0">
                <a:cs typeface="Times New Roman" panose="02020603050405020304" pitchFamily="18" charset="0"/>
              </a:rPr>
              <a:t>легко разлагается водой</a:t>
            </a:r>
          </a:p>
          <a:p>
            <a:pPr eaLnBrk="1" hangingPunct="1">
              <a:buClrTx/>
            </a:pPr>
            <a:r>
              <a:rPr lang="ru-RU" altLang="ru-RU" sz="3600" smtClean="0">
                <a:solidFill>
                  <a:schemeClr val="tx2"/>
                </a:solidFill>
                <a:cs typeface="Times New Roman" panose="02020603050405020304" pitchFamily="18" charset="0"/>
              </a:rPr>
              <a:t>РС1</a:t>
            </a:r>
            <a:r>
              <a:rPr lang="ru-RU" altLang="ru-RU" sz="3600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ru-RU" altLang="ru-RU" sz="3600" smtClean="0">
                <a:solidFill>
                  <a:schemeClr val="tx2"/>
                </a:solidFill>
                <a:cs typeface="Times New Roman" panose="02020603050405020304" pitchFamily="18" charset="0"/>
              </a:rPr>
              <a:t> + ЗН</a:t>
            </a:r>
            <a:r>
              <a:rPr lang="ru-RU" altLang="ru-RU" sz="3600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ru-RU" altLang="ru-RU" sz="3600" smtClean="0">
                <a:solidFill>
                  <a:schemeClr val="tx2"/>
                </a:solidFill>
                <a:cs typeface="Times New Roman" panose="02020603050405020304" pitchFamily="18" charset="0"/>
              </a:rPr>
              <a:t>О = Н</a:t>
            </a:r>
            <a:r>
              <a:rPr lang="ru-RU" altLang="ru-RU" sz="3600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ru-RU" altLang="ru-RU" sz="3600" smtClean="0">
                <a:solidFill>
                  <a:schemeClr val="tx2"/>
                </a:solidFill>
                <a:cs typeface="Times New Roman" panose="02020603050405020304" pitchFamily="18" charset="0"/>
              </a:rPr>
              <a:t>РО</a:t>
            </a:r>
            <a:r>
              <a:rPr lang="ru-RU" altLang="ru-RU" sz="3600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ru-RU" altLang="ru-RU" sz="3600" smtClean="0">
                <a:solidFill>
                  <a:schemeClr val="tx2"/>
                </a:solidFill>
                <a:cs typeface="Times New Roman" panose="02020603050405020304" pitchFamily="18" charset="0"/>
              </a:rPr>
              <a:t> + ЗНС1</a:t>
            </a:r>
            <a:endParaRPr lang="en-US" altLang="ru-RU" sz="3600" smtClean="0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29699" name="WordArt 3"/>
          <p:cNvSpPr>
            <a:spLocks noChangeArrowheads="1" noChangeShapeType="1" noTextEdit="1"/>
          </p:cNvSpPr>
          <p:nvPr/>
        </p:nvSpPr>
        <p:spPr bwMode="auto">
          <a:xfrm>
            <a:off x="0" y="457200"/>
            <a:ext cx="8991600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E0000"/>
                </a:solidFill>
                <a:cs typeface="Arial" panose="020B0604020202020204" pitchFamily="34" charset="0"/>
              </a:rPr>
              <a:t>Фосфор как  восстановитель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 autoUpdateAnimBg="0"/>
      <p:bldP spid="2969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2420938"/>
            <a:ext cx="8137525" cy="38877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ru-RU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ru-RU" sz="5400" smtClean="0"/>
              <a:t>3.</a:t>
            </a:r>
            <a:r>
              <a:rPr lang="ru-RU" altLang="ru-RU" sz="5400" smtClean="0"/>
              <a:t> Взаимодействие с азотной кислотой.</a:t>
            </a:r>
            <a:br>
              <a:rPr lang="ru-RU" altLang="ru-RU" sz="5400" smtClean="0"/>
            </a:br>
            <a:endParaRPr lang="ru-RU" altLang="ru-RU" sz="5400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3200" smtClean="0">
                <a:solidFill>
                  <a:schemeClr val="tx2"/>
                </a:solidFill>
                <a:cs typeface="Times New Roman" panose="02020603050405020304" pitchFamily="18" charset="0"/>
              </a:rPr>
              <a:t>ЗР°+ 5</a:t>
            </a:r>
            <a:r>
              <a:rPr lang="en-US" altLang="ru-RU" sz="3200" smtClean="0">
                <a:solidFill>
                  <a:schemeClr val="tx2"/>
                </a:solidFill>
                <a:cs typeface="Times New Roman" panose="02020603050405020304" pitchFamily="18" charset="0"/>
              </a:rPr>
              <a:t>HNO</a:t>
            </a:r>
            <a:r>
              <a:rPr lang="ru-RU" altLang="ru-RU" sz="3200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ru-RU" altLang="ru-RU" sz="3200" smtClean="0">
                <a:solidFill>
                  <a:schemeClr val="tx2"/>
                </a:solidFill>
                <a:cs typeface="Times New Roman" panose="02020603050405020304" pitchFamily="18" charset="0"/>
              </a:rPr>
              <a:t> + 2Н</a:t>
            </a:r>
            <a:r>
              <a:rPr lang="ru-RU" altLang="ru-RU" sz="3200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2</a:t>
            </a:r>
            <a:r>
              <a:rPr lang="ru-RU" altLang="ru-RU" sz="3200" smtClean="0">
                <a:solidFill>
                  <a:schemeClr val="tx2"/>
                </a:solidFill>
                <a:cs typeface="Times New Roman" panose="02020603050405020304" pitchFamily="18" charset="0"/>
              </a:rPr>
              <a:t>О = ЗН</a:t>
            </a:r>
            <a:r>
              <a:rPr lang="ru-RU" altLang="ru-RU" sz="3200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3</a:t>
            </a:r>
            <a:r>
              <a:rPr lang="ru-RU" altLang="ru-RU" sz="3200" smtClean="0">
                <a:solidFill>
                  <a:schemeClr val="tx2"/>
                </a:solidFill>
                <a:cs typeface="Times New Roman" panose="02020603050405020304" pitchFamily="18" charset="0"/>
              </a:rPr>
              <a:t>Р</a:t>
            </a:r>
            <a:r>
              <a:rPr lang="ru-RU" altLang="ru-RU" sz="3200" baseline="30000" smtClean="0">
                <a:solidFill>
                  <a:schemeClr val="tx2"/>
                </a:solidFill>
                <a:cs typeface="Times New Roman" panose="02020603050405020304" pitchFamily="18" charset="0"/>
              </a:rPr>
              <a:t>+</a:t>
            </a:r>
            <a:r>
              <a:rPr lang="en-US" altLang="ru-RU" sz="3200" baseline="30000" smtClean="0">
                <a:solidFill>
                  <a:schemeClr val="tx2"/>
                </a:solidFill>
                <a:cs typeface="Times New Roman" panose="02020603050405020304" pitchFamily="18" charset="0"/>
              </a:rPr>
              <a:t>5</a:t>
            </a:r>
            <a:r>
              <a:rPr lang="en-US" altLang="ru-RU" sz="3200" smtClean="0">
                <a:solidFill>
                  <a:schemeClr val="tx2"/>
                </a:solidFill>
              </a:rPr>
              <a:t>O</a:t>
            </a:r>
            <a:r>
              <a:rPr lang="ru-RU" altLang="ru-RU" sz="3200" baseline="-30000" smtClean="0">
                <a:solidFill>
                  <a:schemeClr val="tx2"/>
                </a:solidFill>
                <a:cs typeface="Times New Roman" panose="02020603050405020304" pitchFamily="18" charset="0"/>
              </a:rPr>
              <a:t>4</a:t>
            </a:r>
            <a:r>
              <a:rPr lang="ru-RU" altLang="ru-RU" sz="3200" smtClean="0">
                <a:solidFill>
                  <a:schemeClr val="tx2"/>
                </a:solidFill>
                <a:cs typeface="Times New Roman" panose="02020603050405020304" pitchFamily="18" charset="0"/>
              </a:rPr>
              <a:t> + 5</a:t>
            </a:r>
            <a:r>
              <a:rPr lang="en-US" altLang="ru-RU" sz="3200" smtClean="0">
                <a:solidFill>
                  <a:schemeClr val="tx2"/>
                </a:solidFill>
                <a:cs typeface="Times New Roman" panose="02020603050405020304" pitchFamily="18" charset="0"/>
              </a:rPr>
              <a:t>NO</a:t>
            </a:r>
          </a:p>
          <a:p>
            <a:pPr eaLnBrk="1" hangingPunct="1">
              <a:lnSpc>
                <a:spcPct val="90000"/>
              </a:lnSpc>
              <a:buClrTx/>
            </a:pPr>
            <a:endParaRPr lang="ru-RU" altLang="ru-RU" sz="400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ClrTx/>
            </a:pPr>
            <a:endParaRPr lang="ru-RU" altLang="ru-RU" sz="2400" smtClean="0">
              <a:solidFill>
                <a:schemeClr val="tx2"/>
              </a:solidFill>
            </a:endParaRPr>
          </a:p>
        </p:txBody>
      </p:sp>
      <p:sp>
        <p:nvSpPr>
          <p:cNvPr id="30723" name="WordArt 3"/>
          <p:cNvSpPr>
            <a:spLocks noChangeArrowheads="1" noChangeShapeType="1" noTextEdit="1"/>
          </p:cNvSpPr>
          <p:nvPr/>
        </p:nvSpPr>
        <p:spPr bwMode="auto">
          <a:xfrm>
            <a:off x="0" y="457200"/>
            <a:ext cx="8991600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E0000"/>
                </a:solidFill>
                <a:cs typeface="Arial" panose="020B0604020202020204" pitchFamily="34" charset="0"/>
              </a:rPr>
              <a:t>Фосфор как  восстановитель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 autoUpdateAnimBg="0"/>
      <p:bldP spid="307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2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8410575" cy="14176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ru-RU" sz="6000" kern="10">
                <a:ln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cs typeface="Arial" panose="020B0604020202020204" pitchFamily="34" charset="0"/>
              </a:rPr>
              <a:t>Фосфор как окислитель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755650" y="2420938"/>
            <a:ext cx="8991600" cy="558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600">
                <a:latin typeface="Times New Roman" panose="02020603050405020304" pitchFamily="18" charset="0"/>
              </a:rPr>
              <a:t>Взаимодействие с</a:t>
            </a:r>
            <a:r>
              <a:rPr lang="ru-RU" altLang="ru-RU" sz="3600" i="1">
                <a:latin typeface="Times New Roman" panose="02020603050405020304" pitchFamily="18" charset="0"/>
              </a:rPr>
              <a:t> </a:t>
            </a:r>
            <a:r>
              <a:rPr lang="ru-RU" altLang="ru-RU" sz="3600" b="1" i="1">
                <a:latin typeface="Times New Roman" panose="02020603050405020304" pitchFamily="18" charset="0"/>
              </a:rPr>
              <a:t>металлами: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P</a:t>
            </a:r>
            <a:r>
              <a:rPr lang="ru-RU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°+3</a:t>
            </a:r>
            <a:r>
              <a:rPr lang="en-US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Mg</a:t>
            </a:r>
            <a:r>
              <a:rPr lang="ru-RU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Mg</a:t>
            </a:r>
            <a:r>
              <a:rPr lang="ru-RU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r>
              <a:rPr lang="en-US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P</a:t>
            </a:r>
            <a:r>
              <a:rPr lang="en-US" altLang="ru-RU" sz="36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ru-RU" sz="3600" baseline="30000">
                <a:solidFill>
                  <a:schemeClr val="tx2"/>
                </a:solidFill>
                <a:latin typeface="Times New Roman" panose="02020603050405020304" pitchFamily="18" charset="0"/>
              </a:rPr>
              <a:t>-</a:t>
            </a:r>
            <a:r>
              <a:rPr lang="ru-RU" altLang="ru-RU" sz="3600" baseline="3000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</a:p>
          <a:p>
            <a:pPr lvl="3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ru-RU" sz="360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ru-RU" altLang="ru-RU" sz="3600" baseline="60000">
                <a:solidFill>
                  <a:srgbClr val="FE0000"/>
                </a:solidFill>
                <a:latin typeface="Times New Roman" panose="02020603050405020304" pitchFamily="18" charset="0"/>
              </a:rPr>
              <a:t>фосфид магния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3600">
                <a:solidFill>
                  <a:schemeClr val="accent2"/>
                </a:solidFill>
                <a:latin typeface="Times New Roman" panose="02020603050405020304" pitchFamily="18" charset="0"/>
              </a:rPr>
              <a:t>легко разлагается водой</a:t>
            </a:r>
            <a:endParaRPr lang="en-US" altLang="ru-RU" sz="360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Mg</a:t>
            </a:r>
            <a:r>
              <a:rPr lang="ru-RU" altLang="ru-RU" sz="36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r>
              <a:rPr lang="en-US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P</a:t>
            </a:r>
            <a:r>
              <a:rPr lang="ru-RU" altLang="ru-RU" sz="36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ru-RU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 + 6Н</a:t>
            </a:r>
            <a:r>
              <a:rPr lang="ru-RU" altLang="ru-RU" sz="36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ru-RU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О = 3</a:t>
            </a:r>
            <a:r>
              <a:rPr lang="en-US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Mg</a:t>
            </a:r>
            <a:r>
              <a:rPr lang="ru-RU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OH</a:t>
            </a:r>
            <a:r>
              <a:rPr lang="ru-RU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  <a:r>
              <a:rPr lang="ru-RU" altLang="ru-RU" sz="36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ru-RU" altLang="ru-RU" sz="3600">
                <a:solidFill>
                  <a:schemeClr val="tx2"/>
                </a:solidFill>
                <a:latin typeface="Times New Roman" panose="02020603050405020304" pitchFamily="18" charset="0"/>
              </a:rPr>
              <a:t> + 2РН</a:t>
            </a:r>
            <a:r>
              <a:rPr lang="ru-RU" altLang="ru-RU" sz="3600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endParaRPr lang="en-US" altLang="ru-RU" sz="36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ru-RU" altLang="ru-RU" sz="3600" baseline="6000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                                      </a:t>
            </a:r>
            <a:r>
              <a:rPr lang="ru-RU" altLang="ru-RU" sz="3600" baseline="60000">
                <a:solidFill>
                  <a:srgbClr val="FE0000"/>
                </a:solidFill>
                <a:latin typeface="Times New Roman" panose="02020603050405020304" pitchFamily="18" charset="0"/>
              </a:rPr>
              <a:t>фосфин</a:t>
            </a:r>
          </a:p>
          <a:p>
            <a:pPr lvl="4" eaLnBrk="1" hangingPunct="1">
              <a:spcBef>
                <a:spcPct val="50000"/>
              </a:spcBef>
            </a:pPr>
            <a:r>
              <a:rPr lang="en-US" altLang="ru-RU" sz="240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</a:t>
            </a:r>
            <a:endParaRPr lang="ru-RU" altLang="ru-RU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ru-RU" altLang="ru-RU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«Серебро из глины»</a:t>
            </a:r>
          </a:p>
        </p:txBody>
      </p:sp>
      <p:pic>
        <p:nvPicPr>
          <p:cNvPr id="4099" name="Picture 4" descr="vohler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505200"/>
            <a:ext cx="1981200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4422775" cy="10652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Немецкий учёный Ф. Велер (1827 г.) </a:t>
            </a:r>
            <a:br>
              <a:rPr lang="ru-RU" altLang="ru-RU" sz="1800" smtClean="0"/>
            </a:br>
            <a:r>
              <a:rPr lang="ru-RU" altLang="ru-RU" sz="1800" smtClean="0"/>
              <a:t>получил алюминий при нагревании </a:t>
            </a:r>
            <a:br>
              <a:rPr lang="ru-RU" altLang="ru-RU" sz="1800" smtClean="0"/>
            </a:br>
            <a:r>
              <a:rPr lang="ru-RU" altLang="ru-RU" sz="1800" smtClean="0"/>
              <a:t>хлорида алюминия со щелочными </a:t>
            </a:r>
            <a:br>
              <a:rPr lang="ru-RU" altLang="ru-RU" sz="1800" smtClean="0"/>
            </a:br>
            <a:r>
              <a:rPr lang="ru-RU" altLang="ru-RU" sz="1800" smtClean="0"/>
              <a:t>металлами калий и натрий.</a:t>
            </a:r>
          </a:p>
        </p:txBody>
      </p:sp>
      <p:pic>
        <p:nvPicPr>
          <p:cNvPr id="4101" name="Picture 6" descr="B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505200"/>
            <a:ext cx="18256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32"/>
          <p:cNvSpPr txBox="1">
            <a:spLocks noChangeArrowheads="1"/>
          </p:cNvSpPr>
          <p:nvPr/>
        </p:nvSpPr>
        <p:spPr bwMode="auto">
          <a:xfrm>
            <a:off x="4343400" y="33528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5791200" y="2349500"/>
            <a:ext cx="33528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/>
              <a:t>А.Сент-Клер Девиль.</a:t>
            </a:r>
            <a:br>
              <a:rPr lang="ru-RU" altLang="ru-RU" sz="1600"/>
            </a:br>
            <a:r>
              <a:rPr lang="ru-RU" altLang="ru-RU" sz="1600"/>
              <a:t>Впервые получил алюминий промышленным способом (1855г.).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7" grpId="0" build="p"/>
      <p:bldP spid="133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Из истории открытия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5413" y="2362200"/>
            <a:ext cx="6249987" cy="3733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smtClean="0"/>
              <a:t>      </a:t>
            </a:r>
            <a:r>
              <a:rPr lang="ru-RU" altLang="ru-RU" sz="2400" smtClean="0">
                <a:cs typeface="Times New Roman" panose="02020603050405020304" pitchFamily="18" charset="0"/>
              </a:rPr>
              <a:t> В период открытия алюминия - металл был дороже золота. Англичане хотели почтить богатым подарком великого русского химика Д.И Менделеева, подарили ему химические весы, в которых одна чашка была изготовлена из золота, другая - из алюминия. Чашка из алюминия стала дороже золотой. Полученное «серебро из глины» заинтересовало не только учёных, но и промышленников и даже императора Франции.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smtClean="0">
                <a:cs typeface="Times New Roman" panose="02020603050405020304" pitchFamily="18" charset="0"/>
              </a:rPr>
              <a:t> 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smtClean="0">
                <a:cs typeface="Times New Roman" panose="02020603050405020304" pitchFamily="18" charset="0"/>
              </a:rPr>
              <a:t>      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smtClean="0">
                <a:cs typeface="Times New Roman" panose="02020603050405020304" pitchFamily="18" charset="0"/>
              </a:rPr>
              <a:t> 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smtClean="0">
                <a:cs typeface="Times New Roman" panose="02020603050405020304" pitchFamily="18" charset="0"/>
              </a:rPr>
              <a:t> 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smtClean="0">
                <a:cs typeface="Times New Roman" panose="02020603050405020304" pitchFamily="18" charset="0"/>
              </a:rPr>
              <a:t> 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smtClean="0">
                <a:cs typeface="Times New Roman" panose="02020603050405020304" pitchFamily="18" charset="0"/>
              </a:rPr>
              <a:t> </a:t>
            </a:r>
          </a:p>
          <a:p>
            <a:pPr marL="533400" indent="-5334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 smtClean="0"/>
          </a:p>
        </p:txBody>
      </p:sp>
      <p:pic>
        <p:nvPicPr>
          <p:cNvPr id="5124" name="Picture 5" descr="mendel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997200"/>
            <a:ext cx="2149475" cy="238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Нахождение в природе</a:t>
            </a:r>
          </a:p>
        </p:txBody>
      </p:sp>
      <p:pic>
        <p:nvPicPr>
          <p:cNvPr id="15364" name="Picture 4" descr="image002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2362200"/>
            <a:ext cx="5867400" cy="44958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Физические свойства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cs typeface="Times New Roman" panose="02020603050405020304" pitchFamily="18" charset="0"/>
              </a:rPr>
              <a:t>Алюминий – металл  серебристо- белого цвета, лёгкий  ( </a:t>
            </a:r>
            <a:r>
              <a:rPr lang="en-US" altLang="ru-RU" smtClean="0">
                <a:cs typeface="Times New Roman" panose="02020603050405020304" pitchFamily="18" charset="0"/>
              </a:rPr>
              <a:t>q</a:t>
            </a:r>
            <a:r>
              <a:rPr lang="ru-RU" altLang="ru-RU" smtClean="0">
                <a:cs typeface="Times New Roman" panose="02020603050405020304" pitchFamily="18" charset="0"/>
              </a:rPr>
              <a:t>- 2,7  г./ см.</a:t>
            </a:r>
            <a:r>
              <a:rPr lang="ru-RU" altLang="ru-RU" baseline="30000" smtClean="0">
                <a:cs typeface="Times New Roman" panose="02020603050405020304" pitchFamily="18" charset="0"/>
              </a:rPr>
              <a:t>3</a:t>
            </a:r>
            <a:r>
              <a:rPr lang="ru-RU" altLang="ru-RU" smtClean="0">
                <a:cs typeface="Times New Roman" panose="02020603050405020304" pitchFamily="18" charset="0"/>
              </a:rPr>
              <a:t>), плавится при температуре 660</a:t>
            </a:r>
            <a:r>
              <a:rPr lang="ru-RU" altLang="ru-RU" baseline="30000" smtClean="0">
                <a:cs typeface="Times New Roman" panose="02020603050405020304" pitchFamily="18" charset="0"/>
              </a:rPr>
              <a:t>0</a:t>
            </a:r>
            <a:r>
              <a:rPr lang="ru-RU" altLang="ru-RU" smtClean="0">
                <a:cs typeface="Times New Roman" panose="02020603050405020304" pitchFamily="18" charset="0"/>
              </a:rPr>
              <a:t>С. обладает хорошей ковкостью, пластичностью, электрической проводимостью и теплопроводностью,  легко поддаётся обработке, образует лёгкие и прочные сплавы.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1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Химические свойства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8001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>
                <a:cs typeface="Times New Roman" panose="02020603050405020304" pitchFamily="18" charset="0"/>
              </a:rPr>
              <a:t>Алюминий  восстанавливает все  элементы, находящиеся справа от него в электрохимическом ряду напряжения металлов, простые вещества – неметаллы. Из сложных соединений алюминий восстанавливает ионы водорода и ионы менее активных металлов. Однако при комнатной температуре на воздухе алюминий не изменяется, поскольку его поверхность покрыта защитной оксидной плёнкой. </a:t>
            </a:r>
            <a:endParaRPr lang="ru-RU" alt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1412875"/>
            <a:ext cx="4968875" cy="492125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solidFill>
                  <a:srgbClr val="FF0000"/>
                </a:solidFill>
              </a:rPr>
              <a:t>Применение алюминия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4284663" y="2997200"/>
            <a:ext cx="733425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miter lim="800000"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Arial" panose="020B0604020202020204" pitchFamily="34" charset="0"/>
              </a:rPr>
              <a:t>Al</a:t>
            </a:r>
            <a:endParaRPr lang="ru-RU" sz="3600" kern="10">
              <a:ln w="12700">
                <a:solidFill>
                  <a:srgbClr val="3333CC"/>
                </a:solidFill>
                <a:miter lim="800000"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cs typeface="Arial" panose="020B0604020202020204" pitchFamily="34" charset="0"/>
            </a:endParaRPr>
          </a:p>
        </p:txBody>
      </p:sp>
      <p:pic>
        <p:nvPicPr>
          <p:cNvPr id="21509" name="Picture 5" descr="chain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362200"/>
            <a:ext cx="17145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 descr="kastruly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362200"/>
            <a:ext cx="17145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7" descr="pic1_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2286000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8" descr="skovorod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362200"/>
            <a:ext cx="18288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9" descr="BD05680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38" y="0"/>
            <a:ext cx="2747962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0" descr="TN00333_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860800"/>
            <a:ext cx="1158875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1" descr="TN00561_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00"/>
            <a:ext cx="259080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2" descr="BD07281_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5027613"/>
            <a:ext cx="1597025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13" descr="BD05679_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00"/>
            <a:ext cx="182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14" descr="TN00686_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15" descr="BL00381_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149725"/>
            <a:ext cx="220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16" descr="TN00332_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718175"/>
            <a:ext cx="229393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215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1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9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47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9" presetID="1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56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1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6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6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4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6" presetID="1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73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1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9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81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3" presetID="1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9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1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9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9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98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00" presetID="1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07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1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15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Металл будущего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>
                <a:cs typeface="Times New Roman" panose="02020603050405020304" pitchFamily="18" charset="0"/>
              </a:rPr>
              <a:t>Обладая такими свойствами как лёгкость, прочность, коррозионноустойчивость, устойчивость  к действию сильных химических реагентов - алюминий нашёл большое занимают в авиационном и космическом транспорте применение во многих отраслях  народного хозяйства. Особое место алюминий и его сплавы, электротехнике, а за ними будущее нашей науки и техники.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" descr="Белый мрамор"/>
          <p:cNvSpPr>
            <a:spLocks noChangeArrowheads="1" noChangeShapeType="1" noTextEdit="1"/>
          </p:cNvSpPr>
          <p:nvPr/>
        </p:nvSpPr>
        <p:spPr bwMode="auto">
          <a:xfrm>
            <a:off x="1371600" y="990600"/>
            <a:ext cx="6375400" cy="215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ru-RU" sz="72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Arial" panose="020B0604020202020204" pitchFamily="34" charset="0"/>
              </a:rPr>
              <a:t>Фосфор</a:t>
            </a:r>
          </a:p>
        </p:txBody>
      </p:sp>
      <p:sp>
        <p:nvSpPr>
          <p:cNvPr id="11267" name="WordArt 3" descr="Белый мрамор"/>
          <p:cNvSpPr>
            <a:spLocks noChangeArrowheads="1" noChangeShapeType="1" noTextEdit="1"/>
          </p:cNvSpPr>
          <p:nvPr/>
        </p:nvSpPr>
        <p:spPr bwMode="auto">
          <a:xfrm>
            <a:off x="4114800" y="3352800"/>
            <a:ext cx="1031875" cy="5175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sz="72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Arial" panose="020B0604020202020204" pitchFamily="34" charset="0"/>
              </a:rPr>
              <a:t>P</a:t>
            </a:r>
          </a:p>
          <a:p>
            <a:pPr algn="ctr"/>
            <a:endParaRPr lang="ru-RU" sz="7200" kern="1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cs typeface="Arial" panose="020B0604020202020204" pitchFamily="34" charset="0"/>
            </a:endParaRPr>
          </a:p>
        </p:txBody>
      </p:sp>
      <p:sp>
        <p:nvSpPr>
          <p:cNvPr id="11268" name="WordArt 4" descr="Белый мрамор"/>
          <p:cNvSpPr>
            <a:spLocks noChangeArrowheads="1" noChangeShapeType="1" noTextEdit="1"/>
          </p:cNvSpPr>
          <p:nvPr/>
        </p:nvSpPr>
        <p:spPr bwMode="auto">
          <a:xfrm>
            <a:off x="3581400" y="5638800"/>
            <a:ext cx="1520825" cy="660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sz="12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cs typeface="Arial" panose="020B0604020202020204" pitchFamily="34" charset="0"/>
              </a:rPr>
              <a:t>Phosphorus</a:t>
            </a:r>
            <a:endParaRPr lang="ru-RU" sz="1200" kern="1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</p:bldLst>
  </p:timing>
</p:sld>
</file>

<file path=ppt/theme/theme1.xml><?xml version="1.0" encoding="utf-8"?>
<a:theme xmlns:a="http://schemas.openxmlformats.org/drawingml/2006/main" name="Капсулы">
  <a:themeElements>
    <a:clrScheme name="Капсулы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апсулы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490</Words>
  <Application>Microsoft Office PowerPoint</Application>
  <PresentationFormat>Экран (4:3)</PresentationFormat>
  <Paragraphs>60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Wingdings</vt:lpstr>
      <vt:lpstr>Calibri</vt:lpstr>
      <vt:lpstr>Times New Roman</vt:lpstr>
      <vt:lpstr>Капсулы</vt:lpstr>
      <vt:lpstr>Алюминий –  металл будущего  </vt:lpstr>
      <vt:lpstr>«Серебро из глины»</vt:lpstr>
      <vt:lpstr>Из истории открытия</vt:lpstr>
      <vt:lpstr>Нахождение в природе</vt:lpstr>
      <vt:lpstr>Физические свойства</vt:lpstr>
      <vt:lpstr>Химические свойства</vt:lpstr>
      <vt:lpstr>Применение алюминия</vt:lpstr>
      <vt:lpstr>Металл будущего</vt:lpstr>
      <vt:lpstr>Презентация PowerPoint</vt:lpstr>
      <vt:lpstr>Аллотропные Модификации</vt:lpstr>
      <vt:lpstr>Аллотропные Модификации</vt:lpstr>
      <vt:lpstr>Аллотропные Модификации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Алюминий –  металл будущего  </dc:title>
  <dc:creator>Пилот№3</dc:creator>
  <cp:lastModifiedBy>admin</cp:lastModifiedBy>
  <cp:revision>25</cp:revision>
  <dcterms:created xsi:type="dcterms:W3CDTF">2003-07-17T09:03:58Z</dcterms:created>
  <dcterms:modified xsi:type="dcterms:W3CDTF">2015-04-08T16:51:11Z</dcterms:modified>
</cp:coreProperties>
</file>