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7" r:id="rId5"/>
    <p:sldId id="259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7" r:id="rId15"/>
    <p:sldId id="284" r:id="rId16"/>
    <p:sldId id="264" r:id="rId17"/>
    <p:sldId id="260" r:id="rId18"/>
    <p:sldId id="263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3" r:id="rId27"/>
    <p:sldId id="261" r:id="rId28"/>
    <p:sldId id="262" r:id="rId29"/>
    <p:sldId id="28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FF00"/>
    <a:srgbClr val="0066FF"/>
    <a:srgbClr val="FFFF66"/>
    <a:srgbClr val="EDC311"/>
    <a:srgbClr val="0099FF"/>
    <a:srgbClr val="42E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8" autoAdjust="0"/>
    <p:restoredTop sz="94660"/>
  </p:normalViewPr>
  <p:slideViewPr>
    <p:cSldViewPr>
      <p:cViewPr varScale="1">
        <p:scale>
          <a:sx n="43" d="100"/>
          <a:sy n="43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B9571-3832-47CE-92DC-D8126F33A6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93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14670-B257-41ED-B21F-7A0FED271E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225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82D69-BF65-4A42-9E33-F22A7F4698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604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E642E5-EEA9-4BD3-B2A6-690C048F2D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431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3B190-7015-4204-A35A-2387B669B2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86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E4911-954F-44B4-BE41-492452155E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12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3A887-FC5D-4B31-A425-5F63B4E324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98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2B09E-D307-4644-9852-DCCBE01CA7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382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0E52F-52A9-4CAF-AD59-C882127142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061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C15FE-F2DB-43BB-B831-9EBA41A71E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04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84AAD-D58F-482F-942E-D56F1F4E75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36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4B754-5335-4EA3-A2E7-95CFFC40D0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490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12BD95-0F3E-4E67-9FE9-4BFFE85667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29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0" Type="http://schemas.openxmlformats.org/officeDocument/2006/relationships/slide" Target="slide25.xml"/><Relationship Id="rId4" Type="http://schemas.openxmlformats.org/officeDocument/2006/relationships/slide" Target="slide17.xml"/><Relationship Id="rId9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>
            <a:hlinkClick r:id="" action="ppaction://noaction" highlightClick="1">
              <a:snd r:embed="rId2" name="chime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042988" y="0"/>
            <a:ext cx="7777162" cy="2193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Ориентирование на местности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68313" y="2420938"/>
            <a:ext cx="8207375" cy="3240087"/>
          </a:xfrm>
          <a:prstGeom prst="rect">
            <a:avLst/>
          </a:prstGeom>
          <a:solidFill>
            <a:srgbClr val="42EA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>
                <a:solidFill>
                  <a:srgbClr val="FF0066"/>
                </a:solidFill>
              </a:rPr>
              <a:t> МОУ Сидоровская средняя </a:t>
            </a:r>
          </a:p>
          <a:p>
            <a:pPr algn="ctr"/>
            <a:r>
              <a:rPr lang="ru-RU" altLang="ru-RU" sz="3200">
                <a:solidFill>
                  <a:srgbClr val="FF0066"/>
                </a:solidFill>
              </a:rPr>
              <a:t>общеобразовательная школ</a:t>
            </a:r>
          </a:p>
          <a:p>
            <a:pPr algn="ctr"/>
            <a:r>
              <a:rPr lang="ru-RU" altLang="ru-RU" sz="3200">
                <a:solidFill>
                  <a:srgbClr val="FF0066"/>
                </a:solidFill>
              </a:rPr>
              <a:t>Муравин Анатолий Александрович</a:t>
            </a:r>
          </a:p>
          <a:p>
            <a:pPr algn="ctr"/>
            <a:endParaRPr lang="ru-RU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По ягодам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035300" cy="4525963"/>
          </a:xfrm>
        </p:spPr>
        <p:txBody>
          <a:bodyPr/>
          <a:lstStyle/>
          <a:p>
            <a:r>
              <a:rPr lang="ru-RU" altLang="ru-RU"/>
              <a:t>Ягоды быстрее зреют с южной стороны и тянутся в эту же сторону.</a:t>
            </a:r>
          </a:p>
        </p:txBody>
      </p:sp>
      <p:pic>
        <p:nvPicPr>
          <p:cNvPr id="56324" name="Picture 4" descr="мал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1412875"/>
            <a:ext cx="4325937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6877050" y="2349500"/>
            <a:ext cx="1655763" cy="287338"/>
          </a:xfrm>
          <a:prstGeom prst="notchedRightArrow">
            <a:avLst>
              <a:gd name="adj1" fmla="val 50000"/>
              <a:gd name="adj2" fmla="val 144061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 rot="10800000">
            <a:off x="4572000" y="2278063"/>
            <a:ext cx="1655763" cy="287337"/>
          </a:xfrm>
          <a:prstGeom prst="notchedRightArrow">
            <a:avLst>
              <a:gd name="adj1" fmla="val 50000"/>
              <a:gd name="adj2" fmla="val 144061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449763" y="1557338"/>
            <a:ext cx="1346200" cy="584200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altLang="ru-RU" sz="2400">
                <a:latin typeface="Times New Roman" panose="02020603050405020304" pitchFamily="18" charset="0"/>
              </a:rPr>
              <a:t>Юг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7019925" y="1557338"/>
            <a:ext cx="1346200" cy="584200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altLang="ru-RU" sz="2400">
                <a:latin typeface="Times New Roman" panose="02020603050405020304" pitchFamily="18" charset="0"/>
              </a:rPr>
              <a:t>Север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По травяному покрову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68313" y="210185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cs typeface="Times New Roman" panose="02020603050405020304" pitchFamily="18" charset="0"/>
              </a:rPr>
              <a:t>Травяной покров весной гуще на северных окраинах полян, хорошо прогреваемых солнцем, а жарким летом — на южных, в тени. </a:t>
            </a:r>
          </a:p>
        </p:txBody>
      </p:sp>
      <p:pic>
        <p:nvPicPr>
          <p:cNvPr id="57350" name="Picture 6" descr="1998-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267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100000">
              <a:srgbClr val="99FF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По годовым кольцам спиленного дерева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2735263" cy="4525963"/>
          </a:xfrm>
        </p:spPr>
        <p:txBody>
          <a:bodyPr/>
          <a:lstStyle/>
          <a:p>
            <a:r>
              <a:rPr lang="ru-RU" altLang="ru-RU"/>
              <a:t>Годовые кольца на пне спиленного дерева толще с южной стороны</a:t>
            </a: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4932363" y="2997200"/>
            <a:ext cx="3384550" cy="1368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5580063" y="3284538"/>
            <a:ext cx="2376487" cy="720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4356100" y="2708275"/>
            <a:ext cx="4176713" cy="1944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3779838" y="2492375"/>
            <a:ext cx="4824412" cy="2376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771775" y="227647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/>
              <a:t>Юг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7164388" y="2205038"/>
            <a:ext cx="15065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/>
              <a:t>Север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По крестам на крышах церквей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3853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Кресты на крышах церквей  ориентированы в направлении север – юг. Приподнятый конец нижней перекладины показывает направление на север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518275" y="1989138"/>
            <a:ext cx="215900" cy="3097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 rot="1073513">
            <a:off x="5510213" y="3789363"/>
            <a:ext cx="22320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5510213" y="2636838"/>
            <a:ext cx="22320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546975" y="3060700"/>
            <a:ext cx="1346200" cy="584200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altLang="ru-RU" sz="2400">
                <a:latin typeface="Times New Roman" panose="02020603050405020304" pitchFamily="18" charset="0"/>
              </a:rPr>
              <a:t>Юг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140200" y="2989263"/>
            <a:ext cx="1346200" cy="584200"/>
          </a:xfrm>
          <a:prstGeom prst="rect">
            <a:avLst/>
          </a:pr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altLang="ru-RU" sz="2400">
                <a:solidFill>
                  <a:srgbClr val="6600CC"/>
                </a:solidFill>
                <a:latin typeface="Times New Roman" panose="02020603050405020304" pitchFamily="18" charset="0"/>
              </a:rPr>
              <a:t>Север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>
                <a:solidFill>
                  <a:srgbClr val="FFFF00"/>
                </a:solidFill>
              </a:rPr>
              <a:t>По смоле на деревьях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algn="ctr"/>
            <a:r>
              <a:rPr lang="ru-RU" altLang="ru-RU" sz="4800">
                <a:solidFill>
                  <a:srgbClr val="FFFF00"/>
                </a:solidFill>
              </a:rPr>
              <a:t>На деревьях хвойных пород смола выделяется и накапливается больше с </a:t>
            </a:r>
            <a:r>
              <a:rPr lang="ru-RU" altLang="ru-RU" sz="4800" b="1">
                <a:solidFill>
                  <a:srgbClr val="FFFF00"/>
                </a:solidFill>
              </a:rPr>
              <a:t>юга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00"/>
                </a:solidFill>
              </a:rPr>
              <a:t>	При ориентировании по местным признакам нельзя окончательно судить о расположении сторон горизонта по одному -двум наблюдениям. Выводы можно делать только после многократной проверки первоначальных результатов.</a:t>
            </a:r>
          </a:p>
          <a:p>
            <a:endParaRPr lang="ru-RU" altLang="ru-RU"/>
          </a:p>
        </p:txBody>
      </p:sp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2001837"/>
          </a:xfrm>
        </p:spPr>
        <p:txBody>
          <a:bodyPr/>
          <a:lstStyle/>
          <a:p>
            <a:r>
              <a:rPr lang="ru-RU" altLang="ru-RU" sz="4000"/>
              <a:t>А сейчас проверим, как вы усвоили тему «Ориентирование».</a:t>
            </a:r>
            <a:br>
              <a:rPr lang="ru-RU" altLang="ru-RU" sz="4000"/>
            </a:br>
            <a:r>
              <a:rPr lang="ru-RU" altLang="ru-RU" sz="4000"/>
              <a:t>Выбирайте номера вопросов по порядку.</a:t>
            </a:r>
          </a:p>
        </p:txBody>
      </p:sp>
      <p:sp>
        <p:nvSpPr>
          <p:cNvPr id="2355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9250" y="3789363"/>
            <a:ext cx="1800225" cy="720725"/>
          </a:xfrm>
          <a:prstGeom prst="actionButtonBlank">
            <a:avLst/>
          </a:prstGeom>
          <a:gradFill rotWithShape="1">
            <a:gsLst>
              <a:gs pos="0">
                <a:srgbClr val="3333CC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80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3560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2924175"/>
            <a:ext cx="1800225" cy="720725"/>
          </a:xfrm>
          <a:prstGeom prst="actionButtonBlank">
            <a:avLst/>
          </a:prstGeom>
          <a:gradFill rotWithShape="1">
            <a:gsLst>
              <a:gs pos="0">
                <a:srgbClr val="3333CC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80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2356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2060575"/>
            <a:ext cx="1800225" cy="720725"/>
          </a:xfrm>
          <a:prstGeom prst="actionButtonBlank">
            <a:avLst/>
          </a:prstGeom>
          <a:gradFill rotWithShape="1">
            <a:gsLst>
              <a:gs pos="0">
                <a:srgbClr val="3333CC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80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3562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8538" y="4652963"/>
            <a:ext cx="1800225" cy="720725"/>
          </a:xfrm>
          <a:prstGeom prst="actionButtonBlank">
            <a:avLst/>
          </a:prstGeom>
          <a:gradFill rotWithShape="1">
            <a:gsLst>
              <a:gs pos="0">
                <a:srgbClr val="3333CC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80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3563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213" y="5589588"/>
            <a:ext cx="1800225" cy="720725"/>
          </a:xfrm>
          <a:prstGeom prst="actionButtonBlank">
            <a:avLst/>
          </a:prstGeom>
          <a:gradFill rotWithShape="1">
            <a:gsLst>
              <a:gs pos="0">
                <a:srgbClr val="3333CC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800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23564" name="AutoShape 1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2565400"/>
            <a:ext cx="1800225" cy="720725"/>
          </a:xfrm>
          <a:prstGeom prst="actionButtonBlank">
            <a:avLst/>
          </a:prstGeom>
          <a:gradFill rotWithShape="1">
            <a:gsLst>
              <a:gs pos="0">
                <a:srgbClr val="3333CC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800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23565" name="AutoShape 1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3357563"/>
            <a:ext cx="1800225" cy="720725"/>
          </a:xfrm>
          <a:prstGeom prst="actionButtonBlank">
            <a:avLst/>
          </a:prstGeom>
          <a:gradFill rotWithShape="1">
            <a:gsLst>
              <a:gs pos="0">
                <a:srgbClr val="3333CC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800">
                <a:solidFill>
                  <a:srgbClr val="FF0066"/>
                </a:solidFill>
              </a:rPr>
              <a:t>7</a:t>
            </a:r>
          </a:p>
        </p:txBody>
      </p:sp>
      <p:sp>
        <p:nvSpPr>
          <p:cNvPr id="23566" name="AutoShape 1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24525" y="4292600"/>
            <a:ext cx="1800225" cy="720725"/>
          </a:xfrm>
          <a:prstGeom prst="actionButtonBlank">
            <a:avLst/>
          </a:prstGeom>
          <a:gradFill rotWithShape="1">
            <a:gsLst>
              <a:gs pos="0">
                <a:srgbClr val="3333CC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800">
                <a:solidFill>
                  <a:srgbClr val="FF0066"/>
                </a:solidFill>
              </a:rPr>
              <a:t>8</a:t>
            </a:r>
          </a:p>
        </p:txBody>
      </p:sp>
      <p:sp>
        <p:nvSpPr>
          <p:cNvPr id="23567" name="AutoShape 1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788" y="5084763"/>
            <a:ext cx="1800225" cy="720725"/>
          </a:xfrm>
          <a:prstGeom prst="actionButtonBlank">
            <a:avLst/>
          </a:prstGeom>
          <a:gradFill rotWithShape="1">
            <a:gsLst>
              <a:gs pos="0">
                <a:srgbClr val="3333CC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800">
                <a:solidFill>
                  <a:srgbClr val="FF0066"/>
                </a:solidFill>
              </a:rPr>
              <a:t>9</a:t>
            </a:r>
          </a:p>
        </p:txBody>
      </p:sp>
      <p:sp>
        <p:nvSpPr>
          <p:cNvPr id="23568" name="AutoShape 16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720725"/>
          </a:xfrm>
          <a:prstGeom prst="actionButtonBlank">
            <a:avLst/>
          </a:prstGeom>
          <a:gradFill rotWithShape="1">
            <a:gsLst>
              <a:gs pos="0">
                <a:srgbClr val="3333CC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800">
                <a:solidFill>
                  <a:srgbClr val="FF0066"/>
                </a:solidFill>
              </a:rPr>
              <a:t>10</a:t>
            </a:r>
          </a:p>
        </p:txBody>
      </p:sp>
      <p:sp>
        <p:nvSpPr>
          <p:cNvPr id="23570" name="AutoShape 18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2349500"/>
            <a:ext cx="1655763" cy="863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>
                <a:solidFill>
                  <a:srgbClr val="FF0066"/>
                </a:solidFill>
              </a:rPr>
              <a:t>Выход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1) Самая короткая длина тени показывает направление на:</a:t>
            </a:r>
          </a:p>
        </p:txBody>
      </p:sp>
      <p:sp>
        <p:nvSpPr>
          <p:cNvPr id="1536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1989138"/>
            <a:ext cx="2665412" cy="10795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на юг</a:t>
            </a:r>
          </a:p>
        </p:txBody>
      </p:sp>
      <p:sp>
        <p:nvSpPr>
          <p:cNvPr id="1536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3573463"/>
            <a:ext cx="2665412" cy="10080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на север</a:t>
            </a:r>
          </a:p>
        </p:txBody>
      </p:sp>
      <p:sp>
        <p:nvSpPr>
          <p:cNvPr id="15369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1989138"/>
            <a:ext cx="2665412" cy="10795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на запад</a:t>
            </a:r>
          </a:p>
        </p:txBody>
      </p:sp>
      <p:sp>
        <p:nvSpPr>
          <p:cNvPr id="15370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3573463"/>
            <a:ext cx="2665412" cy="10795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на восток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2) В семь часов утра Солнце находится</a:t>
            </a:r>
            <a:r>
              <a:rPr lang="en-US" altLang="ru-RU" sz="4000"/>
              <a:t>:</a:t>
            </a:r>
            <a:r>
              <a:rPr lang="ru-RU" altLang="ru-RU" sz="4000"/>
              <a:t> </a:t>
            </a:r>
          </a:p>
        </p:txBody>
      </p:sp>
      <p:sp>
        <p:nvSpPr>
          <p:cNvPr id="2048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72225" y="4724400"/>
            <a:ext cx="1944688" cy="13684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/>
              <a:t>на востоке</a:t>
            </a:r>
          </a:p>
        </p:txBody>
      </p:sp>
      <p:sp>
        <p:nvSpPr>
          <p:cNvPr id="2048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788" y="2636838"/>
            <a:ext cx="1944687" cy="13684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/>
              <a:t>на западе</a:t>
            </a:r>
          </a:p>
        </p:txBody>
      </p:sp>
      <p:sp>
        <p:nvSpPr>
          <p:cNvPr id="20490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788" y="2636838"/>
            <a:ext cx="1944687" cy="13684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/>
              <a:t>на западе</a:t>
            </a:r>
          </a:p>
        </p:txBody>
      </p:sp>
      <p:sp>
        <p:nvSpPr>
          <p:cNvPr id="20491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6013" y="2636838"/>
            <a:ext cx="1944687" cy="13684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/>
              <a:t>на юге</a:t>
            </a:r>
          </a:p>
        </p:txBody>
      </p:sp>
      <p:sp>
        <p:nvSpPr>
          <p:cNvPr id="20492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4652963"/>
            <a:ext cx="1944687" cy="13684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/>
              <a:t>на севере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3) Полярная звезда указывает направление:</a:t>
            </a:r>
          </a:p>
        </p:txBody>
      </p:sp>
      <p:sp>
        <p:nvSpPr>
          <p:cNvPr id="3482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2060575"/>
            <a:ext cx="1800225" cy="11525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на юг</a:t>
            </a:r>
          </a:p>
        </p:txBody>
      </p:sp>
      <p:sp>
        <p:nvSpPr>
          <p:cNvPr id="3482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24525" y="1916113"/>
            <a:ext cx="1800225" cy="11525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на запад</a:t>
            </a:r>
          </a:p>
        </p:txBody>
      </p:sp>
      <p:sp>
        <p:nvSpPr>
          <p:cNvPr id="34825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4724400"/>
            <a:ext cx="1800225" cy="11525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на восток</a:t>
            </a:r>
          </a:p>
        </p:txBody>
      </p:sp>
      <p:sp>
        <p:nvSpPr>
          <p:cNvPr id="34826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4581525"/>
            <a:ext cx="1800225" cy="11525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на север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5508625" y="2997200"/>
            <a:ext cx="576263" cy="503238"/>
          </a:xfrm>
          <a:prstGeom prst="star4">
            <a:avLst>
              <a:gd name="adj" fmla="val 17218"/>
            </a:avLst>
          </a:prstGeom>
          <a:solidFill>
            <a:srgbClr val="F0FF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3924300" y="3500438"/>
            <a:ext cx="360363" cy="360362"/>
          </a:xfrm>
          <a:prstGeom prst="star4">
            <a:avLst>
              <a:gd name="adj" fmla="val 13875"/>
            </a:avLst>
          </a:prstGeom>
          <a:solidFill>
            <a:srgbClr val="F0FF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3348038" y="4149725"/>
            <a:ext cx="360362" cy="360363"/>
          </a:xfrm>
          <a:prstGeom prst="star4">
            <a:avLst>
              <a:gd name="adj" fmla="val 12500"/>
            </a:avLst>
          </a:prstGeom>
          <a:solidFill>
            <a:srgbClr val="F0FF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3276600" y="4941888"/>
            <a:ext cx="360363" cy="360362"/>
          </a:xfrm>
          <a:prstGeom prst="star4">
            <a:avLst>
              <a:gd name="adj" fmla="val 12500"/>
            </a:avLst>
          </a:prstGeom>
          <a:solidFill>
            <a:srgbClr val="F0FF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2339975" y="4941888"/>
            <a:ext cx="360363" cy="360362"/>
          </a:xfrm>
          <a:prstGeom prst="star4">
            <a:avLst>
              <a:gd name="adj" fmla="val 12500"/>
            </a:avLst>
          </a:prstGeom>
          <a:solidFill>
            <a:srgbClr val="F0FF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2411413" y="4221163"/>
            <a:ext cx="360362" cy="360362"/>
          </a:xfrm>
          <a:prstGeom prst="star4">
            <a:avLst>
              <a:gd name="adj" fmla="val 12500"/>
            </a:avLst>
          </a:prstGeom>
          <a:solidFill>
            <a:srgbClr val="F0FF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4859338" y="3213100"/>
            <a:ext cx="360362" cy="360363"/>
          </a:xfrm>
          <a:prstGeom prst="star4">
            <a:avLst>
              <a:gd name="adj" fmla="val 13875"/>
            </a:avLst>
          </a:prstGeom>
          <a:solidFill>
            <a:srgbClr val="F0FF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0000"/>
                </a:solidFill>
                <a:latin typeface="Comic Sans MS" panose="030F0702030302020204" pitchFamily="66" charset="0"/>
              </a:rPr>
              <a:t>По</a:t>
            </a:r>
            <a:r>
              <a:rPr lang="ru-RU" altLang="ru-RU">
                <a:solidFill>
                  <a:srgbClr val="FF6699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>
                <a:solidFill>
                  <a:srgbClr val="FF0000"/>
                </a:solidFill>
                <a:latin typeface="Comic Sans MS" panose="030F0702030302020204" pitchFamily="66" charset="0"/>
              </a:rPr>
              <a:t>солнцу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4619625" cy="5327650"/>
          </a:xfrm>
        </p:spPr>
        <p:txBody>
          <a:bodyPr/>
          <a:lstStyle/>
          <a:p>
            <a:r>
              <a:rPr lang="ru-RU" altLang="ru-RU" sz="2800">
                <a:solidFill>
                  <a:srgbClr val="6600FF"/>
                </a:solidFill>
              </a:rPr>
              <a:t>В 7 часов утра солнце примерно находится  на востоке.</a:t>
            </a:r>
          </a:p>
          <a:p>
            <a:r>
              <a:rPr lang="ru-RU" altLang="ru-RU" sz="2800">
                <a:solidFill>
                  <a:srgbClr val="6600FF"/>
                </a:solidFill>
              </a:rPr>
              <a:t>В 12 часов                       солнце на юге.</a:t>
            </a:r>
          </a:p>
          <a:p>
            <a:r>
              <a:rPr lang="ru-RU" altLang="ru-RU" sz="2800">
                <a:solidFill>
                  <a:srgbClr val="6600FF"/>
                </a:solidFill>
              </a:rPr>
              <a:t>В 19 часов солнце                  на западе.</a:t>
            </a:r>
          </a:p>
          <a:p>
            <a:r>
              <a:rPr lang="ru-RU" altLang="ru-RU" sz="2800">
                <a:solidFill>
                  <a:srgbClr val="6600FF"/>
                </a:solidFill>
              </a:rPr>
              <a:t>Летом- ночью северная сторона самая светлая, а южная- более темная.</a:t>
            </a:r>
          </a:p>
          <a:p>
            <a:pPr>
              <a:buFontTx/>
              <a:buNone/>
            </a:pPr>
            <a:r>
              <a:rPr lang="ru-RU" altLang="ru-RU">
                <a:solidFill>
                  <a:srgbClr val="6600FF"/>
                </a:solidFill>
              </a:rPr>
              <a:t> </a:t>
            </a:r>
          </a:p>
        </p:txBody>
      </p:sp>
      <p:pic>
        <p:nvPicPr>
          <p:cNvPr id="48132" name="Picture 4" descr="{85671704-2C1E-43C0-B140-22727E1E0766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700213"/>
            <a:ext cx="4171950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08050"/>
            <a:ext cx="8156575" cy="1871663"/>
          </a:xfrm>
        </p:spPr>
        <p:txBody>
          <a:bodyPr/>
          <a:lstStyle/>
          <a:p>
            <a:r>
              <a:rPr lang="ru-RU" altLang="ru-RU" sz="4000"/>
              <a:t>  4) Для того, чтобы определить с помощью Солнца и часов стороны горизонта, в первую очередь нужно направить на солнце:</a:t>
            </a:r>
          </a:p>
        </p:txBody>
      </p:sp>
      <p:sp>
        <p:nvSpPr>
          <p:cNvPr id="368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3716338"/>
            <a:ext cx="2232025" cy="11525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часовую стрелку</a:t>
            </a:r>
          </a:p>
        </p:txBody>
      </p:sp>
      <p:sp>
        <p:nvSpPr>
          <p:cNvPr id="3686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19475" y="3789363"/>
            <a:ext cx="2305050" cy="10810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секундную стрелку</a:t>
            </a:r>
          </a:p>
        </p:txBody>
      </p:sp>
      <p:sp>
        <p:nvSpPr>
          <p:cNvPr id="3687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16688" y="3789363"/>
            <a:ext cx="2232025" cy="10810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минутную стрелку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5) Если встать лицом на север, то слева будет:</a:t>
            </a:r>
          </a:p>
        </p:txBody>
      </p:sp>
      <p:sp>
        <p:nvSpPr>
          <p:cNvPr id="378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4221163"/>
            <a:ext cx="2232025" cy="13684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Юго-запад</a:t>
            </a:r>
          </a:p>
        </p:txBody>
      </p:sp>
      <p:sp>
        <p:nvSpPr>
          <p:cNvPr id="3789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32363" y="2133600"/>
            <a:ext cx="2232025" cy="13684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Юг</a:t>
            </a:r>
          </a:p>
        </p:txBody>
      </p:sp>
      <p:sp>
        <p:nvSpPr>
          <p:cNvPr id="3789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4149725"/>
            <a:ext cx="2232025" cy="13684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Восток</a:t>
            </a:r>
          </a:p>
        </p:txBody>
      </p:sp>
      <p:sp>
        <p:nvSpPr>
          <p:cNvPr id="3789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4221163"/>
            <a:ext cx="2232025" cy="13684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Запад</a:t>
            </a:r>
          </a:p>
        </p:txBody>
      </p:sp>
      <p:sp>
        <p:nvSpPr>
          <p:cNvPr id="37897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2205038"/>
            <a:ext cx="2232025" cy="13684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Юго-запад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DC311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6) В 16 часов дня Солнце примерно находится: </a:t>
            </a:r>
          </a:p>
        </p:txBody>
      </p:sp>
      <p:sp>
        <p:nvSpPr>
          <p:cNvPr id="389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2060575"/>
            <a:ext cx="2376487" cy="11525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на востоке </a:t>
            </a:r>
          </a:p>
        </p:txBody>
      </p:sp>
      <p:sp>
        <p:nvSpPr>
          <p:cNvPr id="3891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1989138"/>
            <a:ext cx="2376488" cy="11525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на юго-востоке </a:t>
            </a:r>
          </a:p>
        </p:txBody>
      </p:sp>
      <p:sp>
        <p:nvSpPr>
          <p:cNvPr id="3891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4508500"/>
            <a:ext cx="2376487" cy="11525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на западе</a:t>
            </a:r>
          </a:p>
        </p:txBody>
      </p:sp>
      <p:sp>
        <p:nvSpPr>
          <p:cNvPr id="3891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4508500"/>
            <a:ext cx="2305050" cy="11525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на юго-западе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7) Пологая часть муравейника расположена:</a:t>
            </a:r>
          </a:p>
        </p:txBody>
      </p:sp>
      <p:sp>
        <p:nvSpPr>
          <p:cNvPr id="399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2133600"/>
            <a:ext cx="1800225" cy="10080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с юга</a:t>
            </a:r>
          </a:p>
        </p:txBody>
      </p:sp>
      <p:sp>
        <p:nvSpPr>
          <p:cNvPr id="3994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2133600"/>
            <a:ext cx="1800225" cy="1008063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с запада</a:t>
            </a:r>
          </a:p>
        </p:txBody>
      </p:sp>
      <p:sp>
        <p:nvSpPr>
          <p:cNvPr id="3994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4652963"/>
            <a:ext cx="1800225" cy="10080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с востока</a:t>
            </a:r>
          </a:p>
        </p:txBody>
      </p:sp>
      <p:sp>
        <p:nvSpPr>
          <p:cNvPr id="3994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4652963"/>
            <a:ext cx="1800225" cy="100806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с севера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8) Ягоды быстрее созревают:</a:t>
            </a:r>
          </a:p>
        </p:txBody>
      </p:sp>
      <p:sp>
        <p:nvSpPr>
          <p:cNvPr id="4403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1916113"/>
            <a:ext cx="2808287" cy="11525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 северной стороны</a:t>
            </a:r>
          </a:p>
        </p:txBody>
      </p:sp>
      <p:sp>
        <p:nvSpPr>
          <p:cNvPr id="4403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4652963"/>
            <a:ext cx="2663825" cy="11525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 южной стороны</a:t>
            </a:r>
          </a:p>
        </p:txBody>
      </p:sp>
      <p:sp>
        <p:nvSpPr>
          <p:cNvPr id="4403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51500" y="4724400"/>
            <a:ext cx="2520950" cy="11525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 восточной стороны</a:t>
            </a:r>
          </a:p>
        </p:txBody>
      </p:sp>
      <p:sp>
        <p:nvSpPr>
          <p:cNvPr id="4403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51500" y="1844675"/>
            <a:ext cx="2808288" cy="11525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 западной стороны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9) Полярная звезда находится :</a:t>
            </a:r>
          </a:p>
        </p:txBody>
      </p:sp>
      <p:sp>
        <p:nvSpPr>
          <p:cNvPr id="450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2420938"/>
            <a:ext cx="3455987" cy="11525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В ковше Малой Медведицы</a:t>
            </a:r>
          </a:p>
        </p:txBody>
      </p:sp>
      <p:sp>
        <p:nvSpPr>
          <p:cNvPr id="450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4868863"/>
            <a:ext cx="3455987" cy="11525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В хвосте Большой Медведицы</a:t>
            </a:r>
          </a:p>
        </p:txBody>
      </p:sp>
      <p:sp>
        <p:nvSpPr>
          <p:cNvPr id="4506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1550" y="4941888"/>
            <a:ext cx="3455988" cy="11525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В ковше Большой Медведицы</a:t>
            </a:r>
          </a:p>
        </p:txBody>
      </p:sp>
      <p:sp>
        <p:nvSpPr>
          <p:cNvPr id="45064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2492375"/>
            <a:ext cx="3455987" cy="11525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В хвосте Малой Медведицы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10) Смола на деревьях больше выделяется с :</a:t>
            </a:r>
          </a:p>
        </p:txBody>
      </p:sp>
      <p:sp>
        <p:nvSpPr>
          <p:cNvPr id="471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1916113"/>
            <a:ext cx="3024188" cy="1225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северной стороны ствола</a:t>
            </a:r>
          </a:p>
        </p:txBody>
      </p:sp>
      <p:sp>
        <p:nvSpPr>
          <p:cNvPr id="4710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4508500"/>
            <a:ext cx="3024187" cy="1225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восточной стороны ствола</a:t>
            </a:r>
          </a:p>
        </p:txBody>
      </p:sp>
      <p:sp>
        <p:nvSpPr>
          <p:cNvPr id="4711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263" y="4581525"/>
            <a:ext cx="3024187" cy="1225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западной стороны ствола</a:t>
            </a:r>
          </a:p>
        </p:txBody>
      </p:sp>
      <p:sp>
        <p:nvSpPr>
          <p:cNvPr id="4711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263" y="1844675"/>
            <a:ext cx="3024187" cy="1225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южной стороны ствола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5891212"/>
          </a:xfrm>
        </p:spPr>
        <p:txBody>
          <a:bodyPr/>
          <a:lstStyle/>
          <a:p>
            <a:r>
              <a:rPr lang="ru-RU" altLang="ru-RU" sz="7200"/>
              <a:t>Какой ты молодец!</a:t>
            </a:r>
            <a:br>
              <a:rPr lang="ru-RU" altLang="ru-RU" sz="7200"/>
            </a:br>
            <a:r>
              <a:rPr lang="ru-RU" altLang="ru-RU" sz="7200"/>
              <a:t>Правильно!</a:t>
            </a:r>
            <a:br>
              <a:rPr lang="ru-RU" altLang="ru-RU" sz="7200"/>
            </a:br>
            <a:endParaRPr lang="ru-RU" altLang="ru-RU" sz="7200"/>
          </a:p>
        </p:txBody>
      </p:sp>
      <p:sp>
        <p:nvSpPr>
          <p:cNvPr id="1639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100" y="4292600"/>
            <a:ext cx="4103688" cy="16573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600"/>
              <a:t>Вопросы</a:t>
            </a:r>
          </a:p>
        </p:txBody>
      </p:sp>
      <p:pic>
        <p:nvPicPr>
          <p:cNvPr id="16391" name="Picture 7" descr="an-g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06863"/>
            <a:ext cx="3743325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6394450"/>
          </a:xfrm>
        </p:spPr>
        <p:txBody>
          <a:bodyPr/>
          <a:lstStyle/>
          <a:p>
            <a:r>
              <a:rPr lang="ru-RU" altLang="ru-RU" sz="7200"/>
              <a:t>Неправильно!</a:t>
            </a:r>
            <a:br>
              <a:rPr lang="ru-RU" altLang="ru-RU" sz="7200"/>
            </a:br>
            <a:r>
              <a:rPr lang="ru-RU" altLang="ru-RU" sz="7200"/>
              <a:t>Попробуй-ка ещё раз!</a:t>
            </a:r>
          </a:p>
        </p:txBody>
      </p:sp>
      <p:sp>
        <p:nvSpPr>
          <p:cNvPr id="18437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6300788" y="5300663"/>
            <a:ext cx="2305050" cy="1081087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8438" name="Picture 6" descr="F5938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68863"/>
            <a:ext cx="35274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WordArt 7"/>
          <p:cNvSpPr>
            <a:spLocks noChangeArrowheads="1" noChangeShapeType="1" noTextEdit="1"/>
          </p:cNvSpPr>
          <p:nvPr/>
        </p:nvSpPr>
        <p:spPr bwMode="auto">
          <a:xfrm>
            <a:off x="1258888" y="981075"/>
            <a:ext cx="6553200" cy="4679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3203575" y="4365625"/>
            <a:ext cx="576263" cy="503238"/>
          </a:xfrm>
          <a:prstGeom prst="irregularSeal1">
            <a:avLst/>
          </a:prstGeom>
          <a:solidFill>
            <a:srgbClr val="F0FF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395288" y="5445125"/>
            <a:ext cx="576262" cy="503238"/>
          </a:xfrm>
          <a:prstGeom prst="irregularSeal1">
            <a:avLst/>
          </a:prstGeom>
          <a:solidFill>
            <a:srgbClr val="F0FF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539750" y="1125538"/>
            <a:ext cx="576263" cy="503237"/>
          </a:xfrm>
          <a:prstGeom prst="irregularSeal1">
            <a:avLst/>
          </a:prstGeom>
          <a:solidFill>
            <a:srgbClr val="F0FF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3132138" y="765175"/>
            <a:ext cx="576262" cy="503238"/>
          </a:xfrm>
          <a:prstGeom prst="irregularSeal1">
            <a:avLst/>
          </a:prstGeom>
          <a:solidFill>
            <a:srgbClr val="F0FF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5867400" y="2060575"/>
            <a:ext cx="576263" cy="503238"/>
          </a:xfrm>
          <a:prstGeom prst="irregularSeal1">
            <a:avLst/>
          </a:prstGeom>
          <a:solidFill>
            <a:srgbClr val="F0FF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26" name="AutoShape 14"/>
          <p:cNvSpPr>
            <a:spLocks noChangeArrowheads="1"/>
          </p:cNvSpPr>
          <p:nvPr/>
        </p:nvSpPr>
        <p:spPr bwMode="auto">
          <a:xfrm>
            <a:off x="8243888" y="1484313"/>
            <a:ext cx="576262" cy="503237"/>
          </a:xfrm>
          <a:prstGeom prst="irregularSeal1">
            <a:avLst/>
          </a:prstGeom>
          <a:solidFill>
            <a:srgbClr val="F0FF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7956550" y="5373688"/>
            <a:ext cx="576263" cy="503237"/>
          </a:xfrm>
          <a:prstGeom prst="irregularSeal1">
            <a:avLst/>
          </a:prstGeom>
          <a:solidFill>
            <a:srgbClr val="F0FF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28" name="AutoShape 16"/>
          <p:cNvSpPr>
            <a:spLocks noChangeArrowheads="1"/>
          </p:cNvSpPr>
          <p:nvPr/>
        </p:nvSpPr>
        <p:spPr bwMode="auto">
          <a:xfrm>
            <a:off x="5508625" y="5949950"/>
            <a:ext cx="576263" cy="503238"/>
          </a:xfrm>
          <a:prstGeom prst="irregularSeal1">
            <a:avLst/>
          </a:prstGeom>
          <a:solidFill>
            <a:srgbClr val="F0FF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4529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45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51650" cy="1143000"/>
          </a:xfrm>
        </p:spPr>
        <p:txBody>
          <a:bodyPr/>
          <a:lstStyle/>
          <a:p>
            <a:r>
              <a:rPr lang="ru-RU" altLang="ru-RU" sz="4000">
                <a:solidFill>
                  <a:srgbClr val="FF6699"/>
                </a:solidFill>
              </a:rPr>
              <a:t>По солнцу и часам</a:t>
            </a:r>
            <a:br>
              <a:rPr lang="ru-RU" altLang="ru-RU" sz="4000">
                <a:solidFill>
                  <a:srgbClr val="FF6699"/>
                </a:solidFill>
              </a:rPr>
            </a:br>
            <a:endParaRPr lang="ru-RU" altLang="ru-RU" sz="4000">
              <a:solidFill>
                <a:srgbClr val="FF6699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069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>
                <a:solidFill>
                  <a:srgbClr val="FF0000"/>
                </a:solidFill>
              </a:rPr>
              <a:t>Положить часы так, чтобы часовая стрелка была повернута на солнце.</a:t>
            </a:r>
          </a:p>
          <a:p>
            <a:pPr>
              <a:lnSpc>
                <a:spcPct val="90000"/>
              </a:lnSpc>
            </a:pPr>
            <a:r>
              <a:rPr lang="ru-RU" altLang="ru-RU" sz="2400">
                <a:solidFill>
                  <a:srgbClr val="0000FF"/>
                </a:solidFill>
              </a:rPr>
              <a:t>Образовать угол между часовой стрелкой и направлением на 12 часов</a:t>
            </a:r>
            <a:endParaRPr lang="ru-RU" altLang="ru-RU" sz="240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400">
                <a:solidFill>
                  <a:schemeClr val="tx2"/>
                </a:solidFill>
              </a:rPr>
              <a:t>Провести биссектрису получившегося угла.</a:t>
            </a:r>
          </a:p>
          <a:p>
            <a:pPr>
              <a:lnSpc>
                <a:spcPct val="90000"/>
              </a:lnSpc>
            </a:pPr>
            <a:r>
              <a:rPr lang="ru-RU" altLang="ru-RU" sz="2400">
                <a:solidFill>
                  <a:srgbClr val="FF00FF"/>
                </a:solidFill>
              </a:rPr>
              <a:t>Биссектриса угла показывает линию север-юг</a:t>
            </a:r>
            <a:endParaRPr lang="ru-RU" altLang="ru-RU" sz="240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FFCC00"/>
                </a:solidFill>
              </a:rPr>
              <a:t>  </a:t>
            </a:r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5413375" y="0"/>
            <a:ext cx="3730625" cy="4464050"/>
            <a:chOff x="2336" y="981"/>
            <a:chExt cx="2350" cy="2812"/>
          </a:xfrm>
        </p:grpSpPr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3606" y="981"/>
              <a:ext cx="1080" cy="792"/>
              <a:chOff x="8001" y="234"/>
              <a:chExt cx="2700" cy="1980"/>
            </a:xfrm>
          </p:grpSpPr>
          <p:sp>
            <p:nvSpPr>
              <p:cNvPr id="49158" name="Oval 6"/>
              <p:cNvSpPr>
                <a:spLocks noChangeArrowheads="1"/>
              </p:cNvSpPr>
              <p:nvPr/>
            </p:nvSpPr>
            <p:spPr bwMode="auto">
              <a:xfrm>
                <a:off x="8901" y="594"/>
                <a:ext cx="1080" cy="900"/>
              </a:xfrm>
              <a:prstGeom prst="ellipse">
                <a:avLst/>
              </a:prstGeom>
              <a:solidFill>
                <a:srgbClr val="FFFF00"/>
              </a:solidFill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9159" name="Group 7"/>
              <p:cNvGrpSpPr>
                <a:grpSpLocks/>
              </p:cNvGrpSpPr>
              <p:nvPr/>
            </p:nvGrpSpPr>
            <p:grpSpPr bwMode="auto">
              <a:xfrm>
                <a:off x="8001" y="234"/>
                <a:ext cx="2700" cy="1980"/>
                <a:chOff x="8001" y="234"/>
                <a:chExt cx="2700" cy="1980"/>
              </a:xfrm>
            </p:grpSpPr>
            <p:sp>
              <p:nvSpPr>
                <p:cNvPr id="49160" name="Line 8"/>
                <p:cNvSpPr>
                  <a:spLocks noChangeShapeType="1"/>
                </p:cNvSpPr>
                <p:nvPr/>
              </p:nvSpPr>
              <p:spPr bwMode="auto">
                <a:xfrm>
                  <a:off x="8001" y="954"/>
                  <a:ext cx="1080" cy="0"/>
                </a:xfrm>
                <a:prstGeom prst="line">
                  <a:avLst/>
                </a:pr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61" name="Line 9"/>
                <p:cNvSpPr>
                  <a:spLocks noChangeShapeType="1"/>
                </p:cNvSpPr>
                <p:nvPr/>
              </p:nvSpPr>
              <p:spPr bwMode="auto">
                <a:xfrm>
                  <a:off x="9981" y="954"/>
                  <a:ext cx="720" cy="360"/>
                </a:xfrm>
                <a:prstGeom prst="line">
                  <a:avLst/>
                </a:pr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6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9801" y="234"/>
                  <a:ext cx="900" cy="540"/>
                </a:xfrm>
                <a:prstGeom prst="line">
                  <a:avLst/>
                </a:pr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6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8001" y="1314"/>
                  <a:ext cx="1080" cy="360"/>
                </a:xfrm>
                <a:prstGeom prst="line">
                  <a:avLst/>
                </a:pr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6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8721" y="1494"/>
                  <a:ext cx="540" cy="720"/>
                </a:xfrm>
                <a:prstGeom prst="line">
                  <a:avLst/>
                </a:pr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65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9621" y="1494"/>
                  <a:ext cx="180" cy="720"/>
                </a:xfrm>
                <a:prstGeom prst="line">
                  <a:avLst/>
                </a:pr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66" name="Line 14"/>
                <p:cNvSpPr>
                  <a:spLocks noChangeShapeType="1"/>
                </p:cNvSpPr>
                <p:nvPr/>
              </p:nvSpPr>
              <p:spPr bwMode="auto">
                <a:xfrm>
                  <a:off x="9801" y="1314"/>
                  <a:ext cx="720" cy="540"/>
                </a:xfrm>
                <a:prstGeom prst="line">
                  <a:avLst/>
                </a:pr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49167" name="Group 15"/>
            <p:cNvGrpSpPr>
              <a:grpSpLocks/>
            </p:cNvGrpSpPr>
            <p:nvPr/>
          </p:nvGrpSpPr>
          <p:grpSpPr bwMode="auto">
            <a:xfrm>
              <a:off x="2336" y="1203"/>
              <a:ext cx="1769" cy="2590"/>
              <a:chOff x="2336" y="1162"/>
              <a:chExt cx="1769" cy="2590"/>
            </a:xfrm>
          </p:grpSpPr>
          <p:grpSp>
            <p:nvGrpSpPr>
              <p:cNvPr id="49168" name="Group 16"/>
              <p:cNvGrpSpPr>
                <a:grpSpLocks/>
              </p:cNvGrpSpPr>
              <p:nvPr/>
            </p:nvGrpSpPr>
            <p:grpSpPr bwMode="auto">
              <a:xfrm>
                <a:off x="2336" y="1661"/>
                <a:ext cx="1769" cy="1633"/>
                <a:chOff x="2381" y="1616"/>
                <a:chExt cx="1769" cy="1633"/>
              </a:xfrm>
            </p:grpSpPr>
            <p:grpSp>
              <p:nvGrpSpPr>
                <p:cNvPr id="49169" name="Group 17"/>
                <p:cNvGrpSpPr>
                  <a:grpSpLocks/>
                </p:cNvGrpSpPr>
                <p:nvPr/>
              </p:nvGrpSpPr>
              <p:grpSpPr bwMode="auto">
                <a:xfrm>
                  <a:off x="2517" y="1842"/>
                  <a:ext cx="1297" cy="1297"/>
                  <a:chOff x="2517" y="1842"/>
                  <a:chExt cx="1297" cy="1297"/>
                </a:xfrm>
              </p:grpSpPr>
              <p:sp>
                <p:nvSpPr>
                  <p:cNvPr id="4917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842"/>
                    <a:ext cx="499" cy="2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ru-RU" altLang="ru-RU"/>
                      <a:t>12</a:t>
                    </a:r>
                  </a:p>
                </p:txBody>
              </p:sp>
              <p:sp>
                <p:nvSpPr>
                  <p:cNvPr id="49171" name="Rectangle 19"/>
                  <p:cNvSpPr>
                    <a:spLocks noChangeArrowheads="1"/>
                  </p:cNvSpPr>
                  <p:nvPr/>
                </p:nvSpPr>
                <p:spPr bwMode="auto">
                  <a:xfrm rot="-2870224">
                    <a:off x="3428" y="2683"/>
                    <a:ext cx="499" cy="2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ru-RU" altLang="ru-RU"/>
                      <a:t>6</a:t>
                    </a:r>
                  </a:p>
                </p:txBody>
              </p:sp>
              <p:sp>
                <p:nvSpPr>
                  <p:cNvPr id="49172" name="Rectangle 20"/>
                  <p:cNvSpPr>
                    <a:spLocks noChangeArrowheads="1"/>
                  </p:cNvSpPr>
                  <p:nvPr/>
                </p:nvSpPr>
                <p:spPr bwMode="auto">
                  <a:xfrm rot="-2870224">
                    <a:off x="2629" y="2754"/>
                    <a:ext cx="499" cy="2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ru-RU" altLang="ru-RU"/>
                      <a:t>9</a:t>
                    </a:r>
                  </a:p>
                </p:txBody>
              </p:sp>
            </p:grpSp>
            <p:grpSp>
              <p:nvGrpSpPr>
                <p:cNvPr id="49173" name="Group 21"/>
                <p:cNvGrpSpPr>
                  <a:grpSpLocks/>
                </p:cNvGrpSpPr>
                <p:nvPr/>
              </p:nvGrpSpPr>
              <p:grpSpPr bwMode="auto">
                <a:xfrm>
                  <a:off x="2381" y="1616"/>
                  <a:ext cx="1769" cy="1633"/>
                  <a:chOff x="2381" y="1616"/>
                  <a:chExt cx="1769" cy="1633"/>
                </a:xfrm>
              </p:grpSpPr>
              <p:sp>
                <p:nvSpPr>
                  <p:cNvPr id="49174" name="Rectangle 22"/>
                  <p:cNvSpPr>
                    <a:spLocks noChangeArrowheads="1"/>
                  </p:cNvSpPr>
                  <p:nvPr/>
                </p:nvSpPr>
                <p:spPr bwMode="auto">
                  <a:xfrm rot="-2870224">
                    <a:off x="3389" y="1913"/>
                    <a:ext cx="499" cy="2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ru-RU" altLang="ru-RU"/>
                      <a:t>3</a:t>
                    </a:r>
                  </a:p>
                </p:txBody>
              </p:sp>
              <p:grpSp>
                <p:nvGrpSpPr>
                  <p:cNvPr id="49175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381" y="1616"/>
                    <a:ext cx="1769" cy="1633"/>
                    <a:chOff x="2381" y="1616"/>
                    <a:chExt cx="1769" cy="1633"/>
                  </a:xfrm>
                </p:grpSpPr>
                <p:sp>
                  <p:nvSpPr>
                    <p:cNvPr id="49176" name="Line 24"/>
                    <p:cNvSpPr>
                      <a:spLocks noChangeShapeType="1"/>
                    </p:cNvSpPr>
                    <p:nvPr/>
                  </p:nvSpPr>
                  <p:spPr bwMode="auto">
                    <a:xfrm rot="-2870224">
                      <a:off x="3237" y="2319"/>
                      <a:ext cx="317" cy="0"/>
                    </a:xfrm>
                    <a:prstGeom prst="line">
                      <a:avLst/>
                    </a:prstGeom>
                    <a:noFill/>
                    <a:ln w="38100" cmpd="dbl">
                      <a:solidFill>
                        <a:schemeClr val="tx1"/>
                      </a:solidFill>
                      <a:round/>
                      <a:headEnd/>
                      <a:tailEnd type="triangl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77" name="Line 25"/>
                    <p:cNvSpPr>
                      <a:spLocks noChangeShapeType="1"/>
                    </p:cNvSpPr>
                    <p:nvPr/>
                  </p:nvSpPr>
                  <p:spPr bwMode="auto">
                    <a:xfrm rot="-2870224" flipH="1" flipV="1">
                      <a:off x="2758" y="2465"/>
                      <a:ext cx="499" cy="227"/>
                    </a:xfrm>
                    <a:prstGeom prst="line">
                      <a:avLst/>
                    </a:prstGeom>
                    <a:noFill/>
                    <a:ln w="38100" cmpd="dbl">
                      <a:solidFill>
                        <a:schemeClr val="tx1"/>
                      </a:solidFill>
                      <a:round/>
                      <a:headEnd/>
                      <a:tailEnd type="triangl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78" name="Line 26"/>
                    <p:cNvSpPr>
                      <a:spLocks noChangeShapeType="1"/>
                    </p:cNvSpPr>
                    <p:nvPr/>
                  </p:nvSpPr>
                  <p:spPr bwMode="auto">
                    <a:xfrm rot="18729776" flipV="1">
                      <a:off x="3040" y="1978"/>
                      <a:ext cx="0" cy="59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79" name="Line 27"/>
                    <p:cNvSpPr>
                      <a:spLocks noChangeShapeType="1"/>
                    </p:cNvSpPr>
                    <p:nvPr/>
                  </p:nvSpPr>
                  <p:spPr bwMode="auto">
                    <a:xfrm rot="18729776" flipH="1">
                      <a:off x="2547" y="1582"/>
                      <a:ext cx="1451" cy="167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80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1616"/>
                      <a:ext cx="1769" cy="1633"/>
                    </a:xfrm>
                    <a:prstGeom prst="ellipse">
                      <a:avLst/>
                    </a:prstGeom>
                    <a:noFill/>
                    <a:ln w="76200" cmpd="tri">
                      <a:solidFill>
                        <a:srgbClr val="00FF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81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866" y="1924"/>
                      <a:ext cx="760" cy="167"/>
                    </a:xfrm>
                    <a:custGeom>
                      <a:avLst/>
                      <a:gdLst>
                        <a:gd name="T0" fmla="*/ 0 w 760"/>
                        <a:gd name="T1" fmla="*/ 161 h 167"/>
                        <a:gd name="T2" fmla="*/ 151 w 760"/>
                        <a:gd name="T3" fmla="*/ 78 h 167"/>
                        <a:gd name="T4" fmla="*/ 700 w 760"/>
                        <a:gd name="T5" fmla="*/ 119 h 167"/>
                        <a:gd name="T6" fmla="*/ 755 w 760"/>
                        <a:gd name="T7" fmla="*/ 161 h 1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760" h="167">
                          <a:moveTo>
                            <a:pt x="0" y="161"/>
                          </a:moveTo>
                          <a:cubicBezTo>
                            <a:pt x="57" y="142"/>
                            <a:pt x="92" y="98"/>
                            <a:pt x="151" y="78"/>
                          </a:cubicBezTo>
                          <a:cubicBezTo>
                            <a:pt x="312" y="82"/>
                            <a:pt x="553" y="0"/>
                            <a:pt x="700" y="119"/>
                          </a:cubicBezTo>
                          <a:cubicBezTo>
                            <a:pt x="760" y="167"/>
                            <a:pt x="695" y="131"/>
                            <a:pt x="755" y="16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49182" name="Text Box 30"/>
              <p:cNvSpPr txBox="1">
                <a:spLocks noChangeArrowheads="1"/>
              </p:cNvSpPr>
              <p:nvPr/>
            </p:nvSpPr>
            <p:spPr bwMode="auto">
              <a:xfrm>
                <a:off x="2835" y="1162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/>
                  <a:t>юг</a:t>
                </a:r>
              </a:p>
            </p:txBody>
          </p:sp>
          <p:sp>
            <p:nvSpPr>
              <p:cNvPr id="49183" name="Text Box 31"/>
              <p:cNvSpPr txBox="1">
                <a:spLocks noChangeArrowheads="1"/>
              </p:cNvSpPr>
              <p:nvPr/>
            </p:nvSpPr>
            <p:spPr bwMode="auto">
              <a:xfrm>
                <a:off x="3061" y="3521"/>
                <a:ext cx="59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/>
                  <a:t>север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5122863" cy="1143000"/>
          </a:xfrm>
        </p:spPr>
        <p:txBody>
          <a:bodyPr/>
          <a:lstStyle/>
          <a:p>
            <a:r>
              <a:rPr lang="ru-RU" altLang="ru-RU" sz="4000">
                <a:solidFill>
                  <a:srgbClr val="FF0066"/>
                </a:solidFill>
              </a:rPr>
              <a:t>По тени </a:t>
            </a:r>
            <a:br>
              <a:rPr lang="ru-RU" altLang="ru-RU" sz="4000">
                <a:solidFill>
                  <a:srgbClr val="FF0066"/>
                </a:solidFill>
              </a:rPr>
            </a:br>
            <a:r>
              <a:rPr lang="ru-RU" altLang="ru-RU" sz="4000">
                <a:solidFill>
                  <a:srgbClr val="FF0066"/>
                </a:solidFill>
              </a:rPr>
              <a:t>от Солнца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Самая короткая длина тени от Солнца показывает направление на север.</a:t>
            </a:r>
          </a:p>
          <a:p>
            <a:pPr>
              <a:lnSpc>
                <a:spcPct val="90000"/>
              </a:lnSpc>
            </a:pPr>
            <a:r>
              <a:rPr lang="ru-RU" altLang="ru-RU"/>
              <a:t>Для определения длины тени можно воткнуть шест и наблюдать за длиной тени.</a:t>
            </a:r>
          </a:p>
          <a:p>
            <a:pPr>
              <a:lnSpc>
                <a:spcPct val="90000"/>
              </a:lnSpc>
            </a:pPr>
            <a:r>
              <a:rPr lang="ru-RU" altLang="ru-RU"/>
              <a:t>Момент достижения минимального значения показывает время 12 часов, а значит указывает направление на север</a:t>
            </a:r>
          </a:p>
        </p:txBody>
      </p:sp>
      <p:pic>
        <p:nvPicPr>
          <p:cNvPr id="51204" name="Picture 4" descr="Орие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0"/>
            <a:ext cx="4171950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-242888"/>
            <a:ext cx="8229600" cy="1143001"/>
          </a:xfrm>
        </p:spPr>
        <p:txBody>
          <a:bodyPr/>
          <a:lstStyle/>
          <a:p>
            <a:r>
              <a:rPr lang="ru-RU" altLang="ru-RU"/>
              <a:t>                          По звездам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333375"/>
            <a:ext cx="3744913" cy="5903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FF0000"/>
                </a:solidFill>
              </a:rPr>
              <a:t>Ночью можно определить направление на север по Полярной звезде</a:t>
            </a:r>
          </a:p>
          <a:p>
            <a:pPr>
              <a:lnSpc>
                <a:spcPct val="80000"/>
              </a:lnSpc>
            </a:pPr>
            <a:r>
              <a:rPr lang="ru-RU" altLang="ru-RU" sz="2400">
                <a:solidFill>
                  <a:srgbClr val="FF0000"/>
                </a:solidFill>
              </a:rPr>
              <a:t> Надо найти созвездие Большой Медведицы, затем по воображаемой линии, соединяющей две последние звезды ковша, отсчитать пять отрезков, равных между этими звездами, там и находится Полярная звезда, которая указывает направление на север 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80400" cy="6264275"/>
          </a:xfrm>
        </p:spPr>
        <p:txBody>
          <a:bodyPr/>
          <a:lstStyle/>
          <a:p>
            <a:r>
              <a:rPr lang="ru-RU" altLang="ru-RU" sz="6600">
                <a:solidFill>
                  <a:srgbClr val="0000FF"/>
                </a:solidFill>
              </a:rPr>
              <a:t>Ориентирование по местным признакам</a:t>
            </a:r>
          </a:p>
        </p:txBody>
      </p:sp>
      <p:pic>
        <p:nvPicPr>
          <p:cNvPr id="52228" name="Picture 4" descr="F4682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805488"/>
            <a:ext cx="32416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По муравейникам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178175" cy="4525963"/>
          </a:xfrm>
        </p:spPr>
        <p:txBody>
          <a:bodyPr/>
          <a:lstStyle/>
          <a:p>
            <a:r>
              <a:rPr lang="ru-RU" altLang="ru-RU"/>
              <a:t>Северная сторона муравейника крутая, а южная пологая</a:t>
            </a:r>
          </a:p>
        </p:txBody>
      </p:sp>
      <p:pic>
        <p:nvPicPr>
          <p:cNvPr id="53252" name="Picture 4" descr="Муравей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28775"/>
            <a:ext cx="50323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altLang="ru-RU" b="1"/>
              <a:t>По снежному покрову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291512" cy="1684338"/>
          </a:xfrm>
        </p:spPr>
        <p:txBody>
          <a:bodyPr/>
          <a:lstStyle/>
          <a:p>
            <a:r>
              <a:rPr lang="ru-RU" altLang="ru-RU" sz="2800"/>
              <a:t>В оврагах снег тает на южных склонах быстрее. Около больших камней и пней снег быстрее оттаивает с южной стороны.</a:t>
            </a:r>
          </a:p>
        </p:txBody>
      </p:sp>
      <p:pic>
        <p:nvPicPr>
          <p:cNvPr id="54276" name="Picture 4" descr="{65E73144-AD53-4BF7-8017-040FF4DA2FD6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67691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По кронам деревьев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819400" cy="4060825"/>
          </a:xfrm>
        </p:spPr>
        <p:txBody>
          <a:bodyPr/>
          <a:lstStyle/>
          <a:p>
            <a:r>
              <a:rPr lang="ru-RU" altLang="ru-RU" sz="3600"/>
              <a:t>Кроны деревьев с южной стороны гуще</a:t>
            </a:r>
          </a:p>
        </p:txBody>
      </p:sp>
      <p:pic>
        <p:nvPicPr>
          <p:cNvPr id="55300" name="Picture 4" descr="{09E4FAE8-6D36-4E2C-A968-6E484C8F1A73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46200"/>
            <a:ext cx="5795962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451</TotalTime>
  <Words>560</Words>
  <Application>Microsoft Office PowerPoint</Application>
  <PresentationFormat>Экран (4:3)</PresentationFormat>
  <Paragraphs>121</Paragraphs>
  <Slides>29</Slides>
  <Notes>0</Notes>
  <HiddenSlides>1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Comic Sans MS</vt:lpstr>
      <vt:lpstr>Times New Roman</vt:lpstr>
      <vt:lpstr>Оформление по умолчанию</vt:lpstr>
      <vt:lpstr>Презентация PowerPoint</vt:lpstr>
      <vt:lpstr>По солнцу</vt:lpstr>
      <vt:lpstr>По солнцу и часам </vt:lpstr>
      <vt:lpstr>По тени  от Солнца</vt:lpstr>
      <vt:lpstr>                          По звездам</vt:lpstr>
      <vt:lpstr>Ориентирование по местным признакам</vt:lpstr>
      <vt:lpstr>По муравейникам</vt:lpstr>
      <vt:lpstr>По снежному покрову</vt:lpstr>
      <vt:lpstr>По кронам деревьев</vt:lpstr>
      <vt:lpstr>По ягодам</vt:lpstr>
      <vt:lpstr>По травяному покрову</vt:lpstr>
      <vt:lpstr>По годовым кольцам спиленного дерева</vt:lpstr>
      <vt:lpstr>По крестам на крышах церквей</vt:lpstr>
      <vt:lpstr>По смоле на деревьях</vt:lpstr>
      <vt:lpstr>Презентация PowerPoint</vt:lpstr>
      <vt:lpstr>А сейчас проверим, как вы усвоили тему «Ориентирование». Выбирайте номера вопросов по порядку.</vt:lpstr>
      <vt:lpstr>1) Самая короткая длина тени показывает направление на:</vt:lpstr>
      <vt:lpstr>2) В семь часов утра Солнце находится: </vt:lpstr>
      <vt:lpstr>3) Полярная звезда указывает направление:</vt:lpstr>
      <vt:lpstr>  4) Для того, чтобы определить с помощью Солнца и часов стороны горизонта, в первую очередь нужно направить на солнце:</vt:lpstr>
      <vt:lpstr>5) Если встать лицом на север, то слева будет:</vt:lpstr>
      <vt:lpstr>6) В 16 часов дня Солнце примерно находится: </vt:lpstr>
      <vt:lpstr>7) Пологая часть муравейника расположена:</vt:lpstr>
      <vt:lpstr>8) Ягоды быстрее созревают:</vt:lpstr>
      <vt:lpstr>9) Полярная звезда находится :</vt:lpstr>
      <vt:lpstr>10) Смола на деревьях больше выделяется с :</vt:lpstr>
      <vt:lpstr>Какой ты молодец! Правильно! </vt:lpstr>
      <vt:lpstr>Неправильно! Попробуй-ка ещё раз!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Зимин</dc:creator>
  <cp:lastModifiedBy>admin</cp:lastModifiedBy>
  <cp:revision>37</cp:revision>
  <dcterms:created xsi:type="dcterms:W3CDTF">2005-11-26T10:33:55Z</dcterms:created>
  <dcterms:modified xsi:type="dcterms:W3CDTF">2015-04-08T15:11:11Z</dcterms:modified>
</cp:coreProperties>
</file>