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6" r:id="rId2"/>
    <p:sldId id="285" r:id="rId3"/>
    <p:sldId id="258" r:id="rId4"/>
    <p:sldId id="260" r:id="rId5"/>
    <p:sldId id="261" r:id="rId6"/>
    <p:sldId id="263" r:id="rId7"/>
    <p:sldId id="264" r:id="rId8"/>
    <p:sldId id="262" r:id="rId9"/>
    <p:sldId id="271" r:id="rId10"/>
    <p:sldId id="266" r:id="rId11"/>
    <p:sldId id="268" r:id="rId12"/>
    <p:sldId id="279" r:id="rId13"/>
    <p:sldId id="274" r:id="rId14"/>
    <p:sldId id="275" r:id="rId15"/>
    <p:sldId id="276" r:id="rId16"/>
    <p:sldId id="277" r:id="rId17"/>
    <p:sldId id="289" r:id="rId18"/>
    <p:sldId id="278" r:id="rId19"/>
    <p:sldId id="29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anose="05000000000000000000" pitchFamily="2" charset="2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anose="05000000000000000000" pitchFamily="2" charset="2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anose="05000000000000000000" pitchFamily="2" charset="2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anose="05000000000000000000" pitchFamily="2" charset="2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anose="05000000000000000000" pitchFamily="2" charset="2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336600"/>
    <a:srgbClr val="CC0000"/>
    <a:srgbClr val="FFFF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34" autoAdjust="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9E4CAD-D777-4647-B92B-460D78DF102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2391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1823E-DA4A-4AB6-956B-CC6A013FD27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3202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17B75-65FA-4EB0-B80E-F188C58CF83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3336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E21B220-8B52-478A-B099-07CF151290F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385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7C6BF6B-8FAF-45CA-9F57-1BED0C7CC50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83996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46F30B1-B252-4F27-A36B-A27B1F9C508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6906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646D9-D7B6-4008-9C86-1F1D9654E0F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396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AE1F2-317D-4E69-A32A-C02B1D91D5F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2961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462F5-11C3-4435-AB9A-1E6DC0D1800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667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5452E-FBA2-4A11-8D0D-14643EAC207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53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6A13A-9E58-4501-A90D-28F13E0073F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1917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6525E-9271-4EAB-B99F-F2C5A174B28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3128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985DB-E398-44BF-B228-581A7784419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6657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96621-E9EC-4287-9B27-A63AD7A7684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4127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fld id="{21B871BE-3D5A-4BA5-AD13-9E0F4AD56FF6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2288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Углеводы. Строение и функции</a:t>
            </a:r>
          </a:p>
        </p:txBody>
      </p:sp>
      <p:pic>
        <p:nvPicPr>
          <p:cNvPr id="12596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37655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96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2057400"/>
            <a:ext cx="2744787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4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95600"/>
            <a:ext cx="3429000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038600" cy="712787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Моносахариды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037013" cy="3581400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Рибоза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  </a:t>
            </a:r>
            <a:r>
              <a:rPr lang="ru-RU" altLang="ru-RU" sz="3200" b="1">
                <a:solidFill>
                  <a:srgbClr val="CC0000"/>
                </a:solidFill>
              </a:rPr>
              <a:t>С</a:t>
            </a:r>
            <a:r>
              <a:rPr lang="ru-RU" altLang="ru-RU" sz="3200" b="1" baseline="-25000">
                <a:solidFill>
                  <a:srgbClr val="CC0000"/>
                </a:solidFill>
              </a:rPr>
              <a:t>5</a:t>
            </a:r>
            <a:r>
              <a:rPr lang="ru-RU" altLang="ru-RU" sz="3200" b="1">
                <a:solidFill>
                  <a:srgbClr val="CC0000"/>
                </a:solidFill>
              </a:rPr>
              <a:t>Н</a:t>
            </a:r>
            <a:r>
              <a:rPr lang="ru-RU" altLang="ru-RU" sz="3200" b="1" baseline="-25000">
                <a:solidFill>
                  <a:srgbClr val="CC0000"/>
                </a:solidFill>
              </a:rPr>
              <a:t>10</a:t>
            </a:r>
            <a:r>
              <a:rPr lang="ru-RU" altLang="ru-RU" sz="3200" b="1">
                <a:solidFill>
                  <a:srgbClr val="CC0000"/>
                </a:solidFill>
              </a:rPr>
              <a:t>О</a:t>
            </a:r>
            <a:r>
              <a:rPr lang="ru-RU" altLang="ru-RU" sz="3200" b="1" baseline="-25000">
                <a:solidFill>
                  <a:srgbClr val="CC0000"/>
                </a:solidFill>
              </a:rPr>
              <a:t>5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Входит в состав РНК, АТФ, витаминов группы В, ферментов</a:t>
            </a:r>
          </a:p>
          <a:p>
            <a:endParaRPr lang="ru-RU" altLang="ru-RU" sz="2800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649788" y="1066800"/>
            <a:ext cx="4037012" cy="2209800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Дезоксирибоза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       </a:t>
            </a:r>
            <a:r>
              <a:rPr lang="ru-RU" altLang="ru-RU" sz="3200" b="1">
                <a:solidFill>
                  <a:srgbClr val="CC0000"/>
                </a:solidFill>
              </a:rPr>
              <a:t>С</a:t>
            </a:r>
            <a:r>
              <a:rPr lang="ru-RU" altLang="ru-RU" sz="3200" b="1" baseline="-25000">
                <a:solidFill>
                  <a:srgbClr val="CC0000"/>
                </a:solidFill>
              </a:rPr>
              <a:t>5</a:t>
            </a:r>
            <a:r>
              <a:rPr lang="ru-RU" altLang="ru-RU" sz="3200" b="1">
                <a:solidFill>
                  <a:srgbClr val="CC0000"/>
                </a:solidFill>
              </a:rPr>
              <a:t>Н</a:t>
            </a:r>
            <a:r>
              <a:rPr lang="ru-RU" altLang="ru-RU" sz="3200" b="1" baseline="-25000">
                <a:solidFill>
                  <a:srgbClr val="CC0000"/>
                </a:solidFill>
              </a:rPr>
              <a:t>10</a:t>
            </a:r>
            <a:r>
              <a:rPr lang="ru-RU" altLang="ru-RU" sz="3200" b="1">
                <a:solidFill>
                  <a:srgbClr val="CC0000"/>
                </a:solidFill>
              </a:rPr>
              <a:t>О</a:t>
            </a:r>
            <a:r>
              <a:rPr lang="ru-RU" altLang="ru-RU" sz="3200" b="1" baseline="-25000">
                <a:solidFill>
                  <a:srgbClr val="CC0000"/>
                </a:solidFill>
              </a:rPr>
              <a:t>4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</a:t>
            </a:r>
            <a:r>
              <a:rPr lang="ru-RU" altLang="ru-RU" sz="28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Входит в состав ДНК</a:t>
            </a:r>
          </a:p>
          <a:p>
            <a:endParaRPr lang="ru-RU" altLang="ru-RU" sz="2800"/>
          </a:p>
          <a:p>
            <a:endParaRPr lang="ru-RU" alt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9" name="Picture 9" descr="Строение моносахаридов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4675" y="228600"/>
            <a:ext cx="4459288" cy="5791200"/>
          </a:xfrm>
        </p:spPr>
      </p:pic>
      <p:sp>
        <p:nvSpPr>
          <p:cNvPr id="307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4724400" cy="4911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3200" b="1" i="1">
                <a:solidFill>
                  <a:srgbClr val="800000"/>
                </a:solidFill>
              </a:rPr>
              <a:t>Глюкоза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  </a:t>
            </a:r>
            <a:r>
              <a:rPr lang="ru-RU" altLang="ru-RU" sz="3200" b="1">
                <a:solidFill>
                  <a:srgbClr val="CC0000"/>
                </a:solidFill>
              </a:rPr>
              <a:t>С</a:t>
            </a:r>
            <a:r>
              <a:rPr lang="ru-RU" altLang="ru-RU" sz="3200" b="1" baseline="-25000">
                <a:solidFill>
                  <a:srgbClr val="CC0000"/>
                </a:solidFill>
              </a:rPr>
              <a:t>6</a:t>
            </a:r>
            <a:r>
              <a:rPr lang="ru-RU" altLang="ru-RU" sz="3200" b="1">
                <a:solidFill>
                  <a:srgbClr val="CC0000"/>
                </a:solidFill>
              </a:rPr>
              <a:t>Н</a:t>
            </a:r>
            <a:r>
              <a:rPr lang="ru-RU" altLang="ru-RU" sz="3200" b="1" baseline="-25000">
                <a:solidFill>
                  <a:srgbClr val="CC0000"/>
                </a:solidFill>
              </a:rPr>
              <a:t>12</a:t>
            </a:r>
            <a:r>
              <a:rPr lang="ru-RU" altLang="ru-RU" sz="3200" b="1">
                <a:solidFill>
                  <a:srgbClr val="CC0000"/>
                </a:solidFill>
              </a:rPr>
              <a:t>О</a:t>
            </a:r>
            <a:r>
              <a:rPr lang="ru-RU" altLang="ru-RU" sz="3200" b="1" baseline="-25000">
                <a:solidFill>
                  <a:srgbClr val="CC0000"/>
                </a:solidFill>
              </a:rPr>
              <a:t>6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</a:t>
            </a:r>
            <a:r>
              <a:rPr lang="ru-RU" altLang="ru-RU" sz="28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Источник энергии; входит в состав гликозидов, в свободном состоянии содержится в тканях растений, животных, человека; является мономером полисахаридов, гликогена, крахмала, клетчатки.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57200" y="277813"/>
            <a:ext cx="403860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Моносахариды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11" name="Picture 7"/>
          <p:cNvPicPr>
            <a:picLocks noChangeAspect="1" noChangeArrowheads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91000"/>
            <a:ext cx="2819400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581400" cy="788987"/>
          </a:xfrm>
        </p:spPr>
        <p:txBody>
          <a:bodyPr/>
          <a:lstStyle/>
          <a:p>
            <a:r>
              <a:rPr lang="ru-RU" altLang="ru-RU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Моносахариды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4037013" cy="3581400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Фруктоза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3200"/>
              <a:t> </a:t>
            </a:r>
            <a:r>
              <a:rPr lang="ru-RU" altLang="ru-RU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С</a:t>
            </a:r>
            <a:r>
              <a:rPr lang="ru-RU" altLang="ru-RU" sz="32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ru-RU" altLang="ru-RU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</a:t>
            </a:r>
            <a:r>
              <a:rPr lang="ru-RU" altLang="ru-RU" sz="32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</a:t>
            </a:r>
            <a:r>
              <a:rPr lang="ru-RU" altLang="ru-RU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altLang="ru-RU" sz="32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Входит в состав сахарозы, других олигосахаридов, полисахаридов</a:t>
            </a:r>
          </a:p>
          <a:p>
            <a:endParaRPr lang="ru-RU" altLang="ru-RU" sz="2800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838200"/>
            <a:ext cx="4876800" cy="3505200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Галактоза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3200"/>
              <a:t>    </a:t>
            </a:r>
            <a:r>
              <a:rPr lang="ru-RU" altLang="ru-RU" sz="3200" b="1">
                <a:solidFill>
                  <a:srgbClr val="CC0000"/>
                </a:solidFill>
              </a:rPr>
              <a:t> С</a:t>
            </a:r>
            <a:r>
              <a:rPr lang="ru-RU" altLang="ru-RU" sz="3200" b="1" baseline="-25000">
                <a:solidFill>
                  <a:srgbClr val="CC0000"/>
                </a:solidFill>
              </a:rPr>
              <a:t>6</a:t>
            </a:r>
            <a:r>
              <a:rPr lang="ru-RU" altLang="ru-RU" sz="3200" b="1">
                <a:solidFill>
                  <a:srgbClr val="CC0000"/>
                </a:solidFill>
              </a:rPr>
              <a:t>Н</a:t>
            </a:r>
            <a:r>
              <a:rPr lang="ru-RU" altLang="ru-RU" sz="3200" b="1" baseline="-25000">
                <a:solidFill>
                  <a:srgbClr val="CC0000"/>
                </a:solidFill>
              </a:rPr>
              <a:t>12</a:t>
            </a:r>
            <a:r>
              <a:rPr lang="ru-RU" altLang="ru-RU" sz="3200" b="1">
                <a:solidFill>
                  <a:srgbClr val="CC0000"/>
                </a:solidFill>
              </a:rPr>
              <a:t>О</a:t>
            </a:r>
            <a:r>
              <a:rPr lang="ru-RU" altLang="ru-RU" sz="3200" b="1" baseline="-25000">
                <a:solidFill>
                  <a:srgbClr val="CC0000"/>
                </a:solidFill>
              </a:rPr>
              <a:t>6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</a:t>
            </a:r>
            <a:r>
              <a:rPr lang="ru-RU" altLang="ru-RU" sz="280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Входит в состав полисахаридов, слизей, в состав дисахаридов, агар-агара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9" name="Picture 13" descr="Строение дисахаридов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371600"/>
            <a:ext cx="5562600" cy="4114800"/>
          </a:xfrm>
        </p:spPr>
      </p:pic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038600" cy="714375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Олигосахариды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3570288" cy="3124200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Сахароза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Состав: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Глюкоза + фруктоза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Используется в питании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4114800" cy="762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Олигосахариды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30725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Мальтоза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Состав: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Глюкоза + Глюкоза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</a:t>
            </a:r>
            <a:r>
              <a:rPr lang="ru-RU" altLang="ru-RU" sz="28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Источник энергии в прорастающих зернах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9788" y="1600200"/>
            <a:ext cx="4037012" cy="4530725"/>
          </a:xfrm>
        </p:spPr>
        <p:txBody>
          <a:bodyPr/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Лактоза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Состав: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Глюкоза +Галактоза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Источник энергии для детенышей млекопитающих и человека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946525"/>
            <a:ext cx="8229600" cy="218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3200" b="1" i="1">
                <a:solidFill>
                  <a:srgbClr val="800000"/>
                </a:solidFill>
              </a:rPr>
              <a:t>Крахмал</a:t>
            </a:r>
            <a:r>
              <a:rPr lang="ru-RU" altLang="ru-RU" sz="2800"/>
              <a:t>- полимер. Мономеры молекулы глюкозы.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i="1">
                <a:solidFill>
                  <a:schemeClr val="hlink"/>
                </a:solidFill>
              </a:rPr>
              <a:t>Значение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Резервный полисахарид растительных клеток</a:t>
            </a:r>
          </a:p>
        </p:txBody>
      </p:sp>
      <p:pic>
        <p:nvPicPr>
          <p:cNvPr id="89097" name="Picture 9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28713"/>
            <a:ext cx="8458200" cy="214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099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810000" cy="788987"/>
          </a:xfrm>
          <a:noFill/>
          <a:ln/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Полисахариды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810000" cy="788987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Полисахариды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3200" b="1" i="1">
                <a:solidFill>
                  <a:srgbClr val="800000"/>
                </a:solidFill>
              </a:rPr>
              <a:t>Гликоген</a:t>
            </a:r>
            <a:r>
              <a:rPr lang="ru-RU" altLang="ru-RU" sz="2800" b="1"/>
              <a:t> </a:t>
            </a:r>
            <a:r>
              <a:rPr lang="ru-RU" altLang="ru-RU" sz="2800"/>
              <a:t>- содержится в тканях животных, человека, бактериях, цианобактериях; выполняет роль резервного полисахарида</a:t>
            </a:r>
          </a:p>
          <a:p>
            <a:pPr>
              <a:lnSpc>
                <a:spcPct val="90000"/>
              </a:lnSpc>
            </a:pPr>
            <a:r>
              <a:rPr lang="ru-RU" altLang="ru-RU" sz="3200" b="1" i="1">
                <a:solidFill>
                  <a:srgbClr val="800000"/>
                </a:solidFill>
              </a:rPr>
              <a:t>Целлюлоза</a:t>
            </a:r>
            <a:r>
              <a:rPr lang="ru-RU" altLang="ru-RU" sz="2800" b="1"/>
              <a:t> -</a:t>
            </a:r>
            <a:r>
              <a:rPr lang="ru-RU" altLang="ru-RU" sz="2800"/>
              <a:t> входит в состав клеточных стенок растительных клеток</a:t>
            </a:r>
          </a:p>
          <a:p>
            <a:pPr>
              <a:lnSpc>
                <a:spcPct val="90000"/>
              </a:lnSpc>
            </a:pPr>
            <a:r>
              <a:rPr lang="ru-RU" altLang="ru-RU" sz="3200" b="1" i="1">
                <a:solidFill>
                  <a:srgbClr val="800000"/>
                </a:solidFill>
              </a:rPr>
              <a:t>Хитин</a:t>
            </a:r>
            <a:r>
              <a:rPr lang="ru-RU" altLang="ru-RU" sz="2800" b="1"/>
              <a:t> -</a:t>
            </a:r>
            <a:r>
              <a:rPr lang="ru-RU" altLang="ru-RU" sz="2800"/>
              <a:t> образует покровы тела членистоногих, компонент клеточной стенки грибов</a:t>
            </a:r>
          </a:p>
          <a:p>
            <a:pPr>
              <a:lnSpc>
                <a:spcPct val="90000"/>
              </a:lnSpc>
            </a:pPr>
            <a:r>
              <a:rPr lang="ru-RU" altLang="ru-RU" sz="3200" b="1" i="1">
                <a:solidFill>
                  <a:srgbClr val="800000"/>
                </a:solidFill>
              </a:rPr>
              <a:t>Муреин</a:t>
            </a:r>
            <a:r>
              <a:rPr lang="ru-RU" altLang="ru-RU" sz="2800"/>
              <a:t> – входит в состав клеточной стенки бактерий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Расщепление углеводов в полости р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838200"/>
            <a:ext cx="6210300" cy="532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0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712787"/>
          </a:xfrm>
        </p:spPr>
        <p:txBody>
          <a:bodyPr/>
          <a:lstStyle/>
          <a:p>
            <a:r>
              <a:rPr lang="ru-RU" altLang="ru-RU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Расщепление углеводов в полости 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791200" cy="712787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Функции углеводов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066800"/>
            <a:ext cx="8839200" cy="4786313"/>
          </a:xfrm>
          <a:noFill/>
        </p:spPr>
        <p:txBody>
          <a:bodyPr lIns="18000" rIns="18000">
            <a:spAutoFit/>
          </a:bodyPr>
          <a:lstStyle/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b="1" i="1">
                <a:solidFill>
                  <a:srgbClr val="800000"/>
                </a:solidFill>
              </a:rPr>
              <a:t>1. Энергетическая.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Основная функция углеводов заключается в том, что они являются непременным компонентом рациона человека</a:t>
            </a:r>
            <a:r>
              <a:rPr lang="en-US" altLang="ru-RU" sz="2800" b="1"/>
              <a:t>,</a:t>
            </a:r>
            <a:r>
              <a:rPr lang="ru-RU" altLang="ru-RU" sz="2800" b="1"/>
              <a:t> при расщеплении 1г углеводов  освобождается 17</a:t>
            </a:r>
            <a:r>
              <a:rPr lang="en-US" altLang="ru-RU" sz="2800" b="1"/>
              <a:t>,</a:t>
            </a:r>
            <a:r>
              <a:rPr lang="ru-RU" altLang="ru-RU" sz="2800" b="1"/>
              <a:t>6 кДж энергии</a:t>
            </a:r>
            <a:r>
              <a:rPr lang="en-US" altLang="ru-RU" sz="2800" b="1"/>
              <a:t>.</a:t>
            </a:r>
            <a:endParaRPr lang="ru-RU" altLang="ru-RU" sz="2800" b="1"/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b="1" i="1">
                <a:solidFill>
                  <a:srgbClr val="800000"/>
                </a:solidFill>
              </a:rPr>
              <a:t>2. Структурная.</a:t>
            </a:r>
            <a:r>
              <a:rPr lang="ru-RU" altLang="ru-RU" sz="2800" b="1" i="1">
                <a:solidFill>
                  <a:srgbClr val="800000"/>
                </a:solidFill>
              </a:rPr>
              <a:t> 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i="1"/>
              <a:t>Клеточная стенка растений состоит из полисахарида целлюлозы.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b="1" i="1">
                <a:solidFill>
                  <a:srgbClr val="800000"/>
                </a:solidFill>
              </a:rPr>
              <a:t>3. Запасающая.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i="1"/>
              <a:t>Крахмал и гликоген являются запасными продуктами у растений и животных</a:t>
            </a:r>
            <a:endParaRPr lang="ru-RU" alt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715000" cy="788987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Применение</a:t>
            </a:r>
            <a:r>
              <a:rPr lang="ru-RU" altLang="ru-RU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углеводов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3200"/>
              <a:t>Углеводы применяют в качестве:</a:t>
            </a:r>
          </a:p>
          <a:p>
            <a:pPr>
              <a:lnSpc>
                <a:spcPct val="90000"/>
              </a:lnSpc>
            </a:pPr>
            <a:r>
              <a:rPr lang="ru-RU" altLang="ru-RU" sz="3200"/>
              <a:t>лекарственных средств,</a:t>
            </a:r>
          </a:p>
          <a:p>
            <a:pPr>
              <a:lnSpc>
                <a:spcPct val="90000"/>
              </a:lnSpc>
            </a:pPr>
            <a:r>
              <a:rPr lang="ru-RU" altLang="ru-RU" sz="3200"/>
              <a:t>для производства бездымного пороха (пироксилина), </a:t>
            </a:r>
          </a:p>
          <a:p>
            <a:pPr>
              <a:lnSpc>
                <a:spcPct val="90000"/>
              </a:lnSpc>
            </a:pPr>
            <a:r>
              <a:rPr lang="ru-RU" altLang="ru-RU" sz="3200"/>
              <a:t>взрывчатых веществ, </a:t>
            </a:r>
          </a:p>
          <a:p>
            <a:pPr>
              <a:lnSpc>
                <a:spcPct val="90000"/>
              </a:lnSpc>
            </a:pPr>
            <a:r>
              <a:rPr lang="ru-RU" altLang="ru-RU" sz="3200"/>
              <a:t>искусственных волокон (вискоза). </a:t>
            </a:r>
          </a:p>
          <a:p>
            <a:pPr>
              <a:lnSpc>
                <a:spcPct val="90000"/>
              </a:lnSpc>
            </a:pPr>
            <a:r>
              <a:rPr lang="ru-RU" altLang="ru-RU" sz="3200"/>
              <a:t>огромное значение имеет целлюлоза как источник для получения этилового спирта (гидролизный), уксусной кислоты.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Химический состав клетки</a:t>
            </a:r>
          </a:p>
        </p:txBody>
      </p:sp>
      <p:pic>
        <p:nvPicPr>
          <p:cNvPr id="124932" name="Picture 4" descr="Содержание химических соединений в клет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400"/>
            <a:ext cx="5334000" cy="511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Органические вещества клетки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Белки -10-20%</a:t>
            </a:r>
          </a:p>
          <a:p>
            <a:r>
              <a:rPr lang="ru-RU" altLang="ru-RU"/>
              <a:t>Жиры - 1-5%</a:t>
            </a:r>
          </a:p>
          <a:p>
            <a:r>
              <a:rPr lang="ru-RU" altLang="ru-RU"/>
              <a:t>Углеводы - 0,2-2,0%</a:t>
            </a:r>
          </a:p>
          <a:p>
            <a:r>
              <a:rPr lang="ru-RU" altLang="ru-RU"/>
              <a:t>Нуклеиновые кислоты - 1-2%</a:t>
            </a:r>
          </a:p>
          <a:p>
            <a:r>
              <a:rPr lang="ru-RU" altLang="ru-RU"/>
              <a:t>Низкомолекулярные  органические вещества – 0,1-0,5%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74638"/>
            <a:ext cx="861060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Углеводы- группа органических соединений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103438"/>
            <a:ext cx="8610600" cy="3382962"/>
          </a:xfrm>
        </p:spPr>
        <p:txBody>
          <a:bodyPr/>
          <a:lstStyle/>
          <a:p>
            <a:r>
              <a:rPr lang="ru-RU" altLang="ru-RU"/>
              <a:t>Общая формула: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3900"/>
              <a:t>                  </a:t>
            </a:r>
            <a:r>
              <a:rPr lang="ru-RU" altLang="ru-RU" sz="39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  <a:r>
              <a:rPr lang="en-US" altLang="ru-RU" sz="39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ru-RU" altLang="ru-RU" sz="39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(Н</a:t>
            </a:r>
            <a:r>
              <a:rPr lang="ru-RU" altLang="ru-RU" sz="39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altLang="ru-RU" sz="39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О)</a:t>
            </a:r>
            <a:r>
              <a:rPr lang="en-US" altLang="ru-RU" sz="39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endParaRPr lang="en-US" altLang="ru-RU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911225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Содержание углеводов в клетках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В растительных клетках: в листьях, плодах, семенах или клубнях картофеля – </a:t>
            </a:r>
            <a:r>
              <a:rPr lang="ru-RU" altLang="ru-RU">
                <a:solidFill>
                  <a:srgbClr val="CC0000"/>
                </a:solidFill>
              </a:rPr>
              <a:t>90%</a:t>
            </a:r>
            <a:r>
              <a:rPr lang="ru-RU" altLang="ru-RU"/>
              <a:t> от массы сухого вещества;</a:t>
            </a:r>
          </a:p>
          <a:p>
            <a:pPr>
              <a:lnSpc>
                <a:spcPct val="90000"/>
              </a:lnSpc>
            </a:pPr>
            <a:r>
              <a:rPr lang="ru-RU" altLang="ru-RU"/>
              <a:t> В животных клетках – </a:t>
            </a:r>
            <a:r>
              <a:rPr lang="ru-RU" altLang="ru-RU">
                <a:solidFill>
                  <a:srgbClr val="CC0000"/>
                </a:solidFill>
              </a:rPr>
              <a:t>1-2%</a:t>
            </a:r>
            <a:r>
              <a:rPr lang="ru-RU" altLang="ru-RU"/>
              <a:t> от массы сухого вещества.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Получение углеводов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0" y="1066800"/>
            <a:ext cx="5334000" cy="3486150"/>
          </a:xfrm>
          <a:noFill/>
        </p:spPr>
        <p:txBody>
          <a:bodyPr lIns="18000" tIns="36000" rIns="18000" bIns="36000"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 В растениях углеводы образуются из двуокиси углерода и воды в процессе сложной реакции фотосинтеза, осуществляемой за счет солнечной энергии с участием зелёного пигмента растений - хлорофилла.</a:t>
            </a:r>
            <a:endParaRPr lang="ru-RU" altLang="ru-RU" sz="2800"/>
          </a:p>
        </p:txBody>
      </p:sp>
      <p:pic>
        <p:nvPicPr>
          <p:cNvPr id="19460" name="Picture 4" descr="4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3521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733800" y="4953000"/>
            <a:ext cx="289560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6СО</a:t>
            </a:r>
            <a:r>
              <a:rPr lang="ru-RU" altLang="ru-RU" sz="28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altLang="ru-RU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+ 6Н</a:t>
            </a:r>
            <a:r>
              <a:rPr lang="ru-RU" altLang="ru-RU" sz="2800" b="1" baseline="-25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altLang="ru-RU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 </a:t>
            </a:r>
            <a:r>
              <a:rPr lang="ru-RU" altLang="ru-RU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endParaRPr lang="ru-RU" altLang="ru-RU" sz="2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477000" y="4953000"/>
            <a:ext cx="251460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CC0000"/>
                </a:solidFill>
              </a:rPr>
              <a:t>С</a:t>
            </a:r>
            <a:r>
              <a:rPr lang="ru-RU" altLang="ru-RU" sz="2800" b="1" baseline="-25000">
                <a:solidFill>
                  <a:srgbClr val="CC0000"/>
                </a:solidFill>
              </a:rPr>
              <a:t>6</a:t>
            </a:r>
            <a:r>
              <a:rPr lang="ru-RU" altLang="ru-RU" sz="2800" b="1">
                <a:solidFill>
                  <a:srgbClr val="CC0000"/>
                </a:solidFill>
              </a:rPr>
              <a:t>Н</a:t>
            </a:r>
            <a:r>
              <a:rPr lang="ru-RU" altLang="ru-RU" sz="2800" b="1" baseline="-25000">
                <a:solidFill>
                  <a:srgbClr val="CC0000"/>
                </a:solidFill>
              </a:rPr>
              <a:t>12</a:t>
            </a:r>
            <a:r>
              <a:rPr lang="ru-RU" altLang="ru-RU" sz="2800" b="1">
                <a:solidFill>
                  <a:srgbClr val="CC0000"/>
                </a:solidFill>
              </a:rPr>
              <a:t>О</a:t>
            </a:r>
            <a:r>
              <a:rPr lang="ru-RU" altLang="ru-RU" sz="2800" b="1" baseline="-25000">
                <a:solidFill>
                  <a:srgbClr val="CC0000"/>
                </a:solidFill>
              </a:rPr>
              <a:t>6</a:t>
            </a:r>
            <a:r>
              <a:rPr lang="ru-RU" altLang="ru-RU" sz="2800" b="1">
                <a:solidFill>
                  <a:srgbClr val="CC0000"/>
                </a:solidFill>
              </a:rPr>
              <a:t> + 6О</a:t>
            </a:r>
            <a:r>
              <a:rPr lang="ru-RU" altLang="ru-RU" sz="2800" b="1" baseline="-25000">
                <a:solidFill>
                  <a:srgbClr val="CC0000"/>
                </a:solidFill>
              </a:rPr>
              <a:t>2</a:t>
            </a:r>
            <a:endParaRPr lang="ru-RU" altLang="ru-RU" sz="2800" baseline="-250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ru-RU" alt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Животные и человек не способны синтезировать углеводы и получают их с различными продуктами растительного происхождения</a:t>
            </a:r>
          </a:p>
        </p:txBody>
      </p:sp>
      <p:pic>
        <p:nvPicPr>
          <p:cNvPr id="20484" name="Picture 4" descr="2762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676400"/>
            <a:ext cx="38100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6" name="Picture 6" descr="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76400"/>
            <a:ext cx="35052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7772400" cy="6858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углеводов</a:t>
            </a:r>
          </a:p>
        </p:txBody>
      </p:sp>
      <p:graphicFrame>
        <p:nvGraphicFramePr>
          <p:cNvPr id="15462" name="Group 102"/>
          <p:cNvGraphicFramePr>
            <a:graphicFrameLocks noGrp="1"/>
          </p:cNvGraphicFramePr>
          <p:nvPr>
            <p:ph idx="4294967295"/>
          </p:nvPr>
        </p:nvGraphicFramePr>
        <p:xfrm>
          <a:off x="304800" y="990600"/>
          <a:ext cx="8839200" cy="5141913"/>
        </p:xfrm>
        <a:graphic>
          <a:graphicData uri="http://schemas.openxmlformats.org/drawingml/2006/table">
            <a:tbl>
              <a:tblPr/>
              <a:tblGrid>
                <a:gridCol w="2744788"/>
                <a:gridCol w="2619375"/>
                <a:gridCol w="3475037"/>
              </a:tblGrid>
              <a:tr h="723900"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Группы углеводов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Особенности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строения молекулы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Свойства углеводов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038"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Моносахариды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Число атомов 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С3-триозы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С4-тетрозы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С5-пентозы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С6-гексозы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Бесцветны, хорошо растворимы в воде, имеют сладкий вкус.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Олигосахариды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Сложные углеводы. Содержат от 2 до 10 моносахаридных остатков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Хорошо растворяются в воде, имеют сладкий вкус.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2113"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Полисахариды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Сложные углеводы, состоящие из большого числа мономеров-простых сахаров и их производных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buClr>
                          <a:schemeClr val="accent2"/>
                        </a:buClr>
                        <a:buSzPct val="60000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42888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47663">
                        <a:buClr>
                          <a:schemeClr val="accent2"/>
                        </a:buClr>
                        <a:buSzPct val="7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487363">
                        <a:buSzPct val="7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4873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 увеличением числа мономерных звеньев растворимость уменьшается, исчезает сладкий вкус. Появляется способность ослизняться и набухать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у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763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4572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углеводов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anose="05000000000000000000" pitchFamily="2" charset="2"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anose="05000000000000000000" pitchFamily="2" charset="2"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518</Words>
  <Application>Microsoft Office PowerPoint</Application>
  <PresentationFormat>Экран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Garamond</vt:lpstr>
      <vt:lpstr>Times New Roman</vt:lpstr>
      <vt:lpstr>Wingdings</vt:lpstr>
      <vt:lpstr>Край</vt:lpstr>
      <vt:lpstr>Углеводы. Строение и функции</vt:lpstr>
      <vt:lpstr>Химический состав клетки</vt:lpstr>
      <vt:lpstr>Органические вещества клетки</vt:lpstr>
      <vt:lpstr>Углеводы- группа органических соединений</vt:lpstr>
      <vt:lpstr>Содержание углеводов в клетках</vt:lpstr>
      <vt:lpstr>Получение углеводов</vt:lpstr>
      <vt:lpstr>Животные и человек не способны синтезировать углеводы и получают их с различными продуктами растительного происхождения</vt:lpstr>
      <vt:lpstr>Классификация углеводов</vt:lpstr>
      <vt:lpstr>Презентация PowerPoint</vt:lpstr>
      <vt:lpstr>Моносахариды</vt:lpstr>
      <vt:lpstr>Презентация PowerPoint</vt:lpstr>
      <vt:lpstr>Моносахариды</vt:lpstr>
      <vt:lpstr>Олигосахариды</vt:lpstr>
      <vt:lpstr>Олигосахариды</vt:lpstr>
      <vt:lpstr>Полисахариды</vt:lpstr>
      <vt:lpstr>Полисахариды</vt:lpstr>
      <vt:lpstr>Расщепление углеводов в полости рта</vt:lpstr>
      <vt:lpstr>Функции углеводов</vt:lpstr>
      <vt:lpstr>Применение углеводов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40</cp:revision>
  <cp:lastPrinted>1601-01-01T00:00:00Z</cp:lastPrinted>
  <dcterms:created xsi:type="dcterms:W3CDTF">1601-01-01T00:00:00Z</dcterms:created>
  <dcterms:modified xsi:type="dcterms:W3CDTF">2015-04-08T14:01:10Z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