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69" r:id="rId2"/>
    <p:sldMasterId id="2147483670" r:id="rId3"/>
    <p:sldMasterId id="2147483671" r:id="rId4"/>
    <p:sldMasterId id="2147483679" r:id="rId5"/>
    <p:sldMasterId id="2147483681" r:id="rId6"/>
  </p:sldMasterIdLst>
  <p:notesMasterIdLst>
    <p:notesMasterId r:id="rId71"/>
  </p:notesMasterIdLst>
  <p:sldIdLst>
    <p:sldId id="256" r:id="rId7"/>
    <p:sldId id="257" r:id="rId8"/>
    <p:sldId id="382" r:id="rId9"/>
    <p:sldId id="376" r:id="rId10"/>
    <p:sldId id="37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383" r:id="rId27"/>
    <p:sldId id="384" r:id="rId28"/>
    <p:sldId id="385" r:id="rId29"/>
    <p:sldId id="386" r:id="rId30"/>
    <p:sldId id="392" r:id="rId31"/>
    <p:sldId id="393" r:id="rId32"/>
    <p:sldId id="394" r:id="rId33"/>
    <p:sldId id="395" r:id="rId34"/>
    <p:sldId id="387" r:id="rId35"/>
    <p:sldId id="400" r:id="rId36"/>
    <p:sldId id="388" r:id="rId37"/>
    <p:sldId id="401" r:id="rId38"/>
    <p:sldId id="396" r:id="rId39"/>
    <p:sldId id="399" r:id="rId40"/>
    <p:sldId id="397" r:id="rId41"/>
    <p:sldId id="398" r:id="rId42"/>
    <p:sldId id="389" r:id="rId43"/>
    <p:sldId id="295" r:id="rId44"/>
    <p:sldId id="402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81" r:id="rId59"/>
    <p:sldId id="403" r:id="rId60"/>
    <p:sldId id="404" r:id="rId61"/>
    <p:sldId id="405" r:id="rId62"/>
    <p:sldId id="406" r:id="rId63"/>
    <p:sldId id="407" r:id="rId64"/>
    <p:sldId id="408" r:id="rId65"/>
    <p:sldId id="409" r:id="rId66"/>
    <p:sldId id="410" r:id="rId67"/>
    <p:sldId id="411" r:id="rId68"/>
    <p:sldId id="378" r:id="rId69"/>
    <p:sldId id="379" r:id="rId7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  <a:srgbClr val="FFFF00"/>
    <a:srgbClr val="FF0000"/>
    <a:srgbClr val="3333CC"/>
    <a:srgbClr val="000099"/>
    <a:srgbClr val="8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30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7" Type="http://schemas.openxmlformats.org/officeDocument/2006/relationships/slide" Target="slides/slide1.xml"/><Relationship Id="rId71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66" Type="http://schemas.openxmlformats.org/officeDocument/2006/relationships/slide" Target="slides/slide60.xml"/><Relationship Id="rId7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61" Type="http://schemas.openxmlformats.org/officeDocument/2006/relationships/slide" Target="slides/slide55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24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1CF1D9A7-D49E-46C5-A09C-E329F616AA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9170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C55B76-7D74-4127-B090-43111CE8E3A6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282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51631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679AC5-4D9F-44A1-A94E-1AF0CED2CC87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284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27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3E8B21-CB08-4670-8026-9D21DD0EC7F5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2867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7921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6AA42-9B89-4F94-A80E-C5F01155F5C9}" type="slidenum">
              <a:rPr lang="ru-RU" altLang="ru-RU"/>
              <a:pPr/>
              <a:t>30</a:t>
            </a:fld>
            <a:endParaRPr lang="ru-RU" altLang="ru-RU"/>
          </a:p>
        </p:txBody>
      </p:sp>
      <p:sp>
        <p:nvSpPr>
          <p:cNvPr id="311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0321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3A98EB-A50F-495D-A300-23188E13F721}" type="slidenum">
              <a:rPr lang="ru-RU" altLang="ru-RU"/>
              <a:pPr/>
              <a:t>31</a:t>
            </a:fld>
            <a:endParaRPr lang="ru-RU" altLang="ru-RU"/>
          </a:p>
        </p:txBody>
      </p:sp>
      <p:sp>
        <p:nvSpPr>
          <p:cNvPr id="289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2151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5D444E-D5A9-449C-8BE4-D972E9F9A873}" type="slidenum">
              <a:rPr lang="ru-RU" altLang="ru-RU"/>
              <a:pPr/>
              <a:t>33</a:t>
            </a:fld>
            <a:endParaRPr lang="ru-RU" altLang="ru-RU"/>
          </a:p>
        </p:txBody>
      </p:sp>
      <p:sp>
        <p:nvSpPr>
          <p:cNvPr id="306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  <a:p>
            <a:endParaRPr lang="ru-RU" altLang="ru-RU"/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1592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27B9A-DFE6-4D91-8FE2-8FA5D01CE2B7}" type="slidenum">
              <a:rPr lang="ru-RU" altLang="ru-RU"/>
              <a:pPr/>
              <a:t>37</a:t>
            </a:fld>
            <a:endParaRPr lang="ru-RU" altLang="ru-RU"/>
          </a:p>
        </p:txBody>
      </p:sp>
      <p:sp>
        <p:nvSpPr>
          <p:cNvPr id="291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611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0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BDC57B7-9EE1-4C64-9D41-A65FA4CEB1A3}" type="slidenum">
              <a:rPr lang="ru-RU" altLang="ru-RU"/>
              <a:pPr/>
              <a:t>‹#›</a:t>
            </a:fld>
            <a:endParaRPr lang="ru-RU" altLang="ru-RU"/>
          </a:p>
        </p:txBody>
      </p:sp>
      <p:grpSp>
        <p:nvGrpSpPr>
          <p:cNvPr id="23559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3560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2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767D4-8ACD-42B7-A3E9-EA14FCDEF95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97231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90ED8-5099-4B6B-B753-AE2737F4C39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721985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A724-DBBD-4E1A-BA33-9DBC960A05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0538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212232-D276-4C01-99D4-EB6F1A1D97C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899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44E63-EEBE-4BC2-9D5B-E971FC376D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2396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E64A7-91C3-48F3-86C7-98AE085319D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5495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A2317-5744-41BF-ABB9-E5D9FD9163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9793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94E9F-DE53-4006-B12F-1E0A93E708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51609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D755A-D91E-4353-8962-E69C358BD0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2358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286604-5DF9-4DC7-84DA-FA57C2222F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62700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3B61F-2DDF-4EDF-957E-E19959D8A2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174046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A5B43-AE29-4437-B750-7DD9FEF8375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33847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69DCD-B264-4029-8F8B-49C5A60FD1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70666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C8223-7356-4FFB-80A7-14A5CE328B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48040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4BAF17F-34D6-474B-92FE-782805733F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95112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FD90FE-9D4E-4E19-94E8-0322484C1B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58420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38C21-6AA8-4FD2-997D-CA323572C7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73880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CB1D2-1FE5-4E95-8960-B56AAD8B5F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26884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73A59F-FE74-40A3-AEA2-E03A7A0F4A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3617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CD183-F89C-41C7-B7FF-4558C5B6ED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31052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04A9F-108B-4A63-8284-5EAAA1B7B5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491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202C3F-DF5B-4F97-82E4-C0D97A4683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24750850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66DBC-F610-4F04-9B56-70E4BEEE3E3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4441263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B9B3D-E42A-43DC-BE00-88AD2ABAB4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34509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767DCC-E872-406D-A1B1-DBC1FDC02E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97927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81A50-CC9B-44DC-AF6A-CAD27B6DF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462616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70CCE-6D1D-4461-A1E2-88500C8F11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18998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FC9F1E9-1AC8-4BD2-9948-6E1E2519408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439342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76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1776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1776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776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1776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1776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776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1776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777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777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77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177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1777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1777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11777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878040E-E6D4-4A93-8F93-C0A3E7077A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30D0F-7498-4A66-8016-854CA928B32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57063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39AE4-BD99-4918-B9CB-47178C51F7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92853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FC758-9E42-42B2-B8BE-DBB2BD124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3281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BB568-A3D7-4981-9601-0D61542AB8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3673813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0FAB5-F2DE-49FE-8F84-626297FF7C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19642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9F777-F689-4612-9D4F-6C3AB37378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8923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F5862-BCA9-476A-88F5-73E0C903E4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62412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504BF-A866-48F8-A26C-7B28513F80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72966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3A5AB-5608-481E-9D12-5AB116A61BE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31876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995F52-E963-403E-8D09-45EFADAEAB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59178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CAF66-D4B4-49A6-A570-D9F0B1557E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7482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C84B905-BEBA-4996-8DCF-F2A59FFF05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60180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0CB4A9-E5F7-472D-A6EB-5BF9698784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75765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56429A-61E8-4EF4-8D09-2F20011D4B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7173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9C70E-79C5-453E-B81D-FCB5686BA0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4694618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0578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28057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0580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folHlink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58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28058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28058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8058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28058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7AADD573-CFA9-49B5-976A-A7A13C15AF46}" type="slidenum">
              <a:rPr lang="ru-RU" altLang="ru-RU"/>
              <a:pPr lvl="1"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64155A1-F0ED-4EDB-AAE1-47E6BC7A40CE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79849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F634889-21DF-49A4-A50F-15C9F9090210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00381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8BE27ED-6829-45DF-8F07-1D31AB5B26DF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047140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CB97F2B-E2E0-4256-A340-B2C0326703F9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21997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C0704B4-15D3-457F-BF7F-8A5D10A31F8A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6565570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C3B7622F-034C-4530-B5F9-9B67BFA8E73A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50355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53C73B1A-625E-4A73-8CEB-77D9457D050C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58602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897F18B-4FF5-48CB-88A7-4160072A45B0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17962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7F8856D3-5EC1-433D-A9C7-11DC9F9428FC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0504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04696-D2BC-4810-B3C5-A36C38DAED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3432207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414F339B-116E-4D49-BC0E-79F6AEE71E10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10345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2625" y="609600"/>
            <a:ext cx="8080375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7215188" y="644207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682625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199313" y="6148388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4AD9DA9D-6238-41EA-8C84-A3CFC238D77C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150380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609600"/>
            <a:ext cx="80803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2625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215188" y="644207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2625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199313" y="6148388"/>
            <a:ext cx="1905000" cy="381000"/>
          </a:xfrm>
        </p:spPr>
        <p:txBody>
          <a:bodyPr/>
          <a:lstStyle>
            <a:lvl2pPr lvl="1">
              <a:defRPr/>
            </a:lvl2pPr>
          </a:lstStyle>
          <a:p>
            <a:pPr lvl="1"/>
            <a:fld id="{4620297E-7B0A-429C-A3E7-5E674FC5D65D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0846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87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33587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587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2083 -32000"/>
                <a:gd name="T13" fmla="*/ T12 w 64000"/>
                <a:gd name="T14" fmla="+- 0 -29632 -32000"/>
                <a:gd name="T15" fmla="*/ -29632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2083 -32000"/>
                <a:gd name="T21" fmla="*/ T20 w 64000"/>
                <a:gd name="T22" fmla="+- 0 29631 -32000"/>
                <a:gd name="T23" fmla="*/ 29631 h 64000"/>
                <a:gd name="T24" fmla="+- 0 12083 -32000"/>
                <a:gd name="T25" fmla="*/ T24 w 64000"/>
                <a:gd name="T26" fmla="+- 0 29631 -32000"/>
                <a:gd name="T27" fmla="*/ 29631 h 64000"/>
                <a:gd name="T28" fmla="+- 0 12082 -32000"/>
                <a:gd name="T29" fmla="*/ T28 w 64000"/>
                <a:gd name="T30" fmla="+- 0 29631 -32000"/>
                <a:gd name="T31" fmla="*/ 29631 h 64000"/>
                <a:gd name="T32" fmla="+- 0 12083 -32000"/>
                <a:gd name="T33" fmla="*/ T32 w 64000"/>
                <a:gd name="T34" fmla="+- 0 29632 -32000"/>
                <a:gd name="T35" fmla="*/ 29632 h 64000"/>
                <a:gd name="T36" fmla="+- 0 12083 -32000"/>
                <a:gd name="T37" fmla="*/ T36 w 64000"/>
                <a:gd name="T38" fmla="+- 0 -29632 -32000"/>
                <a:gd name="T39" fmla="*/ -29632 h 64000"/>
                <a:gd name="T40" fmla="+- 0 12082 -32000"/>
                <a:gd name="T41" fmla="*/ T40 w 64000"/>
                <a:gd name="T42" fmla="+- 0 -29632 -32000"/>
                <a:gd name="T43" fmla="*/ -29632 h 64000"/>
                <a:gd name="T44" fmla="+- 0 12083 -32000"/>
                <a:gd name="T45" fmla="*/ T44 w 64000"/>
                <a:gd name="T46" fmla="+- 0 -29632 -32000"/>
                <a:gd name="T47" fmla="*/ -29632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33587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994 -32000"/>
                <a:gd name="T13" fmla="*/ T12 w 64000"/>
                <a:gd name="T14" fmla="+- 0 -25754 -32000"/>
                <a:gd name="T15" fmla="*/ -257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994 -32000"/>
                <a:gd name="T21" fmla="*/ T20 w 64000"/>
                <a:gd name="T22" fmla="+- 0 25753 -32000"/>
                <a:gd name="T23" fmla="*/ 25753 h 64000"/>
                <a:gd name="T24" fmla="+- 0 18994 -32000"/>
                <a:gd name="T25" fmla="*/ T24 w 64000"/>
                <a:gd name="T26" fmla="+- 0 25753 -32000"/>
                <a:gd name="T27" fmla="*/ 25753 h 64000"/>
                <a:gd name="T28" fmla="+- 0 18993 -32000"/>
                <a:gd name="T29" fmla="*/ T28 w 64000"/>
                <a:gd name="T30" fmla="+- 0 25753 -32000"/>
                <a:gd name="T31" fmla="*/ 25753 h 64000"/>
                <a:gd name="T32" fmla="+- 0 18994 -32000"/>
                <a:gd name="T33" fmla="*/ T32 w 64000"/>
                <a:gd name="T34" fmla="+- 0 25754 -32000"/>
                <a:gd name="T35" fmla="*/ 25754 h 64000"/>
                <a:gd name="T36" fmla="+- 0 18994 -32000"/>
                <a:gd name="T37" fmla="*/ T36 w 64000"/>
                <a:gd name="T38" fmla="+- 0 -25754 -32000"/>
                <a:gd name="T39" fmla="*/ -25754 h 64000"/>
                <a:gd name="T40" fmla="+- 0 18993 -32000"/>
                <a:gd name="T41" fmla="*/ T40 w 64000"/>
                <a:gd name="T42" fmla="+- 0 -25754 -32000"/>
                <a:gd name="T43" fmla="*/ -25754 h 64000"/>
                <a:gd name="T44" fmla="+- 0 18994 -32000"/>
                <a:gd name="T45" fmla="*/ T44 w 64000"/>
                <a:gd name="T46" fmla="+- 0 -25754 -32000"/>
                <a:gd name="T47" fmla="*/ -257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latin typeface="Arial" panose="020B0604020202020204" pitchFamily="34" charset="0"/>
              </a:endParaRPr>
            </a:p>
          </p:txBody>
        </p:sp>
      </p:grpSp>
      <p:sp>
        <p:nvSpPr>
          <p:cNvPr id="3358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358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358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358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358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268D80-C80B-48E3-B597-CCA259BF9E8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74791-AE50-4C2D-9116-5CD9365823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081312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1D547-1B0F-465F-8210-D029CCE21EC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038379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49261-C27E-40EA-80B2-AFE3D81B69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113790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A55ED-5F1A-4A6B-AE4C-FECD1BF447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424225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F1FDE8-52CD-4302-A6DB-D41616A708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633088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69A32-B94A-446B-98BB-91ADF16FAC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292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88A21-4FED-43AB-92BD-D4CC760836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585873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B690C-8028-41B1-91A0-511ED7196A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399919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68B74-B793-4373-91D9-68D95A4F01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970505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C9C15-F00A-4E6D-A7C0-9B7AA86C67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622949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01D9B-EC5F-4878-B7F5-85613EE635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9619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4F27C-EB12-4BE0-898A-B387696E3C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244924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5B5075-20C5-451A-AE34-9E785CA80F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103701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ru-RU" alt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ru-RU" alt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C148D610-75DB-4A29-8B33-9F961C34E96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 sz="24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D1772F99-AD44-4AF1-89FF-BBAF69A305B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45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/>
            </a:gs>
            <a:gs pos="100000">
              <a:srgbClr val="666699">
                <a:gamma/>
                <a:shade val="16078"/>
                <a:invGamma/>
              </a:srgbClr>
            </a:gs>
          </a:gsLst>
          <a:path path="rect">
            <a:fillToRect l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633E0A8-CB27-4671-9E21-B47DF9746EE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4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ru-RU" altLang="ru-RU" sz="2400">
              <a:latin typeface="Tahoma" panose="020B0604030504040204" pitchFamily="34" charset="0"/>
            </a:endParaRPr>
          </a:p>
        </p:txBody>
      </p:sp>
      <p:sp>
        <p:nvSpPr>
          <p:cNvPr id="1167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167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167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167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167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303E2E17-046F-471F-A519-0110AF553CC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49" r:id="rId12"/>
    <p:sldLayoutId id="2147483750" r:id="rId13"/>
    <p:sldLayoutId id="2147483751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554" name="Group 2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279555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79556" name="Arc 4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folHlink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7955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7955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7955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27956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27956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/>
            <a:fld id="{C7DB245C-E0CD-42E0-907C-FCCD69D069B9}" type="slidenum">
              <a:rPr lang="ru-RU" altLang="ru-RU"/>
              <a:pPr lvl="1"/>
              <a:t>‹#›</a:t>
            </a:fld>
            <a:endParaRPr lang="ru-RU" altLang="ru-RU">
              <a:latin typeface="+mn-lt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46" r:id="rId12"/>
    <p:sldLayoutId id="2147483747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anose="05000000000000000000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850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334851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296 -32000"/>
                <a:gd name="T13" fmla="*/ T12 w 64000"/>
                <a:gd name="T14" fmla="+- 0 -26254 -32000"/>
                <a:gd name="T15" fmla="*/ -26254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296 -32000"/>
                <a:gd name="T21" fmla="*/ T20 w 64000"/>
                <a:gd name="T22" fmla="+- 0 26253 -32000"/>
                <a:gd name="T23" fmla="*/ 26253 h 64000"/>
                <a:gd name="T24" fmla="+- 0 18296 -32000"/>
                <a:gd name="T25" fmla="*/ T24 w 64000"/>
                <a:gd name="T26" fmla="+- 0 26253 -32000"/>
                <a:gd name="T27" fmla="*/ 26253 h 64000"/>
                <a:gd name="T28" fmla="+- 0 18295 -32000"/>
                <a:gd name="T29" fmla="*/ T28 w 64000"/>
                <a:gd name="T30" fmla="+- 0 26253 -32000"/>
                <a:gd name="T31" fmla="*/ 26253 h 64000"/>
                <a:gd name="T32" fmla="+- 0 18296 -32000"/>
                <a:gd name="T33" fmla="*/ T32 w 64000"/>
                <a:gd name="T34" fmla="+- 0 26254 -32000"/>
                <a:gd name="T35" fmla="*/ 26254 h 64000"/>
                <a:gd name="T36" fmla="+- 0 18296 -32000"/>
                <a:gd name="T37" fmla="*/ T36 w 64000"/>
                <a:gd name="T38" fmla="+- 0 -26254 -32000"/>
                <a:gd name="T39" fmla="*/ -26254 h 64000"/>
                <a:gd name="T40" fmla="+- 0 18295 -32000"/>
                <a:gd name="T41" fmla="*/ T40 w 64000"/>
                <a:gd name="T42" fmla="+- 0 -26254 -32000"/>
                <a:gd name="T43" fmla="*/ -26254 h 64000"/>
                <a:gd name="T44" fmla="+- 0 18296 -32000"/>
                <a:gd name="T45" fmla="*/ T44 w 64000"/>
                <a:gd name="T46" fmla="+- 0 -26254 -32000"/>
                <a:gd name="T47" fmla="*/ -26254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334852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18077 -32000"/>
                <a:gd name="T13" fmla="*/ T12 w 64000"/>
                <a:gd name="T14" fmla="+- 0 -26405 -32000"/>
                <a:gd name="T15" fmla="*/ -26405 h 64000"/>
                <a:gd name="T16" fmla="+- 0 32000 -32000"/>
                <a:gd name="T17" fmla="*/ T16 w 64000"/>
                <a:gd name="T18" fmla="+- 0 0 -32000"/>
                <a:gd name="T19" fmla="*/ 0 h 64000"/>
                <a:gd name="T20" fmla="+- 0 18077 -32000"/>
                <a:gd name="T21" fmla="*/ T20 w 64000"/>
                <a:gd name="T22" fmla="+- 0 26404 -32000"/>
                <a:gd name="T23" fmla="*/ 26404 h 64000"/>
                <a:gd name="T24" fmla="+- 0 18077 -32000"/>
                <a:gd name="T25" fmla="*/ T24 w 64000"/>
                <a:gd name="T26" fmla="+- 0 26404 -32000"/>
                <a:gd name="T27" fmla="*/ 26404 h 64000"/>
                <a:gd name="T28" fmla="+- 0 18076 -32000"/>
                <a:gd name="T29" fmla="*/ T28 w 64000"/>
                <a:gd name="T30" fmla="+- 0 26404 -32000"/>
                <a:gd name="T31" fmla="*/ 26404 h 64000"/>
                <a:gd name="T32" fmla="+- 0 18077 -32000"/>
                <a:gd name="T33" fmla="*/ T32 w 64000"/>
                <a:gd name="T34" fmla="+- 0 26405 -32000"/>
                <a:gd name="T35" fmla="*/ 26405 h 64000"/>
                <a:gd name="T36" fmla="+- 0 18077 -32000"/>
                <a:gd name="T37" fmla="*/ T36 w 64000"/>
                <a:gd name="T38" fmla="+- 0 -26405 -32000"/>
                <a:gd name="T39" fmla="*/ -26405 h 64000"/>
                <a:gd name="T40" fmla="+- 0 18076 -32000"/>
                <a:gd name="T41" fmla="*/ T40 w 64000"/>
                <a:gd name="T42" fmla="+- 0 -26405 -32000"/>
                <a:gd name="T43" fmla="*/ -26405 h 64000"/>
                <a:gd name="T44" fmla="+- 0 18077 -32000"/>
                <a:gd name="T45" fmla="*/ T44 w 64000"/>
                <a:gd name="T46" fmla="+- 0 -26405 -32000"/>
                <a:gd name="T47" fmla="*/ -26405 h 64000"/>
                <a:gd name="T48" fmla="+- 0 G27 -32000"/>
                <a:gd name="T49" fmla="*/ T48 w 64000"/>
                <a:gd name="T50" fmla="+- 0 G11 -32000"/>
                <a:gd name="T51" fmla="*/ G11 h 64000"/>
                <a:gd name="T52" fmla="+- 0 G25 -32000"/>
                <a:gd name="T53" fmla="*/ T52 w 64000"/>
                <a:gd name="T54" fmla="+- 0 G14 -32000"/>
                <a:gd name="T55" fmla="*/ G14 h 64000"/>
              </a:gdLst>
              <a:ahLst/>
              <a:cxnLst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</a:cxnLst>
              <a:rect l="T49" t="T51" r="T53" b="T55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altLang="ru-RU">
                <a:latin typeface="Arial" panose="020B0604020202020204" pitchFamily="34" charset="0"/>
              </a:endParaRPr>
            </a:p>
          </p:txBody>
        </p:sp>
        <p:sp>
          <p:nvSpPr>
            <p:cNvPr id="334853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48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348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3348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ru-RU" altLang="ru-RU"/>
          </a:p>
        </p:txBody>
      </p:sp>
      <p:sp>
        <p:nvSpPr>
          <p:cNvPr id="3348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B2F76C-5B04-45D9-8D97-4D2E086A19A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9.xml"/><Relationship Id="rId13" Type="http://schemas.openxmlformats.org/officeDocument/2006/relationships/slide" Target="slide33.xml"/><Relationship Id="rId3" Type="http://schemas.openxmlformats.org/officeDocument/2006/relationships/slide" Target="slide5.xml"/><Relationship Id="rId7" Type="http://schemas.openxmlformats.org/officeDocument/2006/relationships/slide" Target="slide17.xml"/><Relationship Id="rId12" Type="http://schemas.openxmlformats.org/officeDocument/2006/relationships/slide" Target="slide26.xml"/><Relationship Id="rId2" Type="http://schemas.openxmlformats.org/officeDocument/2006/relationships/slide" Target="slide4.xml"/><Relationship Id="rId16" Type="http://schemas.openxmlformats.org/officeDocument/2006/relationships/slide" Target="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11" Type="http://schemas.openxmlformats.org/officeDocument/2006/relationships/slide" Target="slide22.xml"/><Relationship Id="rId5" Type="http://schemas.openxmlformats.org/officeDocument/2006/relationships/slide" Target="slide9.xml"/><Relationship Id="rId15" Type="http://schemas.openxmlformats.org/officeDocument/2006/relationships/slide" Target="slide38.xml"/><Relationship Id="rId10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20.xml"/><Relationship Id="rId14" Type="http://schemas.openxmlformats.org/officeDocument/2006/relationships/slide" Target="slide3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10" Type="http://schemas.openxmlformats.org/officeDocument/2006/relationships/slide" Target="slide20.xml"/><Relationship Id="rId4" Type="http://schemas.openxmlformats.org/officeDocument/2006/relationships/slide" Target="slide11.xml"/><Relationship Id="rId9" Type="http://schemas.openxmlformats.org/officeDocument/2006/relationships/slide" Target="slide1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1.xml"/><Relationship Id="rId4" Type="http://schemas.openxmlformats.org/officeDocument/2006/relationships/slide" Target="slide3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58.xml"/><Relationship Id="rId13" Type="http://schemas.openxmlformats.org/officeDocument/2006/relationships/slide" Target="slide2.xml"/><Relationship Id="rId3" Type="http://schemas.openxmlformats.org/officeDocument/2006/relationships/slide" Target="slide41.xml"/><Relationship Id="rId7" Type="http://schemas.openxmlformats.org/officeDocument/2006/relationships/slide" Target="slide56.xml"/><Relationship Id="rId12" Type="http://schemas.openxmlformats.org/officeDocument/2006/relationships/slide" Target="slide64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4.xml"/><Relationship Id="rId11" Type="http://schemas.openxmlformats.org/officeDocument/2006/relationships/slide" Target="slide63.xml"/><Relationship Id="rId5" Type="http://schemas.openxmlformats.org/officeDocument/2006/relationships/slide" Target="slide53.xml"/><Relationship Id="rId10" Type="http://schemas.openxmlformats.org/officeDocument/2006/relationships/slide" Target="slide62.xml"/><Relationship Id="rId4" Type="http://schemas.openxmlformats.org/officeDocument/2006/relationships/slide" Target="slide48.xml"/><Relationship Id="rId9" Type="http://schemas.openxmlformats.org/officeDocument/2006/relationships/slide" Target="slide6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.jpeg"/><Relationship Id="rId5" Type="http://schemas.openxmlformats.org/officeDocument/2006/relationships/audio" Target="../media/audio2.wav"/><Relationship Id="rId4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1.xml"/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&#1087;&#1088;&#1086;&#1077;&#1082;&#1090;%20&#1075;&#1077;&#1086;&#1084;&#1077;&#1090;&#1088;&#1080;&#1080;.ppt#2. &#1057;&#1086;&#1076;&#1077;&#1088;&#1078;&#1072;&#1085;&#1080;&#1077;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9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35.xml"/><Relationship Id="rId3" Type="http://schemas.openxmlformats.org/officeDocument/2006/relationships/slide" Target="slide22.xml"/><Relationship Id="rId7" Type="http://schemas.openxmlformats.org/officeDocument/2006/relationships/slide" Target="slide3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5.xml"/><Relationship Id="rId6" Type="http://schemas.openxmlformats.org/officeDocument/2006/relationships/slide" Target="slide31.xml"/><Relationship Id="rId5" Type="http://schemas.openxmlformats.org/officeDocument/2006/relationships/slide" Target="slide30.xml"/><Relationship Id="rId4" Type="http://schemas.openxmlformats.org/officeDocument/2006/relationships/slide" Target="slide29.xml"/><Relationship Id="rId9" Type="http://schemas.openxmlformats.org/officeDocument/2006/relationships/slide" Target="slide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3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63.xml"/><Relationship Id="rId1" Type="http://schemas.openxmlformats.org/officeDocument/2006/relationships/slideLayout" Target="../slideLayouts/slideLayout3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3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Layout" Target="../slideLayouts/slideLayout37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5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53.xml"/><Relationship Id="rId1" Type="http://schemas.openxmlformats.org/officeDocument/2006/relationships/slideLayout" Target="../slideLayouts/slideLayout4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46.xml"/><Relationship Id="rId3" Type="http://schemas.openxmlformats.org/officeDocument/2006/relationships/slide" Target="slide41.xml"/><Relationship Id="rId7" Type="http://schemas.openxmlformats.org/officeDocument/2006/relationships/slide" Target="slide4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37.xml"/><Relationship Id="rId6" Type="http://schemas.openxmlformats.org/officeDocument/2006/relationships/slide" Target="slide44.xml"/><Relationship Id="rId11" Type="http://schemas.openxmlformats.org/officeDocument/2006/relationships/slide" Target="slide51.xml"/><Relationship Id="rId5" Type="http://schemas.openxmlformats.org/officeDocument/2006/relationships/slide" Target="slide43.xml"/><Relationship Id="rId10" Type="http://schemas.openxmlformats.org/officeDocument/2006/relationships/slide" Target="slide50.xml"/><Relationship Id="rId4" Type="http://schemas.openxmlformats.org/officeDocument/2006/relationships/slide" Target="slide42.xml"/><Relationship Id="rId9" Type="http://schemas.openxmlformats.org/officeDocument/2006/relationships/slide" Target="slide48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6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slide" Target="slide62.xml"/><Relationship Id="rId1" Type="http://schemas.openxmlformats.org/officeDocument/2006/relationships/slideLayout" Target="../slideLayouts/slideLayout64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62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4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7" Type="http://schemas.openxmlformats.org/officeDocument/2006/relationships/slide" Target="slide6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4.xml"/><Relationship Id="rId6" Type="http://schemas.openxmlformats.org/officeDocument/2006/relationships/slide" Target="slide59.xml"/><Relationship Id="rId5" Type="http://schemas.openxmlformats.org/officeDocument/2006/relationships/slide" Target="slide56.xml"/><Relationship Id="rId4" Type="http://schemas.openxmlformats.org/officeDocument/2006/relationships/slide" Target="slide55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 sz="6600" b="1"/>
              <a:t>Геометрия 7 класс.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3789363"/>
            <a:ext cx="6400800" cy="2209800"/>
          </a:xfrm>
        </p:spPr>
        <p:txBody>
          <a:bodyPr/>
          <a:lstStyle/>
          <a:p>
            <a:r>
              <a:rPr lang="ru-RU" altLang="ru-RU" sz="2400" b="1" i="1">
                <a:solidFill>
                  <a:srgbClr val="800000"/>
                </a:solidFill>
                <a:latin typeface="Garamond" panose="02020404030301010803" pitchFamily="18" charset="0"/>
              </a:rPr>
              <a:t>МОУ «Гимназия №22 города Белгорода»</a:t>
            </a:r>
          </a:p>
          <a:p>
            <a:r>
              <a:rPr lang="ru-RU" altLang="ru-RU" sz="2400" b="1" i="1">
                <a:solidFill>
                  <a:srgbClr val="800000"/>
                </a:solidFill>
                <a:latin typeface="Garamond" panose="02020404030301010803" pitchFamily="18" charset="0"/>
              </a:rPr>
              <a:t>Работу выполнили учащиеся:</a:t>
            </a:r>
          </a:p>
          <a:p>
            <a:r>
              <a:rPr lang="ru-RU" altLang="ru-RU" sz="2400" b="1" i="1">
                <a:solidFill>
                  <a:srgbClr val="800000"/>
                </a:solidFill>
                <a:latin typeface="Garamond" panose="02020404030301010803" pitchFamily="18" charset="0"/>
              </a:rPr>
              <a:t>Козяр Д.(7 «В»),Загребайлов Д.(7 «В»), Боброва К.(7 «Г»), Мороз Е,(7 «Г»).</a:t>
            </a:r>
          </a:p>
          <a:p>
            <a:r>
              <a:rPr lang="ru-RU" altLang="ru-RU" sz="2400" b="1" i="1">
                <a:solidFill>
                  <a:srgbClr val="800000"/>
                </a:solidFill>
                <a:latin typeface="Garamond" panose="02020404030301010803" pitchFamily="18" charset="0"/>
              </a:rPr>
              <a:t>Учитель: ЗуеваТ.М.</a:t>
            </a: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Точки, прямые, отрезки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9156" name="Group 4"/>
          <p:cNvGrpSpPr>
            <a:grpSpLocks/>
          </p:cNvGrpSpPr>
          <p:nvPr/>
        </p:nvGrpSpPr>
        <p:grpSpPr bwMode="auto">
          <a:xfrm>
            <a:off x="228600" y="1371600"/>
            <a:ext cx="4724400" cy="457200"/>
            <a:chOff x="1152" y="1728"/>
            <a:chExt cx="2976" cy="288"/>
          </a:xfrm>
        </p:grpSpPr>
        <p:sp>
          <p:nvSpPr>
            <p:cNvPr id="49157" name="Rectangle 5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59" name="Text Box 7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1" name="Text Box 9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3" name="Text Box 11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5" name="Text Box 13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1" name="Text Box 19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5" name="Text Box 23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9176" name="Line 24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9" name="Text Box 27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1" name="Text Box 29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49182" name="Line 30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3" name="Text Box 31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49184" name="Line 32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5" name="Text Box 33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49186" name="Line 34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7" name="Text Box 35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grpSp>
        <p:nvGrpSpPr>
          <p:cNvPr id="49188" name="Group 36"/>
          <p:cNvGrpSpPr>
            <a:grpSpLocks/>
          </p:cNvGrpSpPr>
          <p:nvPr/>
        </p:nvGrpSpPr>
        <p:grpSpPr bwMode="auto">
          <a:xfrm rot="2987781">
            <a:off x="952500" y="190500"/>
            <a:ext cx="152400" cy="1447800"/>
            <a:chOff x="1968" y="1488"/>
            <a:chExt cx="240" cy="2112"/>
          </a:xfrm>
        </p:grpSpPr>
        <p:sp>
          <p:nvSpPr>
            <p:cNvPr id="49189" name="Rectangle 37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0" name="AutoShape 38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457200" y="1371600"/>
            <a:ext cx="3886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192" name="Rectangle 40"/>
          <p:cNvSpPr>
            <a:spLocks noChangeArrowheads="1"/>
          </p:cNvSpPr>
          <p:nvPr/>
        </p:nvSpPr>
        <p:spPr bwMode="auto">
          <a:xfrm>
            <a:off x="4419600" y="914400"/>
            <a:ext cx="4724400" cy="12954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Прямая – множество точек, построенных с помощью линейки</a:t>
            </a:r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457200" y="2362200"/>
            <a:ext cx="82296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49194" name="Group 42"/>
          <p:cNvGrpSpPr>
            <a:grpSpLocks/>
          </p:cNvGrpSpPr>
          <p:nvPr/>
        </p:nvGrpSpPr>
        <p:grpSpPr bwMode="auto">
          <a:xfrm>
            <a:off x="6248400" y="3048000"/>
            <a:ext cx="2590800" cy="990600"/>
            <a:chOff x="3936" y="1728"/>
            <a:chExt cx="1632" cy="624"/>
          </a:xfrm>
        </p:grpSpPr>
        <p:sp>
          <p:nvSpPr>
            <p:cNvPr id="49195" name="Text Box 43"/>
            <p:cNvSpPr txBox="1">
              <a:spLocks noChangeArrowheads="1"/>
            </p:cNvSpPr>
            <p:nvPr/>
          </p:nvSpPr>
          <p:spPr bwMode="auto">
            <a:xfrm>
              <a:off x="4704" y="1824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O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196" name="Line 44"/>
            <p:cNvSpPr>
              <a:spLocks noChangeShapeType="1"/>
            </p:cNvSpPr>
            <p:nvPr/>
          </p:nvSpPr>
          <p:spPr bwMode="auto">
            <a:xfrm>
              <a:off x="3984" y="1728"/>
              <a:ext cx="1392" cy="62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97" name="Line 45"/>
            <p:cNvSpPr>
              <a:spLocks noChangeShapeType="1"/>
            </p:cNvSpPr>
            <p:nvPr/>
          </p:nvSpPr>
          <p:spPr bwMode="auto">
            <a:xfrm flipV="1">
              <a:off x="3936" y="1872"/>
              <a:ext cx="1632" cy="33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98" name="Oval 46"/>
            <p:cNvSpPr>
              <a:spLocks noChangeArrowheads="1"/>
            </p:cNvSpPr>
            <p:nvPr/>
          </p:nvSpPr>
          <p:spPr bwMode="auto">
            <a:xfrm>
              <a:off x="4671" y="2019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5232" y="172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a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9200" name="Text Box 48"/>
            <p:cNvSpPr txBox="1">
              <a:spLocks noChangeArrowheads="1"/>
            </p:cNvSpPr>
            <p:nvPr/>
          </p:nvSpPr>
          <p:spPr bwMode="auto">
            <a:xfrm>
              <a:off x="5232" y="2112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49201" name="Rectangle 49"/>
          <p:cNvSpPr>
            <a:spLocks noChangeArrowheads="1"/>
          </p:cNvSpPr>
          <p:nvPr/>
        </p:nvSpPr>
        <p:spPr bwMode="auto">
          <a:xfrm>
            <a:off x="0" y="2514600"/>
            <a:ext cx="6172200" cy="18288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Через любые две точки можно провести прямую, </a:t>
            </a:r>
            <a:b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</a:b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и притом только одну</a:t>
            </a:r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>
            <a:off x="457200" y="4495800"/>
            <a:ext cx="82296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381000" y="5486400"/>
            <a:ext cx="3581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>
            <a:off x="381000" y="6096000"/>
            <a:ext cx="3581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9205" name="Text Box 53"/>
          <p:cNvSpPr txBox="1">
            <a:spLocks noChangeArrowheads="1"/>
          </p:cNvSpPr>
          <p:nvPr/>
        </p:nvSpPr>
        <p:spPr bwMode="auto">
          <a:xfrm>
            <a:off x="457200" y="5105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06" name="Text Box 54"/>
          <p:cNvSpPr txBox="1">
            <a:spLocks noChangeArrowheads="1"/>
          </p:cNvSpPr>
          <p:nvPr/>
        </p:nvSpPr>
        <p:spPr bwMode="auto">
          <a:xfrm>
            <a:off x="457200" y="5715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207" name="Rectangle 55"/>
          <p:cNvSpPr>
            <a:spLocks noChangeArrowheads="1"/>
          </p:cNvSpPr>
          <p:nvPr/>
        </p:nvSpPr>
        <p:spPr bwMode="auto">
          <a:xfrm>
            <a:off x="4191000" y="4648200"/>
            <a:ext cx="4953000" cy="20574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Две прямые либо имеют только одну общую точку, либо не имеют общих точек</a:t>
            </a:r>
          </a:p>
        </p:txBody>
      </p:sp>
      <p:sp>
        <p:nvSpPr>
          <p:cNvPr id="49208" name="AutoShape 5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308725"/>
            <a:ext cx="647700" cy="5492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09249E-7 L 0.425 8.09249E-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xit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 tmFilter="0,0; .5, 1; 1, 1"/>
                                        <p:tgtEl>
                                          <p:spTgt spid="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49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49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9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9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49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49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49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492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4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25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075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9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1" presetClass="entr" presetSubtype="0" fill="hold" grpId="0" nodeType="withEffect">
                                  <p:stCondLst>
                                    <p:cond delay="50"/>
                                  </p:stCondLst>
                                  <p:iterate type="lt">
                                    <p:tmPct val="11299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3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" fill="hold"/>
                                        <p:tgtEl>
                                          <p:spTgt spid="49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" tmFilter="0,0; .5, 1; 1, 1"/>
                                        <p:tgtEl>
                                          <p:spTgt spid="49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91" grpId="0" animBg="1"/>
      <p:bldP spid="49192" grpId="0" animBg="1"/>
      <p:bldP spid="49193" grpId="0" animBg="1"/>
      <p:bldP spid="49201" grpId="0" animBg="1"/>
      <p:bldP spid="49202" grpId="0" animBg="1"/>
      <p:bldP spid="49203" grpId="0" animBg="1"/>
      <p:bldP spid="49204" grpId="0" animBg="1"/>
      <p:bldP spid="49205" grpId="0"/>
      <p:bldP spid="49206" grpId="0"/>
      <p:bldP spid="492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Точки, прямые, отрезки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1905000"/>
            <a:ext cx="9144000" cy="9144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Отрезок – часть прямой, ограниченная двумя точками. Точки </a:t>
            </a:r>
            <a:r>
              <a:rPr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A 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и </a:t>
            </a:r>
            <a:r>
              <a:rPr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B – 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концы отрезка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33718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2768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34290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4" name="Line 8"/>
          <p:cNvSpPr>
            <a:spLocks noChangeShapeType="1"/>
          </p:cNvSpPr>
          <p:nvPr/>
        </p:nvSpPr>
        <p:spPr bwMode="auto">
          <a:xfrm>
            <a:off x="3429000" y="15240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334000" y="1524000"/>
            <a:ext cx="3810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0" y="1524000"/>
            <a:ext cx="3429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53340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2819400"/>
            <a:ext cx="9144000" cy="5334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Длину отрезка можно измерить с помощью:</a:t>
            </a:r>
          </a:p>
        </p:txBody>
      </p:sp>
      <p:grpSp>
        <p:nvGrpSpPr>
          <p:cNvPr id="50189" name="Group 13"/>
          <p:cNvGrpSpPr>
            <a:grpSpLocks/>
          </p:cNvGrpSpPr>
          <p:nvPr/>
        </p:nvGrpSpPr>
        <p:grpSpPr bwMode="auto">
          <a:xfrm>
            <a:off x="6705600" y="3352800"/>
            <a:ext cx="1057275" cy="2438400"/>
            <a:chOff x="726" y="2304"/>
            <a:chExt cx="840" cy="1938"/>
          </a:xfrm>
        </p:grpSpPr>
        <p:sp>
          <p:nvSpPr>
            <p:cNvPr id="50190" name="Rectangle 14"/>
            <p:cNvSpPr>
              <a:spLocks noChangeArrowheads="1"/>
            </p:cNvSpPr>
            <p:nvPr/>
          </p:nvSpPr>
          <p:spPr bwMode="auto">
            <a:xfrm rot="900000">
              <a:off x="912" y="2544"/>
              <a:ext cx="96" cy="1584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1" name="Rectangle 15"/>
            <p:cNvSpPr>
              <a:spLocks noChangeArrowheads="1"/>
            </p:cNvSpPr>
            <p:nvPr/>
          </p:nvSpPr>
          <p:spPr bwMode="auto">
            <a:xfrm rot="-900000">
              <a:off x="1296" y="2544"/>
              <a:ext cx="96" cy="1584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2" name="AutoShape 16"/>
            <p:cNvSpPr>
              <a:spLocks noChangeArrowheads="1"/>
            </p:cNvSpPr>
            <p:nvPr/>
          </p:nvSpPr>
          <p:spPr bwMode="auto">
            <a:xfrm rot="10800000">
              <a:off x="726" y="4098"/>
              <a:ext cx="4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3" name="AutoShape 17"/>
            <p:cNvSpPr>
              <a:spLocks noChangeArrowheads="1"/>
            </p:cNvSpPr>
            <p:nvPr/>
          </p:nvSpPr>
          <p:spPr bwMode="auto">
            <a:xfrm rot="10800000">
              <a:off x="1518" y="4096"/>
              <a:ext cx="4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4" name="AutoShape 18"/>
            <p:cNvSpPr>
              <a:spLocks noChangeArrowheads="1"/>
            </p:cNvSpPr>
            <p:nvPr/>
          </p:nvSpPr>
          <p:spPr bwMode="auto">
            <a:xfrm>
              <a:off x="1056" y="2496"/>
              <a:ext cx="192" cy="288"/>
            </a:xfrm>
            <a:prstGeom prst="flowChartOffpageConnector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5" name="Rectangle 19"/>
            <p:cNvSpPr>
              <a:spLocks noChangeArrowheads="1"/>
            </p:cNvSpPr>
            <p:nvPr/>
          </p:nvSpPr>
          <p:spPr bwMode="auto">
            <a:xfrm>
              <a:off x="1104" y="2304"/>
              <a:ext cx="96" cy="192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5000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0196" name="Group 20"/>
          <p:cNvGrpSpPr>
            <a:grpSpLocks/>
          </p:cNvGrpSpPr>
          <p:nvPr/>
        </p:nvGrpSpPr>
        <p:grpSpPr bwMode="auto">
          <a:xfrm>
            <a:off x="228600" y="5334000"/>
            <a:ext cx="4724400" cy="457200"/>
            <a:chOff x="1152" y="1728"/>
            <a:chExt cx="2976" cy="288"/>
          </a:xfrm>
        </p:grpSpPr>
        <p:sp>
          <p:nvSpPr>
            <p:cNvPr id="50197" name="Rectangle 21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9" name="Text Box 23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1" name="Text Box 25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3" name="Text Box 27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5" name="Text Box 29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0206" name="Line 30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7" name="Text Box 31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0208" name="Line 32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9" name="Text Box 33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50210" name="Line 34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1" name="Text Box 35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50212" name="Line 36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3" name="Text Box 37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50214" name="Line 38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5" name="Text Box 39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50216" name="Line 40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7" name="Text Box 41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50218" name="Line 42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9" name="Text Box 43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50220" name="Line 44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1" name="Text Box 45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50222" name="Line 46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3" name="Text Box 47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50224" name="Line 48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5" name="Text Box 49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50226" name="Line 50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7" name="Text Box 51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grpSp>
        <p:nvGrpSpPr>
          <p:cNvPr id="50228" name="Group 52"/>
          <p:cNvGrpSpPr>
            <a:grpSpLocks/>
          </p:cNvGrpSpPr>
          <p:nvPr/>
        </p:nvGrpSpPr>
        <p:grpSpPr bwMode="auto">
          <a:xfrm>
            <a:off x="228600" y="3429000"/>
            <a:ext cx="4038600" cy="1047750"/>
            <a:chOff x="1728" y="3216"/>
            <a:chExt cx="2448" cy="624"/>
          </a:xfrm>
        </p:grpSpPr>
        <p:sp>
          <p:nvSpPr>
            <p:cNvPr id="50229" name="AutoShape 53"/>
            <p:cNvSpPr>
              <a:spLocks noChangeArrowheads="1"/>
            </p:cNvSpPr>
            <p:nvPr/>
          </p:nvSpPr>
          <p:spPr bwMode="auto">
            <a:xfrm>
              <a:off x="1728" y="3216"/>
              <a:ext cx="624" cy="624"/>
            </a:xfrm>
            <a:prstGeom prst="flowChartMagneticTap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808080">
                    <a:gamma/>
                    <a:shade val="46275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0" name="AutoShape 54"/>
            <p:cNvSpPr>
              <a:spLocks noChangeArrowheads="1"/>
            </p:cNvSpPr>
            <p:nvPr/>
          </p:nvSpPr>
          <p:spPr bwMode="auto">
            <a:xfrm>
              <a:off x="2208" y="3744"/>
              <a:ext cx="1968" cy="96"/>
            </a:xfrm>
            <a:prstGeom prst="parallelogram">
              <a:avLst>
                <a:gd name="adj" fmla="val 117875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1" name="Oval 55"/>
            <p:cNvSpPr>
              <a:spLocks noChangeArrowheads="1"/>
            </p:cNvSpPr>
            <p:nvPr/>
          </p:nvSpPr>
          <p:spPr bwMode="auto">
            <a:xfrm>
              <a:off x="1872" y="3360"/>
              <a:ext cx="336" cy="336"/>
            </a:xfrm>
            <a:prstGeom prst="ellipse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shade val="46275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2" name="Line 56"/>
            <p:cNvSpPr>
              <a:spLocks noChangeShapeType="1"/>
            </p:cNvSpPr>
            <p:nvPr/>
          </p:nvSpPr>
          <p:spPr bwMode="auto">
            <a:xfrm flipH="1">
              <a:off x="4080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3" name="Line 57"/>
            <p:cNvSpPr>
              <a:spLocks noChangeShapeType="1"/>
            </p:cNvSpPr>
            <p:nvPr/>
          </p:nvSpPr>
          <p:spPr bwMode="auto">
            <a:xfrm flipH="1">
              <a:off x="3888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4" name="Line 58"/>
            <p:cNvSpPr>
              <a:spLocks noChangeShapeType="1"/>
            </p:cNvSpPr>
            <p:nvPr/>
          </p:nvSpPr>
          <p:spPr bwMode="auto">
            <a:xfrm flipH="1">
              <a:off x="3696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5" name="Line 59"/>
            <p:cNvSpPr>
              <a:spLocks noChangeShapeType="1"/>
            </p:cNvSpPr>
            <p:nvPr/>
          </p:nvSpPr>
          <p:spPr bwMode="auto">
            <a:xfrm flipH="1">
              <a:off x="3504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6" name="Line 60"/>
            <p:cNvSpPr>
              <a:spLocks noChangeShapeType="1"/>
            </p:cNvSpPr>
            <p:nvPr/>
          </p:nvSpPr>
          <p:spPr bwMode="auto">
            <a:xfrm flipH="1">
              <a:off x="3312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7" name="Line 61"/>
            <p:cNvSpPr>
              <a:spLocks noChangeShapeType="1"/>
            </p:cNvSpPr>
            <p:nvPr/>
          </p:nvSpPr>
          <p:spPr bwMode="auto">
            <a:xfrm flipH="1">
              <a:off x="3120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8" name="Line 62"/>
            <p:cNvSpPr>
              <a:spLocks noChangeShapeType="1"/>
            </p:cNvSpPr>
            <p:nvPr/>
          </p:nvSpPr>
          <p:spPr bwMode="auto">
            <a:xfrm flipH="1">
              <a:off x="2928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39" name="Line 63"/>
            <p:cNvSpPr>
              <a:spLocks noChangeShapeType="1"/>
            </p:cNvSpPr>
            <p:nvPr/>
          </p:nvSpPr>
          <p:spPr bwMode="auto">
            <a:xfrm flipH="1">
              <a:off x="2736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40" name="Line 64"/>
            <p:cNvSpPr>
              <a:spLocks noChangeShapeType="1"/>
            </p:cNvSpPr>
            <p:nvPr/>
          </p:nvSpPr>
          <p:spPr bwMode="auto">
            <a:xfrm flipH="1">
              <a:off x="2544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41" name="Line 65"/>
            <p:cNvSpPr>
              <a:spLocks noChangeShapeType="1"/>
            </p:cNvSpPr>
            <p:nvPr/>
          </p:nvSpPr>
          <p:spPr bwMode="auto">
            <a:xfrm flipH="1">
              <a:off x="2352" y="3744"/>
              <a:ext cx="48" cy="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242" name="AutoShape 66"/>
          <p:cNvSpPr>
            <a:spLocks noChangeArrowheads="1"/>
          </p:cNvSpPr>
          <p:nvPr/>
        </p:nvSpPr>
        <p:spPr bwMode="auto">
          <a:xfrm>
            <a:off x="762000" y="4648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РУЛЕТКА</a:t>
            </a:r>
          </a:p>
        </p:txBody>
      </p:sp>
      <p:sp>
        <p:nvSpPr>
          <p:cNvPr id="50243" name="AutoShape 67"/>
          <p:cNvSpPr>
            <a:spLocks noChangeArrowheads="1"/>
          </p:cNvSpPr>
          <p:nvPr/>
        </p:nvSpPr>
        <p:spPr bwMode="auto">
          <a:xfrm>
            <a:off x="762000" y="59436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ЛИНЕЙКА</a:t>
            </a:r>
          </a:p>
        </p:txBody>
      </p:sp>
      <p:sp>
        <p:nvSpPr>
          <p:cNvPr id="50244" name="AutoShape 68"/>
          <p:cNvSpPr>
            <a:spLocks noChangeArrowheads="1"/>
          </p:cNvSpPr>
          <p:nvPr/>
        </p:nvSpPr>
        <p:spPr bwMode="auto">
          <a:xfrm>
            <a:off x="5638800" y="58674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ЦИРКУЛЬ</a:t>
            </a:r>
          </a:p>
        </p:txBody>
      </p:sp>
      <p:sp>
        <p:nvSpPr>
          <p:cNvPr id="50245" name="AutoShape 6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xit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50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50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0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5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5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5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5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5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nimBg="1"/>
      <p:bldP spid="50181" grpId="0" animBg="1"/>
      <p:bldP spid="50182" grpId="0" animBg="1"/>
      <p:bldP spid="50183" grpId="0"/>
      <p:bldP spid="50185" grpId="0" animBg="1"/>
      <p:bldP spid="50186" grpId="0" animBg="1"/>
      <p:bldP spid="50187" grpId="0"/>
      <p:bldP spid="50188" grpId="0" animBg="1"/>
      <p:bldP spid="50242" grpId="0" animBg="1"/>
      <p:bldP spid="50243" grpId="0" animBg="1"/>
      <p:bldP spid="502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Точки, прямые, отрезки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914400"/>
            <a:ext cx="9144000" cy="76200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4400" b="1">
                <a:solidFill>
                  <a:schemeClr val="tx2"/>
                </a:solidFill>
                <a:latin typeface="Bookman Old Style" panose="02050604050505020204" pitchFamily="18" charset="0"/>
              </a:rPr>
              <a:t>Единицы измерения длины:</a:t>
            </a:r>
          </a:p>
        </p:txBody>
      </p:sp>
      <p:graphicFrame>
        <p:nvGraphicFramePr>
          <p:cNvPr id="51205" name="Group 5"/>
          <p:cNvGraphicFramePr>
            <a:graphicFrameLocks noGrp="1"/>
          </p:cNvGraphicFramePr>
          <p:nvPr>
            <p:ph/>
          </p:nvPr>
        </p:nvGraphicFramePr>
        <p:xfrm>
          <a:off x="0" y="1676400"/>
          <a:ext cx="9144000" cy="5181600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СОВРЕМЕННЫЕ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3200" b="1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УСТАРЕВШИЕ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Миллиметр (мм)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Локоть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Сантиметр (см)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Вершок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Дециметр (дм)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Сажень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Метр (м)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Аршин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Километр (км)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Верста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1" name="AutoShape 4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0"/>
            <a:ext cx="647700" cy="620713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2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Точки, прямые, отрезки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2228" name="Group 4"/>
          <p:cNvGrpSpPr>
            <a:grpSpLocks/>
          </p:cNvGrpSpPr>
          <p:nvPr/>
        </p:nvGrpSpPr>
        <p:grpSpPr bwMode="auto">
          <a:xfrm>
            <a:off x="381000" y="1981200"/>
            <a:ext cx="4724400" cy="457200"/>
            <a:chOff x="1152" y="1728"/>
            <a:chExt cx="2976" cy="288"/>
          </a:xfrm>
        </p:grpSpPr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2230" name="Line 6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31" name="Text Box 7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33" name="Text Box 9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35" name="Text Box 11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37" name="Text Box 13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39" name="Text Box 15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52242" name="Line 18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43" name="Text Box 19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52244" name="Line 20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45" name="Text Box 21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52246" name="Line 22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49" name="Text Box 25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52250" name="Line 26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52252" name="Line 28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52254" name="Line 30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55" name="Text Box 31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52256" name="Line 32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57" name="Text Box 33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52258" name="Line 34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59" name="Text Box 35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sp>
        <p:nvSpPr>
          <p:cNvPr id="52260" name="Oval 36"/>
          <p:cNvSpPr>
            <a:spLocks noChangeArrowheads="1"/>
          </p:cNvSpPr>
          <p:nvPr/>
        </p:nvSpPr>
        <p:spPr bwMode="auto">
          <a:xfrm>
            <a:off x="3238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61" name="Oval 37"/>
          <p:cNvSpPr>
            <a:spLocks noChangeArrowheads="1"/>
          </p:cNvSpPr>
          <p:nvPr/>
        </p:nvSpPr>
        <p:spPr bwMode="auto">
          <a:xfrm>
            <a:off x="22288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3810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22860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4" name="Line 40"/>
          <p:cNvSpPr>
            <a:spLocks noChangeShapeType="1"/>
          </p:cNvSpPr>
          <p:nvPr/>
        </p:nvSpPr>
        <p:spPr bwMode="auto">
          <a:xfrm>
            <a:off x="381000" y="15240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265" name="Oval 41"/>
          <p:cNvSpPr>
            <a:spLocks noChangeArrowheads="1"/>
          </p:cNvSpPr>
          <p:nvPr/>
        </p:nvSpPr>
        <p:spPr bwMode="auto">
          <a:xfrm>
            <a:off x="40576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66" name="Oval 42"/>
          <p:cNvSpPr>
            <a:spLocks noChangeArrowheads="1"/>
          </p:cNvSpPr>
          <p:nvPr/>
        </p:nvSpPr>
        <p:spPr bwMode="auto">
          <a:xfrm>
            <a:off x="5962650" y="14716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67" name="Text Box 43"/>
          <p:cNvSpPr txBox="1">
            <a:spLocks noChangeArrowheads="1"/>
          </p:cNvSpPr>
          <p:nvPr/>
        </p:nvSpPr>
        <p:spPr bwMode="auto">
          <a:xfrm>
            <a:off x="41148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M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8" name="Text Box 44"/>
          <p:cNvSpPr txBox="1">
            <a:spLocks noChangeArrowheads="1"/>
          </p:cNvSpPr>
          <p:nvPr/>
        </p:nvSpPr>
        <p:spPr bwMode="auto">
          <a:xfrm>
            <a:off x="601980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N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69" name="Line 45"/>
          <p:cNvSpPr>
            <a:spLocks noChangeShapeType="1"/>
          </p:cNvSpPr>
          <p:nvPr/>
        </p:nvSpPr>
        <p:spPr bwMode="auto">
          <a:xfrm>
            <a:off x="4114800" y="15240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2270" name="Group 46"/>
          <p:cNvGrpSpPr>
            <a:grpSpLocks/>
          </p:cNvGrpSpPr>
          <p:nvPr/>
        </p:nvGrpSpPr>
        <p:grpSpPr bwMode="auto">
          <a:xfrm>
            <a:off x="381000" y="1524000"/>
            <a:ext cx="1905000" cy="457200"/>
            <a:chOff x="240" y="960"/>
            <a:chExt cx="1200" cy="288"/>
          </a:xfrm>
        </p:grpSpPr>
        <p:sp>
          <p:nvSpPr>
            <p:cNvPr id="52271" name="Line 47"/>
            <p:cNvSpPr>
              <a:spLocks noChangeShapeType="1"/>
            </p:cNvSpPr>
            <p:nvPr/>
          </p:nvSpPr>
          <p:spPr bwMode="auto">
            <a:xfrm>
              <a:off x="240" y="960"/>
              <a:ext cx="0" cy="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72" name="Line 48"/>
            <p:cNvSpPr>
              <a:spLocks noChangeShapeType="1"/>
            </p:cNvSpPr>
            <p:nvPr/>
          </p:nvSpPr>
          <p:spPr bwMode="auto">
            <a:xfrm>
              <a:off x="1440" y="960"/>
              <a:ext cx="0" cy="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2273" name="Group 49"/>
          <p:cNvGrpSpPr>
            <a:grpSpLocks/>
          </p:cNvGrpSpPr>
          <p:nvPr/>
        </p:nvGrpSpPr>
        <p:grpSpPr bwMode="auto">
          <a:xfrm>
            <a:off x="4114800" y="1524000"/>
            <a:ext cx="1905000" cy="457200"/>
            <a:chOff x="240" y="960"/>
            <a:chExt cx="1200" cy="288"/>
          </a:xfrm>
        </p:grpSpPr>
        <p:sp>
          <p:nvSpPr>
            <p:cNvPr id="52274" name="Line 50"/>
            <p:cNvSpPr>
              <a:spLocks noChangeShapeType="1"/>
            </p:cNvSpPr>
            <p:nvPr/>
          </p:nvSpPr>
          <p:spPr bwMode="auto">
            <a:xfrm>
              <a:off x="240" y="960"/>
              <a:ext cx="0" cy="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75" name="Line 51"/>
            <p:cNvSpPr>
              <a:spLocks noChangeShapeType="1"/>
            </p:cNvSpPr>
            <p:nvPr/>
          </p:nvSpPr>
          <p:spPr bwMode="auto">
            <a:xfrm>
              <a:off x="1440" y="960"/>
              <a:ext cx="0" cy="28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276" name="Rectangle 52"/>
          <p:cNvSpPr>
            <a:spLocks noChangeArrowheads="1"/>
          </p:cNvSpPr>
          <p:nvPr/>
        </p:nvSpPr>
        <p:spPr bwMode="auto">
          <a:xfrm>
            <a:off x="0" y="2514600"/>
            <a:ext cx="9144000" cy="7620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3200" b="1">
                <a:solidFill>
                  <a:schemeClr val="tx2"/>
                </a:solidFill>
                <a:latin typeface="Bookman Old Style" panose="02050604050505020204" pitchFamily="18" charset="0"/>
              </a:rPr>
              <a:t>Равные отрезки имеют равные длины</a:t>
            </a:r>
          </a:p>
        </p:txBody>
      </p:sp>
      <p:sp>
        <p:nvSpPr>
          <p:cNvPr id="52277" name="Oval 53"/>
          <p:cNvSpPr>
            <a:spLocks noChangeArrowheads="1"/>
          </p:cNvSpPr>
          <p:nvPr/>
        </p:nvSpPr>
        <p:spPr bwMode="auto">
          <a:xfrm>
            <a:off x="247650" y="33004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78" name="Oval 54"/>
          <p:cNvSpPr>
            <a:spLocks noChangeArrowheads="1"/>
          </p:cNvSpPr>
          <p:nvPr/>
        </p:nvSpPr>
        <p:spPr bwMode="auto">
          <a:xfrm>
            <a:off x="2152650" y="33004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79" name="Text Box 55"/>
          <p:cNvSpPr txBox="1">
            <a:spLocks noChangeArrowheads="1"/>
          </p:cNvSpPr>
          <p:nvPr/>
        </p:nvSpPr>
        <p:spPr bwMode="auto">
          <a:xfrm>
            <a:off x="3048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80" name="Line 56"/>
          <p:cNvSpPr>
            <a:spLocks noChangeShapeType="1"/>
          </p:cNvSpPr>
          <p:nvPr/>
        </p:nvSpPr>
        <p:spPr bwMode="auto">
          <a:xfrm>
            <a:off x="304800" y="33528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281" name="Oval 57"/>
          <p:cNvSpPr>
            <a:spLocks noChangeArrowheads="1"/>
          </p:cNvSpPr>
          <p:nvPr/>
        </p:nvSpPr>
        <p:spPr bwMode="auto">
          <a:xfrm>
            <a:off x="2152650" y="33004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82" name="Oval 58"/>
          <p:cNvSpPr>
            <a:spLocks noChangeArrowheads="1"/>
          </p:cNvSpPr>
          <p:nvPr/>
        </p:nvSpPr>
        <p:spPr bwMode="auto">
          <a:xfrm>
            <a:off x="5105400" y="327660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2283" name="Text Box 59"/>
          <p:cNvSpPr txBox="1">
            <a:spLocks noChangeArrowheads="1"/>
          </p:cNvSpPr>
          <p:nvPr/>
        </p:nvSpPr>
        <p:spPr bwMode="auto">
          <a:xfrm>
            <a:off x="22098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84" name="Line 60"/>
          <p:cNvSpPr>
            <a:spLocks noChangeShapeType="1"/>
          </p:cNvSpPr>
          <p:nvPr/>
        </p:nvSpPr>
        <p:spPr bwMode="auto">
          <a:xfrm>
            <a:off x="2209800" y="3352800"/>
            <a:ext cx="2895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2285" name="Text Box 61"/>
          <p:cNvSpPr txBox="1">
            <a:spLocks noChangeArrowheads="1"/>
          </p:cNvSpPr>
          <p:nvPr/>
        </p:nvSpPr>
        <p:spPr bwMode="auto">
          <a:xfrm>
            <a:off x="5181600" y="2895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86" name="Rectangle 62"/>
          <p:cNvSpPr>
            <a:spLocks noChangeArrowheads="1"/>
          </p:cNvSpPr>
          <p:nvPr/>
        </p:nvSpPr>
        <p:spPr bwMode="auto">
          <a:xfrm>
            <a:off x="0" y="3810000"/>
            <a:ext cx="9144000" cy="25146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3200" b="1">
                <a:solidFill>
                  <a:schemeClr val="tx2"/>
                </a:solidFill>
                <a:latin typeface="Bookman Old Style" panose="02050604050505020204" pitchFamily="18" charset="0"/>
              </a:rPr>
              <a:t>Когда точка делит отрезок на два отрезка, длина всего отрезка равна сумме длин этих отрезков.</a:t>
            </a:r>
            <a:br>
              <a:rPr lang="ru-RU" altLang="ru-RU" sz="3200" b="1">
                <a:solidFill>
                  <a:schemeClr val="tx2"/>
                </a:solidFill>
                <a:latin typeface="Bookman Old Style" panose="02050604050505020204" pitchFamily="18" charset="0"/>
              </a:rPr>
            </a:br>
            <a:r>
              <a:rPr lang="en-US" altLang="ru-RU" sz="3200" b="1">
                <a:solidFill>
                  <a:schemeClr val="tx2"/>
                </a:solidFill>
                <a:latin typeface="Bookman Old Style" panose="02050604050505020204" pitchFamily="18" charset="0"/>
                <a:hlinkClick r:id="rId3" action="ppaction://hlinksldjump"/>
              </a:rPr>
              <a:t>AB=AD+DB</a:t>
            </a:r>
            <a:endParaRPr lang="ru-RU" altLang="ru-RU" sz="3200" b="1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2.22222E-6 L 0.4 -2.22222E-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500" fill="hold"/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2" dur="1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5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4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-4.10405E-6 L 0 -0.1109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2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54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52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76" grpId="0" animBg="1"/>
      <p:bldP spid="52276" grpId="1" animBg="1"/>
      <p:bldP spid="52277" grpId="0" animBg="1"/>
      <p:bldP spid="52278" grpId="0" animBg="1"/>
      <p:bldP spid="52279" grpId="0"/>
      <p:bldP spid="52280" grpId="0" animBg="1"/>
      <p:bldP spid="52281" grpId="0" animBg="1"/>
      <p:bldP spid="52282" grpId="0" animBg="1"/>
      <p:bldP spid="52283" grpId="0"/>
      <p:bldP spid="52284" grpId="0" animBg="1"/>
      <p:bldP spid="52285" grpId="0"/>
      <p:bldP spid="522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Луч и угол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>
            <a:off x="228600" y="1752600"/>
            <a:ext cx="3886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2133600" y="167640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2190750" y="127158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O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4114800" y="914400"/>
            <a:ext cx="5029200" cy="15240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Точка разделяет прямую на две части, каждая из которых называется </a:t>
            </a:r>
            <a:r>
              <a:rPr lang="ru-RU" altLang="ru-RU" sz="24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лучом, исходящим из точки </a:t>
            </a:r>
            <a:r>
              <a:rPr lang="en-US" altLang="ru-RU" sz="24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O</a:t>
            </a:r>
            <a:endParaRPr lang="ru-RU" altLang="ru-RU" sz="2400" b="1" u="sng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457200" y="2667000"/>
            <a:ext cx="82296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28956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Точка </a:t>
            </a:r>
            <a:r>
              <a:rPr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O 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называется </a:t>
            </a:r>
            <a:r>
              <a:rPr lang="ru-RU" altLang="ru-RU" sz="24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началом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 каждого из лучей</a:t>
            </a:r>
          </a:p>
        </p:txBody>
      </p:sp>
      <p:grpSp>
        <p:nvGrpSpPr>
          <p:cNvPr id="53258" name="Group 10"/>
          <p:cNvGrpSpPr>
            <a:grpSpLocks/>
          </p:cNvGrpSpPr>
          <p:nvPr/>
        </p:nvGrpSpPr>
        <p:grpSpPr bwMode="auto">
          <a:xfrm>
            <a:off x="304800" y="4191000"/>
            <a:ext cx="3948113" cy="412750"/>
            <a:chOff x="144" y="2880"/>
            <a:chExt cx="2487" cy="260"/>
          </a:xfrm>
        </p:grpSpPr>
        <p:grpSp>
          <p:nvGrpSpPr>
            <p:cNvPr id="53259" name="Group 11"/>
            <p:cNvGrpSpPr>
              <a:grpSpLocks/>
            </p:cNvGrpSpPr>
            <p:nvPr/>
          </p:nvGrpSpPr>
          <p:grpSpPr bwMode="auto">
            <a:xfrm>
              <a:off x="144" y="3072"/>
              <a:ext cx="2487" cy="68"/>
              <a:chOff x="144" y="2976"/>
              <a:chExt cx="2487" cy="68"/>
            </a:xfrm>
          </p:grpSpPr>
          <p:sp>
            <p:nvSpPr>
              <p:cNvPr id="53260" name="Line 12"/>
              <p:cNvSpPr>
                <a:spLocks noChangeShapeType="1"/>
              </p:cNvSpPr>
              <p:nvPr/>
            </p:nvSpPr>
            <p:spPr bwMode="auto">
              <a:xfrm>
                <a:off x="183" y="3006"/>
                <a:ext cx="2448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261" name="Oval 13"/>
              <p:cNvSpPr>
                <a:spLocks noChangeArrowheads="1"/>
              </p:cNvSpPr>
              <p:nvPr/>
            </p:nvSpPr>
            <p:spPr bwMode="auto">
              <a:xfrm>
                <a:off x="144" y="2976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53262" name="Text Box 14"/>
            <p:cNvSpPr txBox="1">
              <a:spLocks noChangeArrowheads="1"/>
            </p:cNvSpPr>
            <p:nvPr/>
          </p:nvSpPr>
          <p:spPr bwMode="auto">
            <a:xfrm>
              <a:off x="1248" y="288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h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0" y="3581400"/>
            <a:ext cx="9144000" cy="6096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Луч обозначают либо малой латинской буквой…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0" y="4800600"/>
            <a:ext cx="9144000" cy="12954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…либо двумя большими латинскими буквами, первая из которых обозначает начало луча, </a:t>
            </a:r>
            <a:r>
              <a:rPr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/>
            </a:r>
            <a:br>
              <a:rPr lang="en-US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</a:b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а вторая – какую-нибудь точку на луче, например:</a:t>
            </a:r>
          </a:p>
        </p:txBody>
      </p:sp>
      <p:sp>
        <p:nvSpPr>
          <p:cNvPr id="53265" name="AutoShape 17"/>
          <p:cNvSpPr>
            <a:spLocks noChangeArrowheads="1"/>
          </p:cNvSpPr>
          <p:nvPr/>
        </p:nvSpPr>
        <p:spPr bwMode="auto">
          <a:xfrm>
            <a:off x="4648200" y="4267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Луч </a:t>
            </a:r>
            <a:r>
              <a:rPr lang="en-US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h</a:t>
            </a:r>
            <a:endParaRPr lang="ru-RU" altLang="ru-RU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53266" name="Group 18"/>
          <p:cNvGrpSpPr>
            <a:grpSpLocks/>
          </p:cNvGrpSpPr>
          <p:nvPr/>
        </p:nvGrpSpPr>
        <p:grpSpPr bwMode="auto">
          <a:xfrm>
            <a:off x="304800" y="6172200"/>
            <a:ext cx="3933825" cy="488950"/>
            <a:chOff x="96" y="3888"/>
            <a:chExt cx="2478" cy="308"/>
          </a:xfrm>
        </p:grpSpPr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126" y="4158"/>
              <a:ext cx="2448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68" name="Oval 20"/>
            <p:cNvSpPr>
              <a:spLocks noChangeArrowheads="1"/>
            </p:cNvSpPr>
            <p:nvPr/>
          </p:nvSpPr>
          <p:spPr bwMode="auto">
            <a:xfrm>
              <a:off x="96" y="4128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69" name="Text Box 21"/>
            <p:cNvSpPr txBox="1">
              <a:spLocks noChangeArrowheads="1"/>
            </p:cNvSpPr>
            <p:nvPr/>
          </p:nvSpPr>
          <p:spPr bwMode="auto">
            <a:xfrm>
              <a:off x="144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O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270" name="Oval 22"/>
            <p:cNvSpPr>
              <a:spLocks noChangeArrowheads="1"/>
            </p:cNvSpPr>
            <p:nvPr/>
          </p:nvSpPr>
          <p:spPr bwMode="auto">
            <a:xfrm>
              <a:off x="1536" y="4128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3271" name="Text Box 23"/>
            <p:cNvSpPr txBox="1">
              <a:spLocks noChangeArrowheads="1"/>
            </p:cNvSpPr>
            <p:nvPr/>
          </p:nvSpPr>
          <p:spPr bwMode="auto">
            <a:xfrm>
              <a:off x="1584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А</a:t>
              </a:r>
            </a:p>
          </p:txBody>
        </p:sp>
      </p:grpSp>
      <p:sp>
        <p:nvSpPr>
          <p:cNvPr id="53272" name="AutoShape 24"/>
          <p:cNvSpPr>
            <a:spLocks noChangeArrowheads="1"/>
          </p:cNvSpPr>
          <p:nvPr/>
        </p:nvSpPr>
        <p:spPr bwMode="auto">
          <a:xfrm>
            <a:off x="4648200" y="62484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Луч </a:t>
            </a:r>
            <a:r>
              <a:rPr lang="en-US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OA</a:t>
            </a:r>
            <a:endParaRPr lang="ru-RU" altLang="ru-RU" sz="24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897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500"/>
                                        <p:tgtEl>
                                          <p:spTgt spid="5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4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53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53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5" grpId="0" animBg="1"/>
      <p:bldP spid="53256" grpId="0" animBg="1"/>
      <p:bldP spid="53257" grpId="0" animBg="1"/>
      <p:bldP spid="53263" grpId="0" animBg="1"/>
      <p:bldP spid="53264" grpId="0" animBg="1"/>
      <p:bldP spid="53265" grpId="0" animBg="1"/>
      <p:bldP spid="532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Луч и угол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200400" y="914400"/>
            <a:ext cx="5943600" cy="21336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Угол – это геометрическая фигура, которая состоит из точки и двух лучей, исходящих из этой точки.</a:t>
            </a: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V="1">
            <a:off x="285750" y="990600"/>
            <a:ext cx="1828800" cy="1371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304800" y="2362200"/>
            <a:ext cx="2667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285750" y="1981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O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79" name="Oval 7"/>
          <p:cNvSpPr>
            <a:spLocks noChangeArrowheads="1"/>
          </p:cNvSpPr>
          <p:nvPr/>
        </p:nvSpPr>
        <p:spPr bwMode="auto">
          <a:xfrm>
            <a:off x="228600" y="230505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2038350" y="2438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1428750" y="990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2038350" y="1066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k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2495550" y="205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h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0" y="28194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Угол</a:t>
            </a:r>
          </a:p>
        </p:txBody>
      </p:sp>
      <p:sp>
        <p:nvSpPr>
          <p:cNvPr id="54285" name="Rectangle 13"/>
          <p:cNvSpPr>
            <a:spLocks noChangeArrowheads="1"/>
          </p:cNvSpPr>
          <p:nvPr/>
        </p:nvSpPr>
        <p:spPr bwMode="auto">
          <a:xfrm>
            <a:off x="0" y="3810000"/>
            <a:ext cx="5715000" cy="21336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Угол называется </a:t>
            </a:r>
            <a:r>
              <a:rPr lang="ru-RU" altLang="ru-RU" sz="2400" b="1" i="1">
                <a:solidFill>
                  <a:schemeClr val="tx2"/>
                </a:solidFill>
                <a:latin typeface="Bookman Old Style" panose="02050604050505020204" pitchFamily="18" charset="0"/>
              </a:rPr>
              <a:t>развернутым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, если обе его стороны лежат на одной прямой.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228600" y="3505200"/>
            <a:ext cx="86868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87" name="Oval 15"/>
          <p:cNvSpPr>
            <a:spLocks noChangeArrowheads="1"/>
          </p:cNvSpPr>
          <p:nvPr/>
        </p:nvSpPr>
        <p:spPr bwMode="auto">
          <a:xfrm>
            <a:off x="7086600" y="4572000"/>
            <a:ext cx="152400" cy="15240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6248400" y="4267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p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8153400" y="4267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q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>
            <a:off x="6248400" y="46482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7086600" y="4267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С</a:t>
            </a:r>
          </a:p>
        </p:txBody>
      </p:sp>
      <p:sp>
        <p:nvSpPr>
          <p:cNvPr id="54292" name="AutoShape 20"/>
          <p:cNvSpPr>
            <a:spLocks noChangeArrowheads="1"/>
          </p:cNvSpPr>
          <p:nvPr/>
        </p:nvSpPr>
        <p:spPr bwMode="auto">
          <a:xfrm>
            <a:off x="5791200" y="49530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Развернутый угол</a:t>
            </a:r>
          </a:p>
        </p:txBody>
      </p:sp>
      <p:sp>
        <p:nvSpPr>
          <p:cNvPr id="54293" name="Oval 21"/>
          <p:cNvSpPr>
            <a:spLocks noChangeArrowheads="1"/>
          </p:cNvSpPr>
          <p:nvPr/>
        </p:nvSpPr>
        <p:spPr bwMode="auto">
          <a:xfrm>
            <a:off x="1600200" y="129540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2082800" y="229870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4296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148388"/>
            <a:ext cx="719137" cy="709612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550"/>
                            </p:stCondLst>
                            <p:childTnLst>
                              <p:par>
                                <p:cTn id="5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1050"/>
                            </p:stCondLst>
                            <p:childTnLst>
                              <p:par>
                                <p:cTn id="5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050"/>
                            </p:stCondLst>
                            <p:childTnLst>
                              <p:par>
                                <p:cTn id="6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3050"/>
                            </p:stCondLst>
                            <p:childTnLst>
                              <p:par>
                                <p:cTn id="6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4050"/>
                            </p:stCondLst>
                            <p:childTnLst>
                              <p:par>
                                <p:cTn id="7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5050"/>
                            </p:stCondLst>
                            <p:childTnLst>
                              <p:par>
                                <p:cTn id="8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5050"/>
                            </p:stCondLst>
                            <p:childTnLst>
                              <p:par>
                                <p:cTn id="8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nimBg="1"/>
      <p:bldP spid="54277" grpId="0" animBg="1"/>
      <p:bldP spid="54278" grpId="0"/>
      <p:bldP spid="54279" grpId="0" animBg="1"/>
      <p:bldP spid="54280" grpId="0"/>
      <p:bldP spid="54281" grpId="0"/>
      <p:bldP spid="54282" grpId="0"/>
      <p:bldP spid="54283" grpId="0"/>
      <p:bldP spid="54284" grpId="0" animBg="1"/>
      <p:bldP spid="54285" grpId="0" animBg="1"/>
      <p:bldP spid="54287" grpId="0" animBg="1"/>
      <p:bldP spid="54288" grpId="0"/>
      <p:bldP spid="54289" grpId="0"/>
      <p:bldP spid="54290" grpId="0" animBg="1"/>
      <p:bldP spid="54291" grpId="0"/>
      <p:bldP spid="54292" grpId="0" animBg="1"/>
      <p:bldP spid="54293" grpId="0" animBg="1"/>
      <p:bldP spid="5429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Луч и </a:t>
            </a:r>
            <a:r>
              <a:rPr lang="ru-RU" altLang="ru-RU" b="1" i="1">
                <a:latin typeface="Bookman Old Style" panose="02050604050505020204" pitchFamily="18" charset="0"/>
                <a:hlinkClick r:id="rId2" action="ppaction://hlinksldjump"/>
              </a:rPr>
              <a:t>угол</a:t>
            </a:r>
            <a:endParaRPr lang="ru-RU" altLang="ru-RU" b="1" i="1">
              <a:latin typeface="Bookman Old Style" panose="02050604050505020204" pitchFamily="18" charset="0"/>
            </a:endParaRPr>
          </a:p>
        </p:txBody>
      </p:sp>
      <p:grpSp>
        <p:nvGrpSpPr>
          <p:cNvPr id="55299" name="Group 3"/>
          <p:cNvGrpSpPr>
            <a:grpSpLocks/>
          </p:cNvGrpSpPr>
          <p:nvPr/>
        </p:nvGrpSpPr>
        <p:grpSpPr bwMode="auto">
          <a:xfrm>
            <a:off x="152400" y="1133475"/>
            <a:ext cx="2819400" cy="1371600"/>
            <a:chOff x="96" y="714"/>
            <a:chExt cx="1776" cy="864"/>
          </a:xfrm>
        </p:grpSpPr>
        <p:sp>
          <p:nvSpPr>
            <p:cNvPr id="55300" name="Freeform 4"/>
            <p:cNvSpPr>
              <a:spLocks/>
            </p:cNvSpPr>
            <p:nvPr/>
          </p:nvSpPr>
          <p:spPr bwMode="auto">
            <a:xfrm>
              <a:off x="192" y="816"/>
              <a:ext cx="1302" cy="762"/>
            </a:xfrm>
            <a:custGeom>
              <a:avLst/>
              <a:gdLst>
                <a:gd name="T0" fmla="*/ 0 w 1296"/>
                <a:gd name="T1" fmla="*/ 768 h 768"/>
                <a:gd name="T2" fmla="*/ 1008 w 1296"/>
                <a:gd name="T3" fmla="*/ 0 h 768"/>
                <a:gd name="T4" fmla="*/ 1296 w 1296"/>
                <a:gd name="T5" fmla="*/ 768 h 768"/>
                <a:gd name="T6" fmla="*/ 0 w 1296"/>
                <a:gd name="T7" fmla="*/ 768 h 7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96" h="768">
                  <a:moveTo>
                    <a:pt x="0" y="768"/>
                  </a:moveTo>
                  <a:lnTo>
                    <a:pt x="1008" y="0"/>
                  </a:lnTo>
                  <a:lnTo>
                    <a:pt x="1296" y="768"/>
                  </a:lnTo>
                  <a:lnTo>
                    <a:pt x="0" y="768"/>
                  </a:lnTo>
                  <a:close/>
                </a:path>
              </a:pathLst>
            </a:custGeom>
            <a:gradFill rotWithShape="1">
              <a:gsLst>
                <a:gs pos="0">
                  <a:srgbClr val="993B99"/>
                </a:gs>
                <a:gs pos="100000">
                  <a:srgbClr val="993B99">
                    <a:gamma/>
                    <a:shade val="46275"/>
                    <a:invGamma/>
                  </a:srgbClr>
                </a:gs>
              </a:gsLst>
              <a:path path="rect">
                <a:fillToRect l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55301" name="Group 5"/>
            <p:cNvGrpSpPr>
              <a:grpSpLocks/>
            </p:cNvGrpSpPr>
            <p:nvPr/>
          </p:nvGrpSpPr>
          <p:grpSpPr bwMode="auto">
            <a:xfrm>
              <a:off x="192" y="714"/>
              <a:ext cx="1680" cy="864"/>
              <a:chOff x="2688" y="864"/>
              <a:chExt cx="1680" cy="864"/>
            </a:xfrm>
          </p:grpSpPr>
          <p:sp>
            <p:nvSpPr>
              <p:cNvPr id="55302" name="Line 6"/>
              <p:cNvSpPr>
                <a:spLocks noChangeShapeType="1"/>
              </p:cNvSpPr>
              <p:nvPr/>
            </p:nvSpPr>
            <p:spPr bwMode="auto">
              <a:xfrm flipV="1">
                <a:off x="2688" y="864"/>
                <a:ext cx="1152" cy="864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303" name="Line 7"/>
              <p:cNvSpPr>
                <a:spLocks noChangeShapeType="1"/>
              </p:cNvSpPr>
              <p:nvPr/>
            </p:nvSpPr>
            <p:spPr bwMode="auto">
              <a:xfrm>
                <a:off x="2688" y="1728"/>
                <a:ext cx="1680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5304" name="Text Box 8"/>
            <p:cNvSpPr txBox="1">
              <a:spLocks noChangeArrowheads="1"/>
            </p:cNvSpPr>
            <p:nvPr/>
          </p:nvSpPr>
          <p:spPr bwMode="auto">
            <a:xfrm>
              <a:off x="672" y="1242"/>
              <a:ext cx="768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400" i="1">
                  <a:latin typeface="Arial" panose="020B0604020202020204" pitchFamily="34" charset="0"/>
                </a:rPr>
                <a:t>Внутренняя область угла</a:t>
              </a:r>
            </a:p>
          </p:txBody>
        </p:sp>
        <p:sp>
          <p:nvSpPr>
            <p:cNvPr id="55305" name="Text Box 9"/>
            <p:cNvSpPr txBox="1">
              <a:spLocks noChangeArrowheads="1"/>
            </p:cNvSpPr>
            <p:nvPr/>
          </p:nvSpPr>
          <p:spPr bwMode="auto">
            <a:xfrm>
              <a:off x="96" y="858"/>
              <a:ext cx="768" cy="2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400" i="1">
                  <a:latin typeface="Arial" panose="020B0604020202020204" pitchFamily="34" charset="0"/>
                </a:rPr>
                <a:t>Внешняя область угла</a:t>
              </a:r>
            </a:p>
          </p:txBody>
        </p:sp>
      </p:grp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0" y="3276600"/>
            <a:ext cx="9144000" cy="7620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Точки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A,B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C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лежат внутри этого угла,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точки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D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E –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на сторонах угла, а точки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P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и 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Q – 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вне угла</a:t>
            </a:r>
          </a:p>
        </p:txBody>
      </p:sp>
      <p:grpSp>
        <p:nvGrpSpPr>
          <p:cNvPr id="55308" name="Group 12"/>
          <p:cNvGrpSpPr>
            <a:grpSpLocks/>
          </p:cNvGrpSpPr>
          <p:nvPr/>
        </p:nvGrpSpPr>
        <p:grpSpPr bwMode="auto">
          <a:xfrm>
            <a:off x="4495800" y="1219200"/>
            <a:ext cx="2971800" cy="1936750"/>
            <a:chOff x="2832" y="768"/>
            <a:chExt cx="1872" cy="1220"/>
          </a:xfrm>
        </p:grpSpPr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3216" y="76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P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55310" name="Group 14"/>
            <p:cNvGrpSpPr>
              <a:grpSpLocks/>
            </p:cNvGrpSpPr>
            <p:nvPr/>
          </p:nvGrpSpPr>
          <p:grpSpPr bwMode="auto">
            <a:xfrm>
              <a:off x="2832" y="768"/>
              <a:ext cx="1872" cy="1220"/>
              <a:chOff x="2832" y="768"/>
              <a:chExt cx="1872" cy="1220"/>
            </a:xfrm>
          </p:grpSpPr>
          <p:sp>
            <p:nvSpPr>
              <p:cNvPr id="55311" name="Text Box 15"/>
              <p:cNvSpPr txBox="1">
                <a:spLocks noChangeArrowheads="1"/>
              </p:cNvSpPr>
              <p:nvPr/>
            </p:nvSpPr>
            <p:spPr bwMode="auto">
              <a:xfrm>
                <a:off x="4368" y="1200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B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12" name="Line 16"/>
              <p:cNvSpPr>
                <a:spLocks noChangeShapeType="1"/>
              </p:cNvSpPr>
              <p:nvPr/>
            </p:nvSpPr>
            <p:spPr bwMode="auto">
              <a:xfrm flipV="1">
                <a:off x="2832" y="816"/>
                <a:ext cx="1152" cy="864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313" name="Line 17"/>
              <p:cNvSpPr>
                <a:spLocks noChangeShapeType="1"/>
              </p:cNvSpPr>
              <p:nvPr/>
            </p:nvSpPr>
            <p:spPr bwMode="auto">
              <a:xfrm>
                <a:off x="2832" y="1680"/>
                <a:ext cx="1680" cy="0"/>
              </a:xfrm>
              <a:prstGeom prst="line">
                <a:avLst/>
              </a:prstGeom>
              <a:noFill/>
              <a:ln w="9525">
                <a:solidFill>
                  <a:srgbClr val="FFFF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314" name="Text Box 18"/>
              <p:cNvSpPr txBox="1">
                <a:spLocks noChangeArrowheads="1"/>
              </p:cNvSpPr>
              <p:nvPr/>
            </p:nvSpPr>
            <p:spPr bwMode="auto">
              <a:xfrm>
                <a:off x="3084" y="172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Q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15" name="Text Box 19"/>
              <p:cNvSpPr txBox="1">
                <a:spLocks noChangeArrowheads="1"/>
              </p:cNvSpPr>
              <p:nvPr/>
            </p:nvSpPr>
            <p:spPr bwMode="auto">
              <a:xfrm>
                <a:off x="3660" y="172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E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16" name="Text Box 20"/>
              <p:cNvSpPr txBox="1">
                <a:spLocks noChangeArrowheads="1"/>
              </p:cNvSpPr>
              <p:nvPr/>
            </p:nvSpPr>
            <p:spPr bwMode="auto">
              <a:xfrm>
                <a:off x="3900" y="1104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A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17" name="Oval 21"/>
              <p:cNvSpPr>
                <a:spLocks noChangeArrowheads="1"/>
              </p:cNvSpPr>
              <p:nvPr/>
            </p:nvSpPr>
            <p:spPr bwMode="auto">
              <a:xfrm>
                <a:off x="3324" y="1248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18" name="Oval 22"/>
              <p:cNvSpPr>
                <a:spLocks noChangeArrowheads="1"/>
              </p:cNvSpPr>
              <p:nvPr/>
            </p:nvSpPr>
            <p:spPr bwMode="auto">
              <a:xfrm>
                <a:off x="3708" y="1632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19" name="Oval 23"/>
              <p:cNvSpPr>
                <a:spLocks noChangeArrowheads="1"/>
              </p:cNvSpPr>
              <p:nvPr/>
            </p:nvSpPr>
            <p:spPr bwMode="auto">
              <a:xfrm>
                <a:off x="3132" y="816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0" name="Oval 24"/>
              <p:cNvSpPr>
                <a:spLocks noChangeArrowheads="1"/>
              </p:cNvSpPr>
              <p:nvPr/>
            </p:nvSpPr>
            <p:spPr bwMode="auto">
              <a:xfrm>
                <a:off x="4284" y="1440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1" name="Oval 25"/>
              <p:cNvSpPr>
                <a:spLocks noChangeArrowheads="1"/>
              </p:cNvSpPr>
              <p:nvPr/>
            </p:nvSpPr>
            <p:spPr bwMode="auto">
              <a:xfrm>
                <a:off x="3804" y="1248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2" name="Oval 26"/>
              <p:cNvSpPr>
                <a:spLocks noChangeArrowheads="1"/>
              </p:cNvSpPr>
              <p:nvPr/>
            </p:nvSpPr>
            <p:spPr bwMode="auto">
              <a:xfrm>
                <a:off x="2988" y="1920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3" name="Oval 27"/>
              <p:cNvSpPr>
                <a:spLocks noChangeArrowheads="1"/>
              </p:cNvSpPr>
              <p:nvPr/>
            </p:nvSpPr>
            <p:spPr bwMode="auto">
              <a:xfrm>
                <a:off x="4332" y="960"/>
                <a:ext cx="68" cy="68"/>
              </a:xfrm>
              <a:prstGeom prst="ellipse">
                <a:avLst/>
              </a:prstGeom>
              <a:solidFill>
                <a:srgbClr val="FFFF00"/>
              </a:solidFill>
              <a:ln w="28575" algn="ctr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55324" name="Text Box 28"/>
              <p:cNvSpPr txBox="1">
                <a:spLocks noChangeArrowheads="1"/>
              </p:cNvSpPr>
              <p:nvPr/>
            </p:nvSpPr>
            <p:spPr bwMode="auto">
              <a:xfrm>
                <a:off x="4464" y="76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C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5325" name="Text Box 29"/>
              <p:cNvSpPr txBox="1">
                <a:spLocks noChangeArrowheads="1"/>
              </p:cNvSpPr>
              <p:nvPr/>
            </p:nvSpPr>
            <p:spPr bwMode="auto">
              <a:xfrm>
                <a:off x="3360" y="960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D</a:t>
                </a:r>
                <a:endParaRPr lang="ru-RU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326" name="Group 30"/>
          <p:cNvGrpSpPr>
            <a:grpSpLocks/>
          </p:cNvGrpSpPr>
          <p:nvPr/>
        </p:nvGrpSpPr>
        <p:grpSpPr bwMode="auto">
          <a:xfrm>
            <a:off x="19050" y="4572000"/>
            <a:ext cx="2495550" cy="1905000"/>
            <a:chOff x="12" y="2880"/>
            <a:chExt cx="1572" cy="1200"/>
          </a:xfrm>
        </p:grpSpPr>
        <p:sp>
          <p:nvSpPr>
            <p:cNvPr id="55327" name="Line 31"/>
            <p:cNvSpPr>
              <a:spLocks noChangeShapeType="1"/>
            </p:cNvSpPr>
            <p:nvPr/>
          </p:nvSpPr>
          <p:spPr bwMode="auto">
            <a:xfrm flipV="1">
              <a:off x="48" y="3168"/>
              <a:ext cx="1392" cy="67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328" name="Line 32"/>
            <p:cNvSpPr>
              <a:spLocks noChangeShapeType="1"/>
            </p:cNvSpPr>
            <p:nvPr/>
          </p:nvSpPr>
          <p:spPr bwMode="auto">
            <a:xfrm flipV="1">
              <a:off x="48" y="3024"/>
              <a:ext cx="816" cy="81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>
              <a:off x="60" y="3840"/>
              <a:ext cx="1332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330" name="Text Box 34"/>
            <p:cNvSpPr txBox="1">
              <a:spLocks noChangeArrowheads="1"/>
            </p:cNvSpPr>
            <p:nvPr/>
          </p:nvSpPr>
          <p:spPr bwMode="auto">
            <a:xfrm>
              <a:off x="48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O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31" name="Oval 35"/>
            <p:cNvSpPr>
              <a:spLocks noChangeArrowheads="1"/>
            </p:cNvSpPr>
            <p:nvPr/>
          </p:nvSpPr>
          <p:spPr bwMode="auto">
            <a:xfrm>
              <a:off x="12" y="3804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332" name="Text Box 36"/>
            <p:cNvSpPr txBox="1">
              <a:spLocks noChangeArrowheads="1"/>
            </p:cNvSpPr>
            <p:nvPr/>
          </p:nvSpPr>
          <p:spPr bwMode="auto">
            <a:xfrm>
              <a:off x="672" y="288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33" name="Text Box 37"/>
            <p:cNvSpPr txBox="1">
              <a:spLocks noChangeArrowheads="1"/>
            </p:cNvSpPr>
            <p:nvPr/>
          </p:nvSpPr>
          <p:spPr bwMode="auto">
            <a:xfrm>
              <a:off x="1344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A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34" name="Text Box 38"/>
            <p:cNvSpPr txBox="1">
              <a:spLocks noChangeArrowheads="1"/>
            </p:cNvSpPr>
            <p:nvPr/>
          </p:nvSpPr>
          <p:spPr bwMode="auto">
            <a:xfrm>
              <a:off x="1248" y="292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C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55335" name="Group 39"/>
          <p:cNvGrpSpPr>
            <a:grpSpLocks/>
          </p:cNvGrpSpPr>
          <p:nvPr/>
        </p:nvGrpSpPr>
        <p:grpSpPr bwMode="auto">
          <a:xfrm>
            <a:off x="2819400" y="4648200"/>
            <a:ext cx="3200400" cy="1828800"/>
            <a:chOff x="1776" y="2928"/>
            <a:chExt cx="2016" cy="1152"/>
          </a:xfrm>
        </p:grpSpPr>
        <p:sp>
          <p:nvSpPr>
            <p:cNvPr id="55336" name="Line 40"/>
            <p:cNvSpPr>
              <a:spLocks noChangeShapeType="1"/>
            </p:cNvSpPr>
            <p:nvPr/>
          </p:nvSpPr>
          <p:spPr bwMode="auto">
            <a:xfrm>
              <a:off x="1824" y="3840"/>
              <a:ext cx="1824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337" name="Line 41"/>
            <p:cNvSpPr>
              <a:spLocks noChangeShapeType="1"/>
            </p:cNvSpPr>
            <p:nvPr/>
          </p:nvSpPr>
          <p:spPr bwMode="auto">
            <a:xfrm flipV="1">
              <a:off x="2448" y="2928"/>
              <a:ext cx="672" cy="91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338" name="Text Box 42"/>
            <p:cNvSpPr txBox="1">
              <a:spLocks noChangeArrowheads="1"/>
            </p:cNvSpPr>
            <p:nvPr/>
          </p:nvSpPr>
          <p:spPr bwMode="auto">
            <a:xfrm>
              <a:off x="3168" y="292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C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39" name="Text Box 43"/>
            <p:cNvSpPr txBox="1">
              <a:spLocks noChangeArrowheads="1"/>
            </p:cNvSpPr>
            <p:nvPr/>
          </p:nvSpPr>
          <p:spPr bwMode="auto">
            <a:xfrm>
              <a:off x="2448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O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40" name="Oval 44"/>
            <p:cNvSpPr>
              <a:spLocks noChangeArrowheads="1"/>
            </p:cNvSpPr>
            <p:nvPr/>
          </p:nvSpPr>
          <p:spPr bwMode="auto">
            <a:xfrm>
              <a:off x="2412" y="3804"/>
              <a:ext cx="68" cy="68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5341" name="Text Box 45"/>
            <p:cNvSpPr txBox="1">
              <a:spLocks noChangeArrowheads="1"/>
            </p:cNvSpPr>
            <p:nvPr/>
          </p:nvSpPr>
          <p:spPr bwMode="auto">
            <a:xfrm>
              <a:off x="1776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342" name="Text Box 46"/>
            <p:cNvSpPr txBox="1">
              <a:spLocks noChangeArrowheads="1"/>
            </p:cNvSpPr>
            <p:nvPr/>
          </p:nvSpPr>
          <p:spPr bwMode="auto">
            <a:xfrm>
              <a:off x="3552" y="388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A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5343" name="Rectangle 47"/>
          <p:cNvSpPr>
            <a:spLocks noChangeArrowheads="1"/>
          </p:cNvSpPr>
          <p:nvPr/>
        </p:nvSpPr>
        <p:spPr bwMode="auto">
          <a:xfrm>
            <a:off x="6019800" y="4114800"/>
            <a:ext cx="3124200" cy="27432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800" b="1">
                <a:solidFill>
                  <a:schemeClr val="tx2"/>
                </a:solidFill>
                <a:latin typeface="Bookman Old Style" panose="02050604050505020204" pitchFamily="18" charset="0"/>
              </a:rPr>
              <a:t>Луч </a:t>
            </a:r>
            <a:r>
              <a:rPr lang="en-US" altLang="ru-RU" sz="2800" b="1">
                <a:solidFill>
                  <a:schemeClr val="tx2"/>
                </a:solidFill>
                <a:latin typeface="Bookman Old Style" panose="02050604050505020204" pitchFamily="18" charset="0"/>
              </a:rPr>
              <a:t>OC </a:t>
            </a:r>
            <a:r>
              <a:rPr lang="ru-RU" altLang="ru-RU" sz="2800" b="1">
                <a:solidFill>
                  <a:schemeClr val="tx2"/>
                </a:solidFill>
                <a:latin typeface="Bookman Old Style" panose="02050604050505020204" pitchFamily="18" charset="0"/>
              </a:rPr>
              <a:t>делит угол </a:t>
            </a:r>
            <a:r>
              <a:rPr lang="en-US" altLang="ru-RU" sz="2800" b="1">
                <a:solidFill>
                  <a:schemeClr val="tx2"/>
                </a:solidFill>
                <a:latin typeface="Bookman Old Style" panose="02050604050505020204" pitchFamily="18" charset="0"/>
              </a:rPr>
              <a:t>AOB </a:t>
            </a:r>
            <a:r>
              <a:rPr lang="ru-RU" altLang="ru-RU" sz="2800" b="1">
                <a:solidFill>
                  <a:schemeClr val="tx2"/>
                </a:solidFill>
                <a:latin typeface="Bookman Old Style" panose="02050604050505020204" pitchFamily="18" charset="0"/>
              </a:rPr>
              <a:t>на два угла:</a:t>
            </a:r>
          </a:p>
          <a:p>
            <a:pPr algn="ctr"/>
            <a:r>
              <a:rPr lang="ru-RU" altLang="ru-RU" sz="2800" b="1">
                <a:solidFill>
                  <a:schemeClr val="tx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∠</a:t>
            </a:r>
            <a:r>
              <a:rPr lang="en-US" altLang="ru-RU" sz="2800" b="1">
                <a:solidFill>
                  <a:schemeClr val="tx2"/>
                </a:solidFill>
                <a:latin typeface="Bookman Old Style" panose="020506040505050202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AOC </a:t>
            </a:r>
            <a:r>
              <a:rPr lang="ru-RU" altLang="ru-RU" sz="2800" b="1">
                <a:solidFill>
                  <a:schemeClr val="tx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и ∠</a:t>
            </a:r>
            <a:r>
              <a:rPr lang="en-US" altLang="ru-RU" sz="2800" b="1">
                <a:solidFill>
                  <a:schemeClr val="tx2"/>
                </a:solidFill>
                <a:latin typeface="Bookman Old Style" panose="020506040505050202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rPr>
              <a:t>COB</a:t>
            </a:r>
            <a:endParaRPr lang="ru-RU" altLang="ru-RU" sz="2800" b="1">
              <a:solidFill>
                <a:schemeClr val="tx2"/>
              </a:solidFill>
              <a:latin typeface="Bookman Old Style" panose="02050604050505020204" pitchFamily="18" charset="0"/>
              <a:ea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55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5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5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Градусная мера угла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0" y="971550"/>
            <a:ext cx="3505200" cy="3505200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rgbClr val="00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 flipV="1">
            <a:off x="1765300" y="1668463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 rot="600000" flipV="1">
            <a:off x="1844675" y="1792288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 rot="1200000" flipV="1">
            <a:off x="1903413" y="1908175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rot="1800000" flipV="1">
            <a:off x="1962150" y="2052638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rot="3000000" flipV="1">
            <a:off x="1960563" y="2344738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rot="2400000" flipV="1">
            <a:off x="1993900" y="2201863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rot="3600000" flipV="1">
            <a:off x="1914525" y="2492375"/>
            <a:ext cx="1295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6332" name="Group 12"/>
          <p:cNvGrpSpPr>
            <a:grpSpLocks/>
          </p:cNvGrpSpPr>
          <p:nvPr/>
        </p:nvGrpSpPr>
        <p:grpSpPr bwMode="auto">
          <a:xfrm rot="4200000">
            <a:off x="1342232" y="2424906"/>
            <a:ext cx="1524000" cy="2005013"/>
            <a:chOff x="2570" y="1713"/>
            <a:chExt cx="960" cy="1263"/>
          </a:xfrm>
        </p:grpSpPr>
        <p:sp>
          <p:nvSpPr>
            <p:cNvPr id="56333" name="Line 13"/>
            <p:cNvSpPr>
              <a:spLocks noChangeShapeType="1"/>
            </p:cNvSpPr>
            <p:nvPr/>
          </p:nvSpPr>
          <p:spPr bwMode="auto">
            <a:xfrm flipV="1">
              <a:off x="2570" y="1713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4" name="Line 14"/>
            <p:cNvSpPr>
              <a:spLocks noChangeShapeType="1"/>
            </p:cNvSpPr>
            <p:nvPr/>
          </p:nvSpPr>
          <p:spPr bwMode="auto">
            <a:xfrm rot="600000" flipV="1">
              <a:off x="2620" y="1791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5" name="Line 15"/>
            <p:cNvSpPr>
              <a:spLocks noChangeShapeType="1"/>
            </p:cNvSpPr>
            <p:nvPr/>
          </p:nvSpPr>
          <p:spPr bwMode="auto">
            <a:xfrm rot="1200000" flipV="1">
              <a:off x="2657" y="1864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6" name="Line 16"/>
            <p:cNvSpPr>
              <a:spLocks noChangeShapeType="1"/>
            </p:cNvSpPr>
            <p:nvPr/>
          </p:nvSpPr>
          <p:spPr bwMode="auto">
            <a:xfrm rot="1800000" flipV="1">
              <a:off x="2694" y="1955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 rot="3000000" flipV="1">
              <a:off x="2693" y="2139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 rot="2400000" flipV="1">
              <a:off x="2714" y="2049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 rot="3600000" flipV="1">
              <a:off x="2664" y="2232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40" name="Group 20"/>
          <p:cNvGrpSpPr>
            <a:grpSpLocks/>
          </p:cNvGrpSpPr>
          <p:nvPr/>
        </p:nvGrpSpPr>
        <p:grpSpPr bwMode="auto">
          <a:xfrm rot="8400000">
            <a:off x="457200" y="2266950"/>
            <a:ext cx="1524000" cy="2005013"/>
            <a:chOff x="3284" y="2062"/>
            <a:chExt cx="960" cy="1263"/>
          </a:xfrm>
        </p:grpSpPr>
        <p:sp>
          <p:nvSpPr>
            <p:cNvPr id="56341" name="Line 21"/>
            <p:cNvSpPr>
              <a:spLocks noChangeShapeType="1"/>
            </p:cNvSpPr>
            <p:nvPr/>
          </p:nvSpPr>
          <p:spPr bwMode="auto">
            <a:xfrm flipV="1">
              <a:off x="3284" y="2062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2" name="Line 22"/>
            <p:cNvSpPr>
              <a:spLocks noChangeShapeType="1"/>
            </p:cNvSpPr>
            <p:nvPr/>
          </p:nvSpPr>
          <p:spPr bwMode="auto">
            <a:xfrm rot="600000" flipV="1">
              <a:off x="3334" y="2140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3" name="Line 23"/>
            <p:cNvSpPr>
              <a:spLocks noChangeShapeType="1"/>
            </p:cNvSpPr>
            <p:nvPr/>
          </p:nvSpPr>
          <p:spPr bwMode="auto">
            <a:xfrm rot="1200000" flipV="1">
              <a:off x="3371" y="2213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4" name="Line 24"/>
            <p:cNvSpPr>
              <a:spLocks noChangeShapeType="1"/>
            </p:cNvSpPr>
            <p:nvPr/>
          </p:nvSpPr>
          <p:spPr bwMode="auto">
            <a:xfrm rot="1800000" flipV="1">
              <a:off x="3408" y="2304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5" name="Line 25"/>
            <p:cNvSpPr>
              <a:spLocks noChangeShapeType="1"/>
            </p:cNvSpPr>
            <p:nvPr/>
          </p:nvSpPr>
          <p:spPr bwMode="auto">
            <a:xfrm rot="3000000" flipV="1">
              <a:off x="3407" y="248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6" name="Line 26"/>
            <p:cNvSpPr>
              <a:spLocks noChangeShapeType="1"/>
            </p:cNvSpPr>
            <p:nvPr/>
          </p:nvSpPr>
          <p:spPr bwMode="auto">
            <a:xfrm rot="2400000" flipV="1">
              <a:off x="3428" y="239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7" name="Line 27"/>
            <p:cNvSpPr>
              <a:spLocks noChangeShapeType="1"/>
            </p:cNvSpPr>
            <p:nvPr/>
          </p:nvSpPr>
          <p:spPr bwMode="auto">
            <a:xfrm rot="3600000" flipV="1">
              <a:off x="3378" y="2581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48" name="Group 28"/>
          <p:cNvGrpSpPr>
            <a:grpSpLocks/>
          </p:cNvGrpSpPr>
          <p:nvPr/>
        </p:nvGrpSpPr>
        <p:grpSpPr bwMode="auto">
          <a:xfrm rot="12600000">
            <a:off x="309563" y="1374775"/>
            <a:ext cx="1524000" cy="2005013"/>
            <a:chOff x="3284" y="2062"/>
            <a:chExt cx="960" cy="1263"/>
          </a:xfrm>
        </p:grpSpPr>
        <p:sp>
          <p:nvSpPr>
            <p:cNvPr id="56349" name="Line 29"/>
            <p:cNvSpPr>
              <a:spLocks noChangeShapeType="1"/>
            </p:cNvSpPr>
            <p:nvPr/>
          </p:nvSpPr>
          <p:spPr bwMode="auto">
            <a:xfrm flipV="1">
              <a:off x="3284" y="2062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0" name="Line 30"/>
            <p:cNvSpPr>
              <a:spLocks noChangeShapeType="1"/>
            </p:cNvSpPr>
            <p:nvPr/>
          </p:nvSpPr>
          <p:spPr bwMode="auto">
            <a:xfrm rot="600000" flipV="1">
              <a:off x="3334" y="2140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1" name="Line 31"/>
            <p:cNvSpPr>
              <a:spLocks noChangeShapeType="1"/>
            </p:cNvSpPr>
            <p:nvPr/>
          </p:nvSpPr>
          <p:spPr bwMode="auto">
            <a:xfrm rot="1200000" flipV="1">
              <a:off x="3371" y="2213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2" name="Line 32"/>
            <p:cNvSpPr>
              <a:spLocks noChangeShapeType="1"/>
            </p:cNvSpPr>
            <p:nvPr/>
          </p:nvSpPr>
          <p:spPr bwMode="auto">
            <a:xfrm rot="1800000" flipV="1">
              <a:off x="3408" y="2304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3" name="Line 33"/>
            <p:cNvSpPr>
              <a:spLocks noChangeShapeType="1"/>
            </p:cNvSpPr>
            <p:nvPr/>
          </p:nvSpPr>
          <p:spPr bwMode="auto">
            <a:xfrm rot="3000000" flipV="1">
              <a:off x="3407" y="248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4" name="Line 34"/>
            <p:cNvSpPr>
              <a:spLocks noChangeShapeType="1"/>
            </p:cNvSpPr>
            <p:nvPr/>
          </p:nvSpPr>
          <p:spPr bwMode="auto">
            <a:xfrm rot="2400000" flipV="1">
              <a:off x="3428" y="239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5" name="Line 35"/>
            <p:cNvSpPr>
              <a:spLocks noChangeShapeType="1"/>
            </p:cNvSpPr>
            <p:nvPr/>
          </p:nvSpPr>
          <p:spPr bwMode="auto">
            <a:xfrm rot="3600000" flipV="1">
              <a:off x="3378" y="2581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56" name="Group 36"/>
          <p:cNvGrpSpPr>
            <a:grpSpLocks/>
          </p:cNvGrpSpPr>
          <p:nvPr/>
        </p:nvGrpSpPr>
        <p:grpSpPr bwMode="auto">
          <a:xfrm rot="16800000">
            <a:off x="1092994" y="951707"/>
            <a:ext cx="1524000" cy="2005012"/>
            <a:chOff x="3284" y="2062"/>
            <a:chExt cx="960" cy="1263"/>
          </a:xfrm>
        </p:grpSpPr>
        <p:sp>
          <p:nvSpPr>
            <p:cNvPr id="56357" name="Line 37"/>
            <p:cNvSpPr>
              <a:spLocks noChangeShapeType="1"/>
            </p:cNvSpPr>
            <p:nvPr/>
          </p:nvSpPr>
          <p:spPr bwMode="auto">
            <a:xfrm flipV="1">
              <a:off x="3284" y="2062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8" name="Line 38"/>
            <p:cNvSpPr>
              <a:spLocks noChangeShapeType="1"/>
            </p:cNvSpPr>
            <p:nvPr/>
          </p:nvSpPr>
          <p:spPr bwMode="auto">
            <a:xfrm rot="600000" flipV="1">
              <a:off x="3334" y="2140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9" name="Line 39"/>
            <p:cNvSpPr>
              <a:spLocks noChangeShapeType="1"/>
            </p:cNvSpPr>
            <p:nvPr/>
          </p:nvSpPr>
          <p:spPr bwMode="auto">
            <a:xfrm rot="1200000" flipV="1">
              <a:off x="3371" y="2213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60" name="Line 40"/>
            <p:cNvSpPr>
              <a:spLocks noChangeShapeType="1"/>
            </p:cNvSpPr>
            <p:nvPr/>
          </p:nvSpPr>
          <p:spPr bwMode="auto">
            <a:xfrm rot="1800000" flipV="1">
              <a:off x="3408" y="2304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61" name="Line 41"/>
            <p:cNvSpPr>
              <a:spLocks noChangeShapeType="1"/>
            </p:cNvSpPr>
            <p:nvPr/>
          </p:nvSpPr>
          <p:spPr bwMode="auto">
            <a:xfrm rot="3000000" flipV="1">
              <a:off x="3407" y="248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62" name="Line 42"/>
            <p:cNvSpPr>
              <a:spLocks noChangeShapeType="1"/>
            </p:cNvSpPr>
            <p:nvPr/>
          </p:nvSpPr>
          <p:spPr bwMode="auto">
            <a:xfrm rot="2400000" flipV="1">
              <a:off x="3428" y="239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63" name="Line 43"/>
            <p:cNvSpPr>
              <a:spLocks noChangeShapeType="1"/>
            </p:cNvSpPr>
            <p:nvPr/>
          </p:nvSpPr>
          <p:spPr bwMode="auto">
            <a:xfrm rot="3600000" flipV="1">
              <a:off x="3378" y="2581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64" name="Line 44"/>
          <p:cNvSpPr>
            <a:spLocks noChangeShapeType="1"/>
          </p:cNvSpPr>
          <p:nvPr/>
        </p:nvSpPr>
        <p:spPr bwMode="auto">
          <a:xfrm flipV="1">
            <a:off x="1822450" y="1433513"/>
            <a:ext cx="1069975" cy="1211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6365" name="Group 45"/>
          <p:cNvGrpSpPr>
            <a:grpSpLocks/>
          </p:cNvGrpSpPr>
          <p:nvPr/>
        </p:nvGrpSpPr>
        <p:grpSpPr bwMode="auto">
          <a:xfrm>
            <a:off x="3048000" y="1676400"/>
            <a:ext cx="1600200" cy="1219200"/>
            <a:chOff x="1920" y="1056"/>
            <a:chExt cx="1008" cy="768"/>
          </a:xfrm>
        </p:grpSpPr>
        <p:sp>
          <p:nvSpPr>
            <p:cNvPr id="56366" name="Line 46"/>
            <p:cNvSpPr>
              <a:spLocks noChangeShapeType="1"/>
            </p:cNvSpPr>
            <p:nvPr/>
          </p:nvSpPr>
          <p:spPr bwMode="auto">
            <a:xfrm flipH="1">
              <a:off x="1920" y="1056"/>
              <a:ext cx="100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67" name="Line 47"/>
            <p:cNvSpPr>
              <a:spLocks noChangeShapeType="1"/>
            </p:cNvSpPr>
            <p:nvPr/>
          </p:nvSpPr>
          <p:spPr bwMode="auto">
            <a:xfrm flipH="1">
              <a:off x="2112" y="1056"/>
              <a:ext cx="81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68" name="Rectangle 48"/>
          <p:cNvSpPr>
            <a:spLocks noChangeArrowheads="1"/>
          </p:cNvSpPr>
          <p:nvPr/>
        </p:nvSpPr>
        <p:spPr bwMode="auto">
          <a:xfrm>
            <a:off x="4648200" y="1066800"/>
            <a:ext cx="4495800" cy="8382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Всего 360 частей.</a:t>
            </a:r>
          </a:p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1 часть – это 1 градус.</a:t>
            </a:r>
          </a:p>
        </p:txBody>
      </p:sp>
      <p:sp>
        <p:nvSpPr>
          <p:cNvPr id="56369" name="Rectangle 49"/>
          <p:cNvSpPr>
            <a:spLocks noChangeArrowheads="1"/>
          </p:cNvSpPr>
          <p:nvPr/>
        </p:nvSpPr>
        <p:spPr bwMode="auto">
          <a:xfrm>
            <a:off x="4648200" y="2057400"/>
            <a:ext cx="4495800" cy="9906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1/60 часть градуса называется </a:t>
            </a:r>
            <a:r>
              <a:rPr lang="ru-RU" altLang="ru-RU" sz="23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минутой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, обозначается знаком «</a:t>
            </a:r>
            <a:r>
              <a:rPr lang="en-US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′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»</a:t>
            </a:r>
            <a:endParaRPr lang="ru-RU" altLang="ru-RU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6370" name="Rectangle 50"/>
          <p:cNvSpPr>
            <a:spLocks noChangeArrowheads="1"/>
          </p:cNvSpPr>
          <p:nvPr/>
        </p:nvSpPr>
        <p:spPr bwMode="auto">
          <a:xfrm>
            <a:off x="4648200" y="3200400"/>
            <a:ext cx="4495800" cy="10668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1/60 часть минуты называется </a:t>
            </a:r>
            <a:r>
              <a:rPr lang="ru-RU" altLang="ru-RU" sz="23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секундой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, обозначается знаком «</a:t>
            </a:r>
            <a:r>
              <a:rPr lang="en-US" altLang="ru-RU" b="1">
                <a:solidFill>
                  <a:schemeClr val="tx2"/>
                </a:solidFill>
                <a:latin typeface="Arial" panose="020B0604020202020204" pitchFamily="34" charset="0"/>
              </a:rPr>
              <a:t>″</a:t>
            </a:r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»</a:t>
            </a:r>
          </a:p>
        </p:txBody>
      </p:sp>
      <p:sp>
        <p:nvSpPr>
          <p:cNvPr id="56371" name="Line 51"/>
          <p:cNvSpPr>
            <a:spLocks noChangeShapeType="1"/>
          </p:cNvSpPr>
          <p:nvPr/>
        </p:nvSpPr>
        <p:spPr bwMode="auto">
          <a:xfrm>
            <a:off x="228600" y="4648200"/>
            <a:ext cx="86868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6372" name="Group 52"/>
          <p:cNvGrpSpPr>
            <a:grpSpLocks/>
          </p:cNvGrpSpPr>
          <p:nvPr/>
        </p:nvGrpSpPr>
        <p:grpSpPr bwMode="auto">
          <a:xfrm>
            <a:off x="152400" y="5105400"/>
            <a:ext cx="1981200" cy="914400"/>
            <a:chOff x="96" y="3216"/>
            <a:chExt cx="1248" cy="576"/>
          </a:xfrm>
        </p:grpSpPr>
        <p:sp>
          <p:nvSpPr>
            <p:cNvPr id="56373" name="Oval 53"/>
            <p:cNvSpPr>
              <a:spLocks noChangeArrowheads="1"/>
            </p:cNvSpPr>
            <p:nvPr/>
          </p:nvSpPr>
          <p:spPr bwMode="auto">
            <a:xfrm>
              <a:off x="96" y="3696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374" name="Line 54"/>
            <p:cNvSpPr>
              <a:spLocks noChangeShapeType="1"/>
            </p:cNvSpPr>
            <p:nvPr/>
          </p:nvSpPr>
          <p:spPr bwMode="auto">
            <a:xfrm>
              <a:off x="144" y="3744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75" name="Line 55"/>
            <p:cNvSpPr>
              <a:spLocks noChangeShapeType="1"/>
            </p:cNvSpPr>
            <p:nvPr/>
          </p:nvSpPr>
          <p:spPr bwMode="auto">
            <a:xfrm flipV="1">
              <a:off x="144" y="3216"/>
              <a:ext cx="120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76" name="Group 56"/>
          <p:cNvGrpSpPr>
            <a:grpSpLocks/>
          </p:cNvGrpSpPr>
          <p:nvPr/>
        </p:nvGrpSpPr>
        <p:grpSpPr bwMode="auto">
          <a:xfrm>
            <a:off x="2819400" y="5105400"/>
            <a:ext cx="1981200" cy="914400"/>
            <a:chOff x="96" y="3216"/>
            <a:chExt cx="1248" cy="576"/>
          </a:xfrm>
        </p:grpSpPr>
        <p:sp>
          <p:nvSpPr>
            <p:cNvPr id="56377" name="Oval 57"/>
            <p:cNvSpPr>
              <a:spLocks noChangeArrowheads="1"/>
            </p:cNvSpPr>
            <p:nvPr/>
          </p:nvSpPr>
          <p:spPr bwMode="auto">
            <a:xfrm>
              <a:off x="96" y="3696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6378" name="Line 58"/>
            <p:cNvSpPr>
              <a:spLocks noChangeShapeType="1"/>
            </p:cNvSpPr>
            <p:nvPr/>
          </p:nvSpPr>
          <p:spPr bwMode="auto">
            <a:xfrm>
              <a:off x="144" y="3744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79" name="Line 59"/>
            <p:cNvSpPr>
              <a:spLocks noChangeShapeType="1"/>
            </p:cNvSpPr>
            <p:nvPr/>
          </p:nvSpPr>
          <p:spPr bwMode="auto">
            <a:xfrm flipV="1">
              <a:off x="144" y="3216"/>
              <a:ext cx="120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80" name="Rectangle 60"/>
          <p:cNvSpPr>
            <a:spLocks noChangeArrowheads="1"/>
          </p:cNvSpPr>
          <p:nvPr/>
        </p:nvSpPr>
        <p:spPr bwMode="auto">
          <a:xfrm>
            <a:off x="2971800" y="5029200"/>
            <a:ext cx="6172200" cy="10668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300" b="1">
                <a:solidFill>
                  <a:schemeClr val="tx2"/>
                </a:solidFill>
                <a:latin typeface="Bookman Old Style" panose="02050604050505020204" pitchFamily="18" charset="0"/>
              </a:rPr>
              <a:t>Равные углы имеют равные градусные меры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56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1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56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850"/>
                            </p:stCondLst>
                            <p:childTnLst>
                              <p:par>
                                <p:cTn id="24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56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50"/>
                            </p:stCondLst>
                            <p:childTnLst>
                              <p:par>
                                <p:cTn id="3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4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5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104E-6 L -0.275 -3.4104E-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563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5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5638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1750"/>
                            </p:stCondLst>
                            <p:childTnLst>
                              <p:par>
                                <p:cTn id="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56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80" grpId="0" build="allAtOnce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Градусная мера </a:t>
            </a:r>
            <a:r>
              <a:rPr lang="ru-RU" altLang="ru-RU" b="1" i="1">
                <a:latin typeface="Bookman Old Style" panose="02050604050505020204" pitchFamily="18" charset="0"/>
                <a:hlinkClick r:id="rId2" action="ppaction://hlinksldjump"/>
              </a:rPr>
              <a:t>угла</a:t>
            </a:r>
            <a:endParaRPr lang="ru-RU" altLang="ru-RU" b="1" i="1">
              <a:latin typeface="Bookman Old Style" panose="02050604050505020204" pitchFamily="18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7348" name="Group 4"/>
          <p:cNvGrpSpPr>
            <a:grpSpLocks/>
          </p:cNvGrpSpPr>
          <p:nvPr/>
        </p:nvGrpSpPr>
        <p:grpSpPr bwMode="auto">
          <a:xfrm>
            <a:off x="3505200" y="1676400"/>
            <a:ext cx="1981200" cy="914400"/>
            <a:chOff x="144" y="672"/>
            <a:chExt cx="1248" cy="576"/>
          </a:xfrm>
        </p:grpSpPr>
        <p:sp>
          <p:nvSpPr>
            <p:cNvPr id="57349" name="Oval 5"/>
            <p:cNvSpPr>
              <a:spLocks noChangeArrowheads="1"/>
            </p:cNvSpPr>
            <p:nvPr/>
          </p:nvSpPr>
          <p:spPr bwMode="auto">
            <a:xfrm>
              <a:off x="144" y="1152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50" name="Line 6"/>
            <p:cNvSpPr>
              <a:spLocks noChangeShapeType="1"/>
            </p:cNvSpPr>
            <p:nvPr/>
          </p:nvSpPr>
          <p:spPr bwMode="auto">
            <a:xfrm>
              <a:off x="192" y="1200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51" name="Line 7"/>
            <p:cNvSpPr>
              <a:spLocks noChangeShapeType="1"/>
            </p:cNvSpPr>
            <p:nvPr/>
          </p:nvSpPr>
          <p:spPr bwMode="auto">
            <a:xfrm flipV="1">
              <a:off x="192" y="672"/>
              <a:ext cx="1200" cy="52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0" y="19050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ОСТРЫЙ УГОЛ</a:t>
            </a:r>
          </a:p>
        </p:txBody>
      </p:sp>
      <p:graphicFrame>
        <p:nvGraphicFramePr>
          <p:cNvPr id="57353" name="Group 9"/>
          <p:cNvGraphicFramePr>
            <a:graphicFrameLocks noGrp="1"/>
          </p:cNvGraphicFramePr>
          <p:nvPr>
            <p:ph/>
          </p:nvPr>
        </p:nvGraphicFramePr>
        <p:xfrm>
          <a:off x="0" y="914400"/>
          <a:ext cx="9144000" cy="6096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Название угла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Рисунок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Градусная мера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57363" name="Group 19"/>
          <p:cNvGrpSpPr>
            <a:grpSpLocks/>
          </p:cNvGrpSpPr>
          <p:nvPr/>
        </p:nvGrpSpPr>
        <p:grpSpPr bwMode="auto">
          <a:xfrm>
            <a:off x="0" y="1524000"/>
            <a:ext cx="9144000" cy="5334000"/>
            <a:chOff x="0" y="960"/>
            <a:chExt cx="5760" cy="3360"/>
          </a:xfrm>
        </p:grpSpPr>
        <p:sp>
          <p:nvSpPr>
            <p:cNvPr id="57364" name="Line 20"/>
            <p:cNvSpPr>
              <a:spLocks noChangeShapeType="1"/>
            </p:cNvSpPr>
            <p:nvPr/>
          </p:nvSpPr>
          <p:spPr bwMode="auto">
            <a:xfrm>
              <a:off x="0" y="2544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65" name="Line 21"/>
            <p:cNvSpPr>
              <a:spLocks noChangeShapeType="1"/>
            </p:cNvSpPr>
            <p:nvPr/>
          </p:nvSpPr>
          <p:spPr bwMode="auto">
            <a:xfrm>
              <a:off x="0" y="168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66" name="Line 22"/>
            <p:cNvSpPr>
              <a:spLocks noChangeShapeType="1"/>
            </p:cNvSpPr>
            <p:nvPr/>
          </p:nvSpPr>
          <p:spPr bwMode="auto">
            <a:xfrm>
              <a:off x="0" y="3360"/>
              <a:ext cx="57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67" name="Line 23"/>
            <p:cNvSpPr>
              <a:spLocks noChangeShapeType="1"/>
            </p:cNvSpPr>
            <p:nvPr/>
          </p:nvSpPr>
          <p:spPr bwMode="auto">
            <a:xfrm>
              <a:off x="1920" y="960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68" name="Line 24"/>
            <p:cNvSpPr>
              <a:spLocks noChangeShapeType="1"/>
            </p:cNvSpPr>
            <p:nvPr/>
          </p:nvSpPr>
          <p:spPr bwMode="auto">
            <a:xfrm>
              <a:off x="3840" y="960"/>
              <a:ext cx="0" cy="33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69" name="AutoShape 25"/>
          <p:cNvSpPr>
            <a:spLocks noChangeArrowheads="1"/>
          </p:cNvSpPr>
          <p:nvPr/>
        </p:nvSpPr>
        <p:spPr bwMode="auto">
          <a:xfrm>
            <a:off x="0" y="3124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ПРЯМОЙ УГОЛ</a:t>
            </a:r>
          </a:p>
        </p:txBody>
      </p:sp>
      <p:sp>
        <p:nvSpPr>
          <p:cNvPr id="57370" name="AutoShape 26"/>
          <p:cNvSpPr>
            <a:spLocks noChangeArrowheads="1"/>
          </p:cNvSpPr>
          <p:nvPr/>
        </p:nvSpPr>
        <p:spPr bwMode="auto">
          <a:xfrm>
            <a:off x="0" y="44196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ТУПОЙ УГОЛ</a:t>
            </a:r>
          </a:p>
        </p:txBody>
      </p:sp>
      <p:sp>
        <p:nvSpPr>
          <p:cNvPr id="57371" name="AutoShape 27"/>
          <p:cNvSpPr>
            <a:spLocks noChangeArrowheads="1"/>
          </p:cNvSpPr>
          <p:nvPr/>
        </p:nvSpPr>
        <p:spPr bwMode="auto">
          <a:xfrm>
            <a:off x="0" y="5791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РАЗВЕРНУТЫЙ</a:t>
            </a:r>
          </a:p>
        </p:txBody>
      </p:sp>
      <p:grpSp>
        <p:nvGrpSpPr>
          <p:cNvPr id="57372" name="Group 28"/>
          <p:cNvGrpSpPr>
            <a:grpSpLocks/>
          </p:cNvGrpSpPr>
          <p:nvPr/>
        </p:nvGrpSpPr>
        <p:grpSpPr bwMode="auto">
          <a:xfrm>
            <a:off x="3505200" y="2819400"/>
            <a:ext cx="1981200" cy="1143000"/>
            <a:chOff x="2208" y="1776"/>
            <a:chExt cx="1248" cy="720"/>
          </a:xfrm>
        </p:grpSpPr>
        <p:sp>
          <p:nvSpPr>
            <p:cNvPr id="57373" name="Oval 29"/>
            <p:cNvSpPr>
              <a:spLocks noChangeArrowheads="1"/>
            </p:cNvSpPr>
            <p:nvPr/>
          </p:nvSpPr>
          <p:spPr bwMode="auto">
            <a:xfrm>
              <a:off x="2208" y="2400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74" name="Line 30"/>
            <p:cNvSpPr>
              <a:spLocks noChangeShapeType="1"/>
            </p:cNvSpPr>
            <p:nvPr/>
          </p:nvSpPr>
          <p:spPr bwMode="auto">
            <a:xfrm>
              <a:off x="2256" y="2448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5" name="Line 31"/>
            <p:cNvSpPr>
              <a:spLocks noChangeShapeType="1"/>
            </p:cNvSpPr>
            <p:nvPr/>
          </p:nvSpPr>
          <p:spPr bwMode="auto">
            <a:xfrm flipV="1">
              <a:off x="2256" y="1776"/>
              <a:ext cx="0" cy="672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76" name="Rectangle 32"/>
            <p:cNvSpPr>
              <a:spLocks noChangeArrowheads="1"/>
            </p:cNvSpPr>
            <p:nvPr/>
          </p:nvSpPr>
          <p:spPr bwMode="auto">
            <a:xfrm>
              <a:off x="2256" y="2304"/>
              <a:ext cx="144" cy="144"/>
            </a:xfrm>
            <a:prstGeom prst="rect">
              <a:avLst/>
            </a:pr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7377" name="Group 33"/>
          <p:cNvGrpSpPr>
            <a:grpSpLocks/>
          </p:cNvGrpSpPr>
          <p:nvPr/>
        </p:nvGrpSpPr>
        <p:grpSpPr bwMode="auto">
          <a:xfrm>
            <a:off x="3276600" y="4267200"/>
            <a:ext cx="2590800" cy="990600"/>
            <a:chOff x="2064" y="2688"/>
            <a:chExt cx="1632" cy="624"/>
          </a:xfrm>
        </p:grpSpPr>
        <p:sp>
          <p:nvSpPr>
            <p:cNvPr id="57378" name="Oval 34"/>
            <p:cNvSpPr>
              <a:spLocks noChangeArrowheads="1"/>
            </p:cNvSpPr>
            <p:nvPr/>
          </p:nvSpPr>
          <p:spPr bwMode="auto">
            <a:xfrm>
              <a:off x="2448" y="3216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>
              <a:off x="2496" y="3264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 flipH="1" flipV="1">
              <a:off x="2064" y="2688"/>
              <a:ext cx="432" cy="576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7381" name="Group 37"/>
          <p:cNvGrpSpPr>
            <a:grpSpLocks/>
          </p:cNvGrpSpPr>
          <p:nvPr/>
        </p:nvGrpSpPr>
        <p:grpSpPr bwMode="auto">
          <a:xfrm>
            <a:off x="3048000" y="6553200"/>
            <a:ext cx="2971800" cy="152400"/>
            <a:chOff x="1920" y="4128"/>
            <a:chExt cx="1872" cy="96"/>
          </a:xfrm>
        </p:grpSpPr>
        <p:sp>
          <p:nvSpPr>
            <p:cNvPr id="57382" name="Oval 38"/>
            <p:cNvSpPr>
              <a:spLocks noChangeArrowheads="1"/>
            </p:cNvSpPr>
            <p:nvPr/>
          </p:nvSpPr>
          <p:spPr bwMode="auto">
            <a:xfrm>
              <a:off x="2544" y="4128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83" name="Line 39"/>
            <p:cNvSpPr>
              <a:spLocks noChangeShapeType="1"/>
            </p:cNvSpPr>
            <p:nvPr/>
          </p:nvSpPr>
          <p:spPr bwMode="auto">
            <a:xfrm>
              <a:off x="2592" y="4176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7384" name="Line 40"/>
            <p:cNvSpPr>
              <a:spLocks noChangeShapeType="1"/>
            </p:cNvSpPr>
            <p:nvPr/>
          </p:nvSpPr>
          <p:spPr bwMode="auto">
            <a:xfrm flipH="1" flipV="1">
              <a:off x="1920" y="4176"/>
              <a:ext cx="672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7385" name="AutoShape 41"/>
          <p:cNvSpPr>
            <a:spLocks noChangeArrowheads="1"/>
          </p:cNvSpPr>
          <p:nvPr/>
        </p:nvSpPr>
        <p:spPr bwMode="auto">
          <a:xfrm>
            <a:off x="6096000" y="19050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менее 90</a:t>
            </a:r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</a:p>
        </p:txBody>
      </p:sp>
      <p:sp>
        <p:nvSpPr>
          <p:cNvPr id="57386" name="AutoShape 42"/>
          <p:cNvSpPr>
            <a:spLocks noChangeArrowheads="1"/>
          </p:cNvSpPr>
          <p:nvPr/>
        </p:nvSpPr>
        <p:spPr bwMode="auto">
          <a:xfrm>
            <a:off x="6096000" y="3124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90</a:t>
            </a:r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˚</a:t>
            </a:r>
          </a:p>
        </p:txBody>
      </p:sp>
      <p:sp>
        <p:nvSpPr>
          <p:cNvPr id="57387" name="AutoShape 43"/>
          <p:cNvSpPr>
            <a:spLocks noChangeArrowheads="1"/>
          </p:cNvSpPr>
          <p:nvPr/>
        </p:nvSpPr>
        <p:spPr bwMode="auto">
          <a:xfrm>
            <a:off x="6096000" y="44196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&gt;90</a:t>
            </a:r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˚, но </a:t>
            </a:r>
            <a:r>
              <a:rPr lang="en-US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&lt;180</a:t>
            </a:r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˚</a:t>
            </a:r>
          </a:p>
        </p:txBody>
      </p:sp>
      <p:sp>
        <p:nvSpPr>
          <p:cNvPr id="57388" name="AutoShape 44"/>
          <p:cNvSpPr>
            <a:spLocks noChangeArrowheads="1"/>
          </p:cNvSpPr>
          <p:nvPr/>
        </p:nvSpPr>
        <p:spPr bwMode="auto">
          <a:xfrm>
            <a:off x="6096000" y="5791200"/>
            <a:ext cx="3048000" cy="457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0066FF"/>
              </a:gs>
              <a:gs pos="50000">
                <a:srgbClr val="969696"/>
              </a:gs>
              <a:gs pos="100000">
                <a:srgbClr val="0066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180</a:t>
            </a:r>
            <a:r>
              <a:rPr lang="ru-RU" altLang="ru-RU" sz="2400" b="1">
                <a:solidFill>
                  <a:srgbClr val="000000"/>
                </a:solidFill>
                <a:latin typeface="Arial" panose="020B0604020202020204" pitchFamily="34" charset="0"/>
              </a:rPr>
              <a:t>˚</a:t>
            </a:r>
          </a:p>
        </p:txBody>
      </p:sp>
      <p:sp>
        <p:nvSpPr>
          <p:cNvPr id="57389" name="AutoShape 4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0"/>
            <a:ext cx="684212" cy="620713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7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7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7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2" grpId="0" animBg="1"/>
      <p:bldP spid="57369" grpId="0" animBg="1"/>
      <p:bldP spid="57370" grpId="0" animBg="1"/>
      <p:bldP spid="57371" grpId="0" animBg="1"/>
      <p:bldP spid="57385" grpId="0" animBg="1"/>
      <p:bldP spid="57386" grpId="0" animBg="1"/>
      <p:bldP spid="57387" grpId="0" animBg="1"/>
      <p:bldP spid="5738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600" b="1" i="1">
                <a:latin typeface="Bookman Old Style" panose="02050604050505020204" pitchFamily="18" charset="0"/>
              </a:rPr>
              <a:t>Смежные и вертикальные </a:t>
            </a:r>
            <a:r>
              <a:rPr lang="ru-RU" altLang="ru-RU" sz="3600" b="1" i="1">
                <a:latin typeface="Bookman Old Style" panose="02050604050505020204" pitchFamily="18" charset="0"/>
                <a:hlinkClick r:id="rId2" action="ppaction://hlinksldjump"/>
              </a:rPr>
              <a:t>углы</a:t>
            </a:r>
            <a:endParaRPr lang="ru-RU" altLang="ru-RU" sz="3600" b="1" i="1">
              <a:latin typeface="Bookman Old Style" panose="02050604050505020204" pitchFamily="18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58372" name="Group 4"/>
          <p:cNvGrpSpPr>
            <a:grpSpLocks/>
          </p:cNvGrpSpPr>
          <p:nvPr/>
        </p:nvGrpSpPr>
        <p:grpSpPr bwMode="auto">
          <a:xfrm>
            <a:off x="304800" y="1219200"/>
            <a:ext cx="3048000" cy="1524000"/>
            <a:chOff x="192" y="768"/>
            <a:chExt cx="1920" cy="960"/>
          </a:xfrm>
        </p:grpSpPr>
        <p:sp>
          <p:nvSpPr>
            <p:cNvPr id="58373" name="Oval 5"/>
            <p:cNvSpPr>
              <a:spLocks noChangeArrowheads="1"/>
            </p:cNvSpPr>
            <p:nvPr/>
          </p:nvSpPr>
          <p:spPr bwMode="auto">
            <a:xfrm>
              <a:off x="864" y="1632"/>
              <a:ext cx="96" cy="96"/>
            </a:xfrm>
            <a:prstGeom prst="ellipse">
              <a:avLst/>
            </a:prstGeom>
            <a:solidFill>
              <a:srgbClr val="FFFF00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912" y="1680"/>
              <a:ext cx="1200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75" name="Line 7"/>
            <p:cNvSpPr>
              <a:spLocks noChangeShapeType="1"/>
            </p:cNvSpPr>
            <p:nvPr/>
          </p:nvSpPr>
          <p:spPr bwMode="auto">
            <a:xfrm flipH="1" flipV="1">
              <a:off x="672" y="816"/>
              <a:ext cx="240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76" name="Line 8"/>
            <p:cNvSpPr>
              <a:spLocks noChangeShapeType="1"/>
            </p:cNvSpPr>
            <p:nvPr/>
          </p:nvSpPr>
          <p:spPr bwMode="auto">
            <a:xfrm>
              <a:off x="192" y="1680"/>
              <a:ext cx="672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77" name="Text Box 9"/>
            <p:cNvSpPr txBox="1">
              <a:spLocks noChangeArrowheads="1"/>
            </p:cNvSpPr>
            <p:nvPr/>
          </p:nvSpPr>
          <p:spPr bwMode="auto">
            <a:xfrm>
              <a:off x="960" y="144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O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8378" name="Text Box 10"/>
            <p:cNvSpPr txBox="1">
              <a:spLocks noChangeArrowheads="1"/>
            </p:cNvSpPr>
            <p:nvPr/>
          </p:nvSpPr>
          <p:spPr bwMode="auto">
            <a:xfrm>
              <a:off x="192" y="144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A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8379" name="Text Box 11"/>
            <p:cNvSpPr txBox="1">
              <a:spLocks noChangeArrowheads="1"/>
            </p:cNvSpPr>
            <p:nvPr/>
          </p:nvSpPr>
          <p:spPr bwMode="auto">
            <a:xfrm>
              <a:off x="1872" y="1440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C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8380" name="Text Box 12"/>
            <p:cNvSpPr txBox="1">
              <a:spLocks noChangeArrowheads="1"/>
            </p:cNvSpPr>
            <p:nvPr/>
          </p:nvSpPr>
          <p:spPr bwMode="auto">
            <a:xfrm>
              <a:off x="720" y="768"/>
              <a:ext cx="2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000" b="1">
                  <a:solidFill>
                    <a:srgbClr val="FFFF00"/>
                  </a:solidFill>
                  <a:latin typeface="Times New Roman" panose="02020603050405020304" pitchFamily="18" charset="0"/>
                </a:rPr>
                <a:t>B</a:t>
              </a:r>
              <a:endPara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228600" y="3733800"/>
            <a:ext cx="86868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8382" name="Rectangle 14"/>
          <p:cNvSpPr>
            <a:spLocks noChangeArrowheads="1"/>
          </p:cNvSpPr>
          <p:nvPr/>
        </p:nvSpPr>
        <p:spPr bwMode="auto">
          <a:xfrm>
            <a:off x="3429000" y="914400"/>
            <a:ext cx="5715000" cy="15240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Два угла, у которых одна сторона общая, а две другие являются продолжениями одна другой, называются </a:t>
            </a:r>
            <a:r>
              <a:rPr lang="ru-RU" altLang="ru-RU" sz="24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смежными</a:t>
            </a:r>
          </a:p>
        </p:txBody>
      </p:sp>
      <p:sp>
        <p:nvSpPr>
          <p:cNvPr id="58383" name="AutoShape 15"/>
          <p:cNvSpPr>
            <a:spLocks noChangeArrowheads="1"/>
          </p:cNvSpPr>
          <p:nvPr/>
        </p:nvSpPr>
        <p:spPr bwMode="auto">
          <a:xfrm>
            <a:off x="3581400" y="2590800"/>
            <a:ext cx="5257800" cy="914400"/>
          </a:xfrm>
          <a:prstGeom prst="parallelogram">
            <a:avLst>
              <a:gd name="adj" fmla="val 39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>
                <a:solidFill>
                  <a:srgbClr val="FFFF66"/>
                </a:solidFill>
                <a:latin typeface="Arial Black" panose="020B0A04020102020204" pitchFamily="34" charset="0"/>
              </a:rPr>
              <a:t>Сумма смежных углов </a:t>
            </a:r>
          </a:p>
          <a:p>
            <a:pPr algn="ctr"/>
            <a:r>
              <a:rPr lang="ru-RU" altLang="ru-RU" sz="2400">
                <a:solidFill>
                  <a:srgbClr val="FFFF66"/>
                </a:solidFill>
                <a:latin typeface="Arial Black" panose="020B0A04020102020204" pitchFamily="34" charset="0"/>
              </a:rPr>
              <a:t>равна 180 </a:t>
            </a:r>
            <a:r>
              <a:rPr lang="ru-RU" altLang="ru-RU" sz="2400" b="1">
                <a:solidFill>
                  <a:srgbClr val="FFFF66"/>
                </a:solidFill>
                <a:latin typeface="Arial Black" panose="020B0A04020102020204" pitchFamily="34" charset="0"/>
              </a:rPr>
              <a:t>˚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762000" y="4114800"/>
            <a:ext cx="1524000" cy="2362200"/>
            <a:chOff x="480" y="2592"/>
            <a:chExt cx="960" cy="1488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0" y="2640"/>
              <a:ext cx="960" cy="144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86" name="Line 18"/>
            <p:cNvSpPr>
              <a:spLocks noChangeShapeType="1"/>
            </p:cNvSpPr>
            <p:nvPr/>
          </p:nvSpPr>
          <p:spPr bwMode="auto">
            <a:xfrm flipH="1">
              <a:off x="672" y="2592"/>
              <a:ext cx="576" cy="1488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8387" name="Arc 19"/>
            <p:cNvSpPr>
              <a:spLocks/>
            </p:cNvSpPr>
            <p:nvPr/>
          </p:nvSpPr>
          <p:spPr bwMode="auto">
            <a:xfrm rot="4059481" flipV="1">
              <a:off x="888" y="3387"/>
              <a:ext cx="144" cy="136"/>
            </a:xfrm>
            <a:custGeom>
              <a:avLst/>
              <a:gdLst>
                <a:gd name="G0" fmla="+- 0 0 0"/>
                <a:gd name="G1" fmla="+- 17067 0 0"/>
                <a:gd name="G2" fmla="+- 21600 0 0"/>
                <a:gd name="T0" fmla="*/ 13240 w 21600"/>
                <a:gd name="T1" fmla="*/ 0 h 25225"/>
                <a:gd name="T2" fmla="*/ 20000 w 21600"/>
                <a:gd name="T3" fmla="*/ 25225 h 25225"/>
                <a:gd name="T4" fmla="*/ 0 w 21600"/>
                <a:gd name="T5" fmla="*/ 17067 h 25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225" fill="none" extrusionOk="0">
                  <a:moveTo>
                    <a:pt x="13239" y="0"/>
                  </a:moveTo>
                  <a:cubicBezTo>
                    <a:pt x="18513" y="4091"/>
                    <a:pt x="21600" y="10391"/>
                    <a:pt x="21600" y="17067"/>
                  </a:cubicBezTo>
                  <a:cubicBezTo>
                    <a:pt x="21600" y="19864"/>
                    <a:pt x="21056" y="22634"/>
                    <a:pt x="20000" y="25225"/>
                  </a:cubicBezTo>
                </a:path>
                <a:path w="21600" h="25225" stroke="0" extrusionOk="0">
                  <a:moveTo>
                    <a:pt x="13239" y="0"/>
                  </a:moveTo>
                  <a:cubicBezTo>
                    <a:pt x="18513" y="4091"/>
                    <a:pt x="21600" y="10391"/>
                    <a:pt x="21600" y="17067"/>
                  </a:cubicBezTo>
                  <a:cubicBezTo>
                    <a:pt x="21600" y="19864"/>
                    <a:pt x="21056" y="22634"/>
                    <a:pt x="20000" y="25225"/>
                  </a:cubicBezTo>
                  <a:lnTo>
                    <a:pt x="0" y="1706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388" name="Arc 20"/>
            <p:cNvSpPr>
              <a:spLocks/>
            </p:cNvSpPr>
            <p:nvPr/>
          </p:nvSpPr>
          <p:spPr bwMode="auto">
            <a:xfrm rot="14668453" flipV="1">
              <a:off x="885" y="3183"/>
              <a:ext cx="144" cy="136"/>
            </a:xfrm>
            <a:custGeom>
              <a:avLst/>
              <a:gdLst>
                <a:gd name="G0" fmla="+- 0 0 0"/>
                <a:gd name="G1" fmla="+- 17067 0 0"/>
                <a:gd name="G2" fmla="+- 21600 0 0"/>
                <a:gd name="T0" fmla="*/ 13240 w 21600"/>
                <a:gd name="T1" fmla="*/ 0 h 25225"/>
                <a:gd name="T2" fmla="*/ 20000 w 21600"/>
                <a:gd name="T3" fmla="*/ 25225 h 25225"/>
                <a:gd name="T4" fmla="*/ 0 w 21600"/>
                <a:gd name="T5" fmla="*/ 17067 h 25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5225" fill="none" extrusionOk="0">
                  <a:moveTo>
                    <a:pt x="13239" y="0"/>
                  </a:moveTo>
                  <a:cubicBezTo>
                    <a:pt x="18513" y="4091"/>
                    <a:pt x="21600" y="10391"/>
                    <a:pt x="21600" y="17067"/>
                  </a:cubicBezTo>
                  <a:cubicBezTo>
                    <a:pt x="21600" y="19864"/>
                    <a:pt x="21056" y="22634"/>
                    <a:pt x="20000" y="25225"/>
                  </a:cubicBezTo>
                </a:path>
                <a:path w="21600" h="25225" stroke="0" extrusionOk="0">
                  <a:moveTo>
                    <a:pt x="13239" y="0"/>
                  </a:moveTo>
                  <a:cubicBezTo>
                    <a:pt x="18513" y="4091"/>
                    <a:pt x="21600" y="10391"/>
                    <a:pt x="21600" y="17067"/>
                  </a:cubicBezTo>
                  <a:cubicBezTo>
                    <a:pt x="21600" y="19864"/>
                    <a:pt x="21056" y="22634"/>
                    <a:pt x="20000" y="25225"/>
                  </a:cubicBezTo>
                  <a:lnTo>
                    <a:pt x="0" y="17067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389" name="AutoShape 21"/>
            <p:cNvSpPr>
              <a:spLocks noChangeArrowheads="1"/>
            </p:cNvSpPr>
            <p:nvPr/>
          </p:nvSpPr>
          <p:spPr bwMode="auto">
            <a:xfrm rot="5400000">
              <a:off x="831" y="3234"/>
              <a:ext cx="240" cy="192"/>
            </a:xfrm>
            <a:custGeom>
              <a:avLst/>
              <a:gdLst>
                <a:gd name="G0" fmla="+- 9290 0 0"/>
                <a:gd name="G1" fmla="+- -9467483 0 0"/>
                <a:gd name="G2" fmla="+- 0 0 -9467483"/>
                <a:gd name="T0" fmla="*/ 0 256 1"/>
                <a:gd name="T1" fmla="*/ 180 256 1"/>
                <a:gd name="G3" fmla="+- -9467483 T0 T1"/>
                <a:gd name="T2" fmla="*/ 0 256 1"/>
                <a:gd name="T3" fmla="*/ 90 256 1"/>
                <a:gd name="G4" fmla="+- -9467483 T2 T3"/>
                <a:gd name="G5" fmla="*/ G4 2 1"/>
                <a:gd name="T4" fmla="*/ 90 256 1"/>
                <a:gd name="T5" fmla="*/ 0 256 1"/>
                <a:gd name="G6" fmla="+- -9467483 T4 T5"/>
                <a:gd name="G7" fmla="*/ G6 2 1"/>
                <a:gd name="G8" fmla="abs -946748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290"/>
                <a:gd name="G18" fmla="*/ 9290 1 2"/>
                <a:gd name="G19" fmla="+- G18 5400 0"/>
                <a:gd name="G20" fmla="cos G19 -9467483"/>
                <a:gd name="G21" fmla="sin G19 -9467483"/>
                <a:gd name="G22" fmla="+- G20 10800 0"/>
                <a:gd name="G23" fmla="+- G21 10800 0"/>
                <a:gd name="G24" fmla="+- 10800 0 G20"/>
                <a:gd name="G25" fmla="+- 9290 10800 0"/>
                <a:gd name="G26" fmla="?: G9 G17 G25"/>
                <a:gd name="G27" fmla="?: G9 0 21600"/>
                <a:gd name="G28" fmla="cos 10800 -9467483"/>
                <a:gd name="G29" fmla="sin 10800 -9467483"/>
                <a:gd name="G30" fmla="sin 9290 -9467483"/>
                <a:gd name="G31" fmla="+- G28 10800 0"/>
                <a:gd name="G32" fmla="+- G29 10800 0"/>
                <a:gd name="G33" fmla="+- G30 10800 0"/>
                <a:gd name="G34" fmla="?: G4 0 G31"/>
                <a:gd name="G35" fmla="?: -9467483 G34 0"/>
                <a:gd name="G36" fmla="?: G6 G35 G31"/>
                <a:gd name="G37" fmla="+- 21600 0 G36"/>
                <a:gd name="G38" fmla="?: G4 0 G33"/>
                <a:gd name="G39" fmla="?: -946748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626 w 21600"/>
                <a:gd name="T15" fmla="*/ 4961 h 21600"/>
                <a:gd name="T16" fmla="*/ 10800 w 21600"/>
                <a:gd name="T17" fmla="*/ 1510 h 21600"/>
                <a:gd name="T18" fmla="*/ 18974 w 21600"/>
                <a:gd name="T19" fmla="*/ 496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40" y="5400"/>
                  </a:moveTo>
                  <a:cubicBezTo>
                    <a:pt x="4984" y="2958"/>
                    <a:pt x="7799" y="1510"/>
                    <a:pt x="10800" y="1510"/>
                  </a:cubicBezTo>
                  <a:cubicBezTo>
                    <a:pt x="13800" y="1510"/>
                    <a:pt x="16615" y="2958"/>
                    <a:pt x="18359" y="5400"/>
                  </a:cubicBezTo>
                  <a:lnTo>
                    <a:pt x="19588" y="4522"/>
                  </a:lnTo>
                  <a:cubicBezTo>
                    <a:pt x="17561" y="1684"/>
                    <a:pt x="14287" y="0"/>
                    <a:pt x="10799" y="0"/>
                  </a:cubicBezTo>
                  <a:cubicBezTo>
                    <a:pt x="7312" y="0"/>
                    <a:pt x="4038" y="1684"/>
                    <a:pt x="2011" y="4522"/>
                  </a:cubicBez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390" name="AutoShape 22"/>
            <p:cNvSpPr>
              <a:spLocks noChangeArrowheads="1"/>
            </p:cNvSpPr>
            <p:nvPr/>
          </p:nvSpPr>
          <p:spPr bwMode="auto">
            <a:xfrm rot="16056844">
              <a:off x="837" y="3267"/>
              <a:ext cx="240" cy="192"/>
            </a:xfrm>
            <a:custGeom>
              <a:avLst/>
              <a:gdLst>
                <a:gd name="G0" fmla="+- 9290 0 0"/>
                <a:gd name="G1" fmla="+- -9467483 0 0"/>
                <a:gd name="G2" fmla="+- 0 0 -9467483"/>
                <a:gd name="T0" fmla="*/ 0 256 1"/>
                <a:gd name="T1" fmla="*/ 180 256 1"/>
                <a:gd name="G3" fmla="+- -9467483 T0 T1"/>
                <a:gd name="T2" fmla="*/ 0 256 1"/>
                <a:gd name="T3" fmla="*/ 90 256 1"/>
                <a:gd name="G4" fmla="+- -9467483 T2 T3"/>
                <a:gd name="G5" fmla="*/ G4 2 1"/>
                <a:gd name="T4" fmla="*/ 90 256 1"/>
                <a:gd name="T5" fmla="*/ 0 256 1"/>
                <a:gd name="G6" fmla="+- -9467483 T4 T5"/>
                <a:gd name="G7" fmla="*/ G6 2 1"/>
                <a:gd name="G8" fmla="abs -9467483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290"/>
                <a:gd name="G18" fmla="*/ 9290 1 2"/>
                <a:gd name="G19" fmla="+- G18 5400 0"/>
                <a:gd name="G20" fmla="cos G19 -9467483"/>
                <a:gd name="G21" fmla="sin G19 -9467483"/>
                <a:gd name="G22" fmla="+- G20 10800 0"/>
                <a:gd name="G23" fmla="+- G21 10800 0"/>
                <a:gd name="G24" fmla="+- 10800 0 G20"/>
                <a:gd name="G25" fmla="+- 9290 10800 0"/>
                <a:gd name="G26" fmla="?: G9 G17 G25"/>
                <a:gd name="G27" fmla="?: G9 0 21600"/>
                <a:gd name="G28" fmla="cos 10800 -9467483"/>
                <a:gd name="G29" fmla="sin 10800 -9467483"/>
                <a:gd name="G30" fmla="sin 9290 -9467483"/>
                <a:gd name="G31" fmla="+- G28 10800 0"/>
                <a:gd name="G32" fmla="+- G29 10800 0"/>
                <a:gd name="G33" fmla="+- G30 10800 0"/>
                <a:gd name="G34" fmla="?: G4 0 G31"/>
                <a:gd name="G35" fmla="?: -9467483 G34 0"/>
                <a:gd name="G36" fmla="?: G6 G35 G31"/>
                <a:gd name="G37" fmla="+- 21600 0 G36"/>
                <a:gd name="G38" fmla="?: G4 0 G33"/>
                <a:gd name="G39" fmla="?: -9467483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626 w 21600"/>
                <a:gd name="T15" fmla="*/ 4961 h 21600"/>
                <a:gd name="T16" fmla="*/ 10800 w 21600"/>
                <a:gd name="T17" fmla="*/ 1510 h 21600"/>
                <a:gd name="T18" fmla="*/ 18974 w 21600"/>
                <a:gd name="T19" fmla="*/ 496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40" y="5400"/>
                  </a:moveTo>
                  <a:cubicBezTo>
                    <a:pt x="4984" y="2958"/>
                    <a:pt x="7799" y="1510"/>
                    <a:pt x="10800" y="1510"/>
                  </a:cubicBezTo>
                  <a:cubicBezTo>
                    <a:pt x="13800" y="1510"/>
                    <a:pt x="16615" y="2958"/>
                    <a:pt x="18359" y="5400"/>
                  </a:cubicBezTo>
                  <a:lnTo>
                    <a:pt x="19588" y="4522"/>
                  </a:lnTo>
                  <a:cubicBezTo>
                    <a:pt x="17561" y="1684"/>
                    <a:pt x="14287" y="0"/>
                    <a:pt x="10799" y="0"/>
                  </a:cubicBezTo>
                  <a:cubicBezTo>
                    <a:pt x="7312" y="0"/>
                    <a:pt x="4038" y="1684"/>
                    <a:pt x="2011" y="4522"/>
                  </a:cubicBezTo>
                  <a:close/>
                </a:path>
              </a:pathLst>
            </a:custGeom>
            <a:noFill/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58391" name="Rectangle 23"/>
          <p:cNvSpPr>
            <a:spLocks noChangeArrowheads="1"/>
          </p:cNvSpPr>
          <p:nvPr/>
        </p:nvSpPr>
        <p:spPr bwMode="auto">
          <a:xfrm>
            <a:off x="3429000" y="3962400"/>
            <a:ext cx="5715000" cy="152400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50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Два угла называются </a:t>
            </a:r>
            <a:r>
              <a:rPr lang="ru-RU" altLang="ru-RU" sz="2400" b="1" u="sng">
                <a:solidFill>
                  <a:schemeClr val="tx2"/>
                </a:solidFill>
                <a:latin typeface="Bookman Old Style" panose="02050604050505020204" pitchFamily="18" charset="0"/>
              </a:rPr>
              <a:t>вертикальными</a:t>
            </a:r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, если стороны одного угла являются продолжениями сторон другого</a:t>
            </a:r>
            <a:endParaRPr lang="ru-RU" altLang="ru-RU" sz="2400" b="1" u="sng">
              <a:solidFill>
                <a:schemeClr val="tx2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8392" name="AutoShape 24"/>
          <p:cNvSpPr>
            <a:spLocks noChangeArrowheads="1"/>
          </p:cNvSpPr>
          <p:nvPr/>
        </p:nvSpPr>
        <p:spPr bwMode="auto">
          <a:xfrm>
            <a:off x="3581400" y="5638800"/>
            <a:ext cx="5257800" cy="914400"/>
          </a:xfrm>
          <a:prstGeom prst="parallelogram">
            <a:avLst>
              <a:gd name="adj" fmla="val 3905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>
                <a:solidFill>
                  <a:srgbClr val="FFFF66"/>
                </a:solidFill>
                <a:latin typeface="Arial Black" panose="020B0A04020102020204" pitchFamily="34" charset="0"/>
              </a:rPr>
              <a:t>Вертикальные углы</a:t>
            </a:r>
          </a:p>
          <a:p>
            <a:pPr algn="ctr"/>
            <a:r>
              <a:rPr lang="ru-RU" altLang="ru-RU" sz="2400">
                <a:solidFill>
                  <a:srgbClr val="FFFF66"/>
                </a:solidFill>
                <a:latin typeface="Arial Black" panose="020B0A04020102020204" pitchFamily="34" charset="0"/>
              </a:rPr>
              <a:t>равны</a:t>
            </a:r>
            <a:endParaRPr lang="ru-RU" altLang="ru-RU" sz="2400" b="1">
              <a:solidFill>
                <a:srgbClr val="FFFF66"/>
              </a:solidFill>
              <a:latin typeface="Arial Black" panose="020B0A04020102020204" pitchFamily="34" charset="0"/>
            </a:endParaRPr>
          </a:p>
        </p:txBody>
      </p:sp>
      <p:sp>
        <p:nvSpPr>
          <p:cNvPr id="58393" name="AutoShape 2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092825"/>
            <a:ext cx="755650" cy="765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3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3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1850"/>
                            </p:stCondLst>
                            <p:childTnLst>
                              <p:par>
                                <p:cTn id="4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1" grpId="0" animBg="1"/>
      <p:bldP spid="58382" grpId="0" animBg="1"/>
      <p:bldP spid="58383" grpId="0" animBg="1"/>
      <p:bldP spid="58391" grpId="0" animBg="1"/>
      <p:bldP spid="5839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/>
              <a:t>Содержание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ru-RU" altLang="ru-RU" sz="1800" b="1">
                <a:hlinkClick r:id="rId2" action="ppaction://hlinksldjump"/>
              </a:rPr>
              <a:t>Введение</a:t>
            </a:r>
            <a:r>
              <a:rPr lang="ru-RU" altLang="ru-RU" sz="1800" b="1"/>
              <a:t>.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ru-RU" sz="1800" b="1"/>
              <a:t>Основная </a:t>
            </a:r>
            <a:r>
              <a:rPr lang="ru-RU" altLang="ru-RU" sz="1800" b="1">
                <a:hlinkClick r:id="rId3" action="ppaction://hlinksldjump"/>
              </a:rPr>
              <a:t>цель</a:t>
            </a:r>
            <a:r>
              <a:rPr lang="ru-RU" altLang="ru-RU" sz="1800" b="1"/>
              <a:t>.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ru-RU" sz="1800" b="1"/>
              <a:t>Начальные </a:t>
            </a:r>
            <a:r>
              <a:rPr lang="ru-RU" altLang="ru-RU" sz="1800" b="1">
                <a:hlinkClick r:id="rId4" action="ppaction://hlinksldjump"/>
              </a:rPr>
              <a:t>геометрические</a:t>
            </a:r>
            <a:r>
              <a:rPr lang="ru-RU" altLang="ru-RU" sz="1800" b="1"/>
              <a:t> сведения.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5" action="ppaction://hlinksldjump"/>
              </a:rPr>
              <a:t>Точки</a:t>
            </a:r>
            <a:r>
              <a:rPr lang="ru-RU" altLang="ru-RU" sz="1600" b="1"/>
              <a:t>, прямые, отрезки.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6" action="ppaction://hlinksldjump"/>
              </a:rPr>
              <a:t>Луч</a:t>
            </a:r>
            <a:r>
              <a:rPr lang="ru-RU" altLang="ru-RU" sz="1600" b="1"/>
              <a:t> и угол.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7" action="ppaction://hlinksldjump"/>
              </a:rPr>
              <a:t>Градусная</a:t>
            </a:r>
            <a:r>
              <a:rPr lang="ru-RU" altLang="ru-RU" sz="1600" b="1"/>
              <a:t> мера угла.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8" action="ppaction://hlinksldjump"/>
              </a:rPr>
              <a:t>Смежные</a:t>
            </a:r>
            <a:r>
              <a:rPr lang="ru-RU" altLang="ru-RU" sz="1600" b="1"/>
              <a:t> и вертикальные углы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9" action="ppaction://hlinksldjump"/>
              </a:rPr>
              <a:t>Перпендикулярные</a:t>
            </a:r>
            <a:r>
              <a:rPr lang="ru-RU" altLang="ru-RU" sz="1600" b="1"/>
              <a:t> прямые. 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sz="1600" b="1">
                <a:hlinkClick r:id="rId10" action="ppaction://hlinksldjump"/>
              </a:rPr>
              <a:t>Вопросы</a:t>
            </a:r>
            <a:r>
              <a:rPr lang="ru-RU" altLang="ru-RU" sz="1600" b="1"/>
              <a:t>.          </a:t>
            </a:r>
          </a:p>
          <a:p>
            <a:pPr marL="533400" indent="-533400">
              <a:lnSpc>
                <a:spcPct val="80000"/>
              </a:lnSpc>
            </a:pPr>
            <a:r>
              <a:rPr lang="ru-RU" altLang="ru-RU" sz="1800" b="1">
                <a:hlinkClick r:id="rId11" action="ppaction://hlinksldjump"/>
              </a:rPr>
              <a:t>Треугольники</a:t>
            </a:r>
            <a:r>
              <a:rPr lang="ru-RU" altLang="ru-RU" sz="1800" b="1"/>
              <a:t>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12" action="ppaction://hlinksldjump"/>
              </a:rPr>
              <a:t>Медианы</a:t>
            </a:r>
            <a:r>
              <a:rPr lang="ru-RU" altLang="ru-RU" b="1"/>
              <a:t>, биссектрисы и высоты треугольника.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13" action="ppaction://hlinksldjump"/>
              </a:rPr>
              <a:t>Первый</a:t>
            </a:r>
            <a:r>
              <a:rPr lang="ru-RU" altLang="ru-RU" b="1"/>
              <a:t> признак равенства треугольников 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14" action="ppaction://hlinksldjump"/>
              </a:rPr>
              <a:t>Второй</a:t>
            </a:r>
            <a:r>
              <a:rPr lang="ru-RU" altLang="ru-RU" b="1"/>
              <a:t> и третий признаки равенства 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15" action="ppaction://hlinksldjump"/>
              </a:rPr>
              <a:t>Задачи</a:t>
            </a:r>
            <a:r>
              <a:rPr lang="ru-RU" altLang="ru-RU" b="1"/>
              <a:t> на построение.  </a:t>
            </a:r>
          </a:p>
          <a:p>
            <a:pPr marL="1714500" lvl="3" indent="-342900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16" action="ppaction://hlinksldjump"/>
              </a:rPr>
              <a:t>Вопросы</a:t>
            </a:r>
            <a:r>
              <a:rPr lang="ru-RU" altLang="ru-RU" b="1"/>
              <a:t>.               </a:t>
            </a:r>
          </a:p>
        </p:txBody>
      </p:sp>
      <p:sp>
        <p:nvSpPr>
          <p:cNvPr id="24586" name="AutoShape 1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9788" y="6165850"/>
            <a:ext cx="684212" cy="6921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600" b="1" i="1">
                <a:latin typeface="Bookman Old Style" panose="02050604050505020204" pitchFamily="18" charset="0"/>
                <a:hlinkClick r:id="rId2" action="ppaction://hlinksldjump"/>
              </a:rPr>
              <a:t>Перпендикулярные</a:t>
            </a:r>
            <a:r>
              <a:rPr lang="ru-RU" altLang="ru-RU" sz="3600" b="1" i="1">
                <a:latin typeface="Bookman Old Style" panose="02050604050505020204" pitchFamily="18" charset="0"/>
              </a:rPr>
              <a:t> прямые.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>
            <a:off x="0" y="2438400"/>
            <a:ext cx="3429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rot="5400000">
            <a:off x="405606" y="2262982"/>
            <a:ext cx="2544763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751013" y="990600"/>
            <a:ext cx="365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751013" y="3321050"/>
            <a:ext cx="365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743200" y="2035175"/>
            <a:ext cx="3810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676400" y="2438400"/>
            <a:ext cx="219075" cy="1619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152400" y="2100263"/>
            <a:ext cx="3651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1239838" y="2019300"/>
            <a:ext cx="219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Arial" panose="020B0604020202020204" pitchFamily="34" charset="0"/>
              </a:rPr>
              <a:t>1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3200400" y="914400"/>
            <a:ext cx="5943600" cy="21336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Две пересекающиеся прямые называются перпендикулярными (или взаимно перпендикулярными), если они образуют четыре прямых угла.</a:t>
            </a:r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228600" y="3733800"/>
            <a:ext cx="86868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81000" y="5105400"/>
            <a:ext cx="21336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 rot="5400000">
            <a:off x="-434182" y="5234782"/>
            <a:ext cx="2544763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8" name="Line 16"/>
          <p:cNvSpPr>
            <a:spLocks noChangeShapeType="1"/>
          </p:cNvSpPr>
          <p:nvPr/>
        </p:nvSpPr>
        <p:spPr bwMode="auto">
          <a:xfrm rot="5400000">
            <a:off x="785018" y="5234782"/>
            <a:ext cx="2544763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2057400" y="5105400"/>
            <a:ext cx="219075" cy="1619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0" name="Rectangle 18"/>
          <p:cNvSpPr>
            <a:spLocks noChangeArrowheads="1"/>
          </p:cNvSpPr>
          <p:nvPr/>
        </p:nvSpPr>
        <p:spPr bwMode="auto">
          <a:xfrm>
            <a:off x="838200" y="5105400"/>
            <a:ext cx="219075" cy="1619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3200400" y="4114800"/>
            <a:ext cx="5943600" cy="2133600"/>
          </a:xfrm>
          <a:prstGeom prst="rect">
            <a:avLst/>
          </a:prstGeom>
          <a:gradFill rotWithShape="1">
            <a:gsLst>
              <a:gs pos="0">
                <a:schemeClr val="bg1">
                  <a:alpha val="92999"/>
                </a:schemeClr>
              </a:gs>
              <a:gs pos="5000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92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chemeClr val="tx2"/>
                </a:solidFill>
                <a:latin typeface="Bookman Old Style" panose="02050604050505020204" pitchFamily="18" charset="0"/>
              </a:rPr>
              <a:t>Две прямые, перпендикулярные к третьей, не пересекаются.</a:t>
            </a:r>
          </a:p>
        </p:txBody>
      </p:sp>
      <p:sp>
        <p:nvSpPr>
          <p:cNvPr id="59413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1838" y="6165850"/>
            <a:ext cx="792162" cy="6921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2050"/>
                            </p:stCondLst>
                            <p:childTnLst>
                              <p:par>
                                <p:cTn id="4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405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9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455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505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7050"/>
                            </p:stCondLst>
                            <p:childTnLst>
                              <p:par>
                                <p:cTn id="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5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/>
      <p:bldP spid="59396" grpId="0" animBg="1"/>
      <p:bldP spid="59397" grpId="0" animBg="1"/>
      <p:bldP spid="59398" grpId="0"/>
      <p:bldP spid="59399" grpId="0"/>
      <p:bldP spid="59400" grpId="0"/>
      <p:bldP spid="59401" grpId="0" animBg="1"/>
      <p:bldP spid="59402" grpId="0"/>
      <p:bldP spid="59403" grpId="0"/>
      <p:bldP spid="59404" grpId="0" animBg="1"/>
      <p:bldP spid="59405" grpId="0" animBg="1"/>
      <p:bldP spid="59406" grpId="0" animBg="1"/>
      <p:bldP spid="59407" grpId="0" animBg="1"/>
      <p:bldP spid="59408" grpId="0" animBg="1"/>
      <p:bldP spid="59409" grpId="0" animBg="1"/>
      <p:bldP spid="59410" grpId="0" animBg="1"/>
      <p:bldP spid="594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hlinkClick r:id="rId2" action="ppaction://hlinksldjump"/>
              </a:rPr>
              <a:t>Вопросы</a:t>
            </a:r>
            <a:r>
              <a:rPr lang="ru-RU" altLang="ru-RU"/>
              <a:t>: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/>
              <a:t>Сколько прямых можно провести через две </a:t>
            </a:r>
            <a:r>
              <a:rPr lang="ru-RU" altLang="ru-RU" sz="2000" b="1">
                <a:hlinkClick r:id="rId3" action="ppaction://hlinksldjump"/>
              </a:rPr>
              <a:t>точки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Что такое </a:t>
            </a:r>
            <a:r>
              <a:rPr lang="ru-RU" altLang="ru-RU" sz="2000" b="1">
                <a:hlinkClick r:id="rId4" action="ppaction://hlinksldjump"/>
              </a:rPr>
              <a:t>отрезок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Какие вы знаете единицы </a:t>
            </a:r>
            <a:r>
              <a:rPr lang="ru-RU" altLang="ru-RU" sz="2000" b="1">
                <a:hlinkClick r:id="rId5" action="ppaction://hlinksldjump"/>
              </a:rPr>
              <a:t>измерения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Что такое </a:t>
            </a:r>
            <a:r>
              <a:rPr lang="ru-RU" altLang="ru-RU" sz="2000" b="1">
                <a:hlinkClick r:id="rId6" action="ppaction://hlinksldjump"/>
              </a:rPr>
              <a:t>луч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Какая фигура называется </a:t>
            </a:r>
            <a:r>
              <a:rPr lang="ru-RU" altLang="ru-RU" sz="2000" b="1">
                <a:hlinkClick r:id="rId7" action="ppaction://hlinksldjump"/>
              </a:rPr>
              <a:t>углом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Какой луч называется биссектрисой угла?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Какие фигуры называются равными</a:t>
            </a:r>
            <a:r>
              <a:rPr lang="ru-RU" altLang="ru-RU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Какими инструментами пользуются для измерения расстояния?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Что такое градусная мера угла?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Какой угол называется острым? Прямым? </a:t>
            </a:r>
            <a:r>
              <a:rPr lang="ru-RU" altLang="ru-RU" sz="2000" b="1">
                <a:hlinkClick r:id="rId8" action="ppaction://hlinksldjump"/>
              </a:rPr>
              <a:t>Тупым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Какие углы называются вертикальными? </a:t>
            </a:r>
            <a:r>
              <a:rPr lang="ru-RU" altLang="ru-RU" sz="2000" b="1">
                <a:hlinkClick r:id="rId9" action="ppaction://hlinksldjump"/>
              </a:rPr>
              <a:t>Смежными</a:t>
            </a:r>
            <a:r>
              <a:rPr lang="ru-RU" altLang="ru-RU" sz="2000" b="1"/>
              <a:t>?</a:t>
            </a:r>
          </a:p>
          <a:p>
            <a:pPr>
              <a:lnSpc>
                <a:spcPct val="90000"/>
              </a:lnSpc>
            </a:pPr>
            <a:r>
              <a:rPr lang="ru-RU" altLang="ru-RU" sz="2000" b="1"/>
              <a:t>Какие прямые называются </a:t>
            </a:r>
            <a:r>
              <a:rPr lang="ru-RU" altLang="ru-RU" sz="2000" b="1">
                <a:hlinkClick r:id="rId10" action="ppaction://hlinksldjump"/>
              </a:rPr>
              <a:t>перпендикулярными</a:t>
            </a:r>
            <a:r>
              <a:rPr lang="ru-RU" altLang="ru-RU" sz="2000" b="1"/>
              <a:t>? </a:t>
            </a:r>
          </a:p>
          <a:p>
            <a:pPr>
              <a:lnSpc>
                <a:spcPct val="90000"/>
              </a:lnSpc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            </a:t>
            </a:r>
            <a:r>
              <a:rPr lang="ru-RU" altLang="ru-RU">
                <a:hlinkClick r:id="rId3" action="ppaction://hlinksldjump"/>
              </a:rPr>
              <a:t>Треугольник</a:t>
            </a:r>
            <a:endParaRPr lang="ru-RU" altLang="ru-RU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Геометрическая фигура, которая состоит из трех точек не лежащих на одной прямой и отрезков их соединяющих называется треугольником (обозначается:      АВС).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А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                      В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С                            </a:t>
            </a:r>
          </a:p>
        </p:txBody>
      </p:sp>
      <p:sp>
        <p:nvSpPr>
          <p:cNvPr id="281604" name="Oval 4"/>
          <p:cNvSpPr>
            <a:spLocks noChangeArrowheads="1"/>
          </p:cNvSpPr>
          <p:nvPr/>
        </p:nvSpPr>
        <p:spPr bwMode="auto">
          <a:xfrm>
            <a:off x="21336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5" name="Oval 5"/>
          <p:cNvSpPr>
            <a:spLocks noChangeArrowheads="1"/>
          </p:cNvSpPr>
          <p:nvPr/>
        </p:nvSpPr>
        <p:spPr bwMode="auto">
          <a:xfrm>
            <a:off x="3962400" y="4953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6" name="Oval 6"/>
          <p:cNvSpPr>
            <a:spLocks noChangeArrowheads="1"/>
          </p:cNvSpPr>
          <p:nvPr/>
        </p:nvSpPr>
        <p:spPr bwMode="auto">
          <a:xfrm>
            <a:off x="1447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07" name="Line 7"/>
          <p:cNvSpPr>
            <a:spLocks noChangeShapeType="1"/>
          </p:cNvSpPr>
          <p:nvPr/>
        </p:nvSpPr>
        <p:spPr bwMode="auto">
          <a:xfrm flipV="1">
            <a:off x="1524000" y="4419600"/>
            <a:ext cx="685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1608" name="Line 8"/>
          <p:cNvSpPr>
            <a:spLocks noChangeShapeType="1"/>
          </p:cNvSpPr>
          <p:nvPr/>
        </p:nvSpPr>
        <p:spPr bwMode="auto">
          <a:xfrm flipV="1">
            <a:off x="1524000" y="5029200"/>
            <a:ext cx="2514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1609" name="Line 9"/>
          <p:cNvSpPr>
            <a:spLocks noChangeShapeType="1"/>
          </p:cNvSpPr>
          <p:nvPr/>
        </p:nvSpPr>
        <p:spPr bwMode="auto">
          <a:xfrm>
            <a:off x="2209800" y="441960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1610" name="AutoShape 10"/>
          <p:cNvSpPr>
            <a:spLocks noChangeArrowheads="1"/>
          </p:cNvSpPr>
          <p:nvPr/>
        </p:nvSpPr>
        <p:spPr bwMode="auto">
          <a:xfrm>
            <a:off x="3810000" y="3733800"/>
            <a:ext cx="3810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1611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91263"/>
            <a:ext cx="647700" cy="566737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16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1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81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0" dur="2000" fill="hold"/>
                                        <p:tgtEl>
                                          <p:spTgt spid="281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2" dur="2000" fill="hold"/>
                                        <p:tgtEl>
                                          <p:spTgt spid="281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4" dur="2000" fill="hold"/>
                                        <p:tgtEl>
                                          <p:spTgt spid="2816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2" grpId="0"/>
      <p:bldP spid="281603" grpId="0" build="p"/>
      <p:bldP spid="281607" grpId="0" animBg="1"/>
      <p:bldP spid="281608" grpId="0" animBg="1"/>
      <p:bldP spid="281609" grpId="0" animBg="1"/>
      <p:bldP spid="2816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/>
              <a:t>Треугольником также называется часть плоскости ограниченная отрезками АВ, ВС, АС. </a:t>
            </a:r>
            <a:br>
              <a:rPr lang="ru-RU" altLang="ru-RU" sz="2400"/>
            </a:br>
            <a:endParaRPr lang="ru-RU" altLang="ru-RU" sz="240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1200"/>
            <a:ext cx="4492625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    А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С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endParaRPr lang="ru-RU" altLang="ru-RU" sz="2800"/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800"/>
              <a:t>                                        В</a:t>
            </a:r>
          </a:p>
        </p:txBody>
      </p:sp>
      <p:sp>
        <p:nvSpPr>
          <p:cNvPr id="283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267200" y="1981200"/>
            <a:ext cx="4876800" cy="4114800"/>
          </a:xfrm>
        </p:spPr>
        <p:txBody>
          <a:bodyPr/>
          <a:lstStyle/>
          <a:p>
            <a:r>
              <a:rPr lang="ru-RU" altLang="ru-RU" sz="2800"/>
              <a:t>А, В, С – вершины.</a:t>
            </a:r>
          </a:p>
          <a:p>
            <a:r>
              <a:rPr lang="ru-RU" altLang="ru-RU" sz="2800"/>
              <a:t>АВ, ВС, СА-стороны.</a:t>
            </a:r>
          </a:p>
          <a:p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АВС, </a:t>
            </a:r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ВСА, </a:t>
            </a:r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САВ-углы треугольника,(</a:t>
            </a:r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А,</a:t>
            </a:r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 В, </a:t>
            </a:r>
            <a:r>
              <a:rPr lang="en-US" altLang="ru-RU" sz="2800">
                <a:cs typeface="Times New Roman" panose="02020603050405020304" pitchFamily="18" charset="0"/>
              </a:rPr>
              <a:t>&lt;</a:t>
            </a:r>
            <a:r>
              <a:rPr lang="ru-RU" altLang="ru-RU" sz="2800">
                <a:cs typeface="Times New Roman" panose="02020603050405020304" pitchFamily="18" charset="0"/>
              </a:rPr>
              <a:t>С или </a:t>
            </a:r>
            <a:r>
              <a:rPr lang="el-GR" altLang="ru-RU" sz="2800">
                <a:cs typeface="Times New Roman" panose="02020603050405020304" pitchFamily="18" charset="0"/>
              </a:rPr>
              <a:t>α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l-GR" altLang="ru-RU" sz="2800">
                <a:cs typeface="Times New Roman" panose="02020603050405020304" pitchFamily="18" charset="0"/>
              </a:rPr>
              <a:t>β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l-GR" altLang="ru-RU" sz="2800">
                <a:cs typeface="Times New Roman" panose="02020603050405020304" pitchFamily="18" charset="0"/>
              </a:rPr>
              <a:t>γ</a:t>
            </a:r>
            <a:r>
              <a:rPr lang="ru-RU" altLang="ru-RU" sz="2800">
                <a:cs typeface="Times New Roman" panose="02020603050405020304" pitchFamily="18" charset="0"/>
              </a:rPr>
              <a:t> ).</a:t>
            </a:r>
            <a:endParaRPr lang="el-GR" altLang="ru-RU" sz="2800">
              <a:cs typeface="Times New Roman" panose="02020603050405020304" pitchFamily="18" charset="0"/>
            </a:endParaRPr>
          </a:p>
        </p:txBody>
      </p:sp>
      <p:sp>
        <p:nvSpPr>
          <p:cNvPr id="283653" name="Oval 5"/>
          <p:cNvSpPr>
            <a:spLocks noChangeArrowheads="1"/>
          </p:cNvSpPr>
          <p:nvPr/>
        </p:nvSpPr>
        <p:spPr bwMode="auto">
          <a:xfrm>
            <a:off x="1143000" y="2286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3654" name="Oval 6"/>
          <p:cNvSpPr>
            <a:spLocks noChangeArrowheads="1"/>
          </p:cNvSpPr>
          <p:nvPr/>
        </p:nvSpPr>
        <p:spPr bwMode="auto">
          <a:xfrm>
            <a:off x="685800" y="41910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3655" name="Oval 7"/>
          <p:cNvSpPr>
            <a:spLocks noChangeArrowheads="1"/>
          </p:cNvSpPr>
          <p:nvPr/>
        </p:nvSpPr>
        <p:spPr bwMode="auto">
          <a:xfrm>
            <a:off x="3429000" y="5257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3657" name="Line 9"/>
          <p:cNvSpPr>
            <a:spLocks noChangeShapeType="1"/>
          </p:cNvSpPr>
          <p:nvPr/>
        </p:nvSpPr>
        <p:spPr bwMode="auto">
          <a:xfrm>
            <a:off x="1295400" y="2362200"/>
            <a:ext cx="228600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58" name="Line 10"/>
          <p:cNvSpPr>
            <a:spLocks noChangeShapeType="1"/>
          </p:cNvSpPr>
          <p:nvPr/>
        </p:nvSpPr>
        <p:spPr bwMode="auto">
          <a:xfrm flipH="1">
            <a:off x="755650" y="2349500"/>
            <a:ext cx="533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3663" name="Freeform 15"/>
          <p:cNvSpPr>
            <a:spLocks/>
          </p:cNvSpPr>
          <p:nvPr/>
        </p:nvSpPr>
        <p:spPr bwMode="auto">
          <a:xfrm>
            <a:off x="3263900" y="5105400"/>
            <a:ext cx="12700" cy="152400"/>
          </a:xfrm>
          <a:custGeom>
            <a:avLst/>
            <a:gdLst>
              <a:gd name="T0" fmla="*/ 8 w 8"/>
              <a:gd name="T1" fmla="*/ 96 h 96"/>
              <a:gd name="T2" fmla="*/ 8 w 8"/>
              <a:gd name="T3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8" h="96">
                <a:moveTo>
                  <a:pt x="8" y="96"/>
                </a:moveTo>
                <a:cubicBezTo>
                  <a:pt x="4" y="52"/>
                  <a:pt x="0" y="8"/>
                  <a:pt x="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83666" name="Group 18"/>
          <p:cNvGrpSpPr>
            <a:grpSpLocks/>
          </p:cNvGrpSpPr>
          <p:nvPr/>
        </p:nvGrpSpPr>
        <p:grpSpPr bwMode="auto">
          <a:xfrm>
            <a:off x="755650" y="2349500"/>
            <a:ext cx="2749550" cy="2984500"/>
            <a:chOff x="476" y="1480"/>
            <a:chExt cx="1732" cy="1880"/>
          </a:xfrm>
        </p:grpSpPr>
        <p:sp>
          <p:nvSpPr>
            <p:cNvPr id="283656" name="Line 8"/>
            <p:cNvSpPr>
              <a:spLocks noChangeShapeType="1"/>
            </p:cNvSpPr>
            <p:nvPr/>
          </p:nvSpPr>
          <p:spPr bwMode="auto">
            <a:xfrm>
              <a:off x="528" y="2688"/>
              <a:ext cx="168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59" name="Freeform 11"/>
            <p:cNvSpPr>
              <a:spLocks/>
            </p:cNvSpPr>
            <p:nvPr/>
          </p:nvSpPr>
          <p:spPr bwMode="auto">
            <a:xfrm>
              <a:off x="768" y="1680"/>
              <a:ext cx="192" cy="104"/>
            </a:xfrm>
            <a:custGeom>
              <a:avLst/>
              <a:gdLst>
                <a:gd name="T0" fmla="*/ 0 w 192"/>
                <a:gd name="T1" fmla="*/ 0 h 104"/>
                <a:gd name="T2" fmla="*/ 96 w 192"/>
                <a:gd name="T3" fmla="*/ 96 h 104"/>
                <a:gd name="T4" fmla="*/ 192 w 192"/>
                <a:gd name="T5" fmla="*/ 4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2" h="104">
                  <a:moveTo>
                    <a:pt x="0" y="0"/>
                  </a:moveTo>
                  <a:cubicBezTo>
                    <a:pt x="32" y="44"/>
                    <a:pt x="64" y="88"/>
                    <a:pt x="96" y="96"/>
                  </a:cubicBezTo>
                  <a:cubicBezTo>
                    <a:pt x="128" y="104"/>
                    <a:pt x="176" y="64"/>
                    <a:pt x="192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60" name="Freeform 12"/>
            <p:cNvSpPr>
              <a:spLocks/>
            </p:cNvSpPr>
            <p:nvPr/>
          </p:nvSpPr>
          <p:spPr bwMode="auto">
            <a:xfrm>
              <a:off x="528" y="2544"/>
              <a:ext cx="112" cy="192"/>
            </a:xfrm>
            <a:custGeom>
              <a:avLst/>
              <a:gdLst>
                <a:gd name="T0" fmla="*/ 0 w 112"/>
                <a:gd name="T1" fmla="*/ 0 h 192"/>
                <a:gd name="T2" fmla="*/ 96 w 112"/>
                <a:gd name="T3" fmla="*/ 48 h 192"/>
                <a:gd name="T4" fmla="*/ 96 w 112"/>
                <a:gd name="T5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192">
                  <a:moveTo>
                    <a:pt x="0" y="0"/>
                  </a:moveTo>
                  <a:cubicBezTo>
                    <a:pt x="40" y="8"/>
                    <a:pt x="80" y="16"/>
                    <a:pt x="96" y="48"/>
                  </a:cubicBezTo>
                  <a:cubicBezTo>
                    <a:pt x="112" y="80"/>
                    <a:pt x="96" y="176"/>
                    <a:pt x="96" y="19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61" name="Freeform 13"/>
            <p:cNvSpPr>
              <a:spLocks/>
            </p:cNvSpPr>
            <p:nvPr/>
          </p:nvSpPr>
          <p:spPr bwMode="auto">
            <a:xfrm>
              <a:off x="576" y="2448"/>
              <a:ext cx="168" cy="288"/>
            </a:xfrm>
            <a:custGeom>
              <a:avLst/>
              <a:gdLst>
                <a:gd name="T0" fmla="*/ 0 w 168"/>
                <a:gd name="T1" fmla="*/ 0 h 288"/>
                <a:gd name="T2" fmla="*/ 144 w 168"/>
                <a:gd name="T3" fmla="*/ 96 h 288"/>
                <a:gd name="T4" fmla="*/ 144 w 168"/>
                <a:gd name="T5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8" h="288">
                  <a:moveTo>
                    <a:pt x="0" y="0"/>
                  </a:moveTo>
                  <a:cubicBezTo>
                    <a:pt x="60" y="24"/>
                    <a:pt x="120" y="48"/>
                    <a:pt x="144" y="96"/>
                  </a:cubicBezTo>
                  <a:cubicBezTo>
                    <a:pt x="168" y="144"/>
                    <a:pt x="156" y="216"/>
                    <a:pt x="144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62" name="Freeform 14"/>
            <p:cNvSpPr>
              <a:spLocks/>
            </p:cNvSpPr>
            <p:nvPr/>
          </p:nvSpPr>
          <p:spPr bwMode="auto">
            <a:xfrm>
              <a:off x="1952" y="3152"/>
              <a:ext cx="112" cy="112"/>
            </a:xfrm>
            <a:custGeom>
              <a:avLst/>
              <a:gdLst>
                <a:gd name="T0" fmla="*/ 16 w 112"/>
                <a:gd name="T1" fmla="*/ 112 h 112"/>
                <a:gd name="T2" fmla="*/ 16 w 112"/>
                <a:gd name="T3" fmla="*/ 16 h 112"/>
                <a:gd name="T4" fmla="*/ 112 w 112"/>
                <a:gd name="T5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2" h="112">
                  <a:moveTo>
                    <a:pt x="16" y="112"/>
                  </a:moveTo>
                  <a:cubicBezTo>
                    <a:pt x="8" y="72"/>
                    <a:pt x="0" y="32"/>
                    <a:pt x="16" y="16"/>
                  </a:cubicBezTo>
                  <a:cubicBezTo>
                    <a:pt x="32" y="0"/>
                    <a:pt x="96" y="16"/>
                    <a:pt x="112" y="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64" name="Freeform 16"/>
            <p:cNvSpPr>
              <a:spLocks/>
            </p:cNvSpPr>
            <p:nvPr/>
          </p:nvSpPr>
          <p:spPr bwMode="auto">
            <a:xfrm>
              <a:off x="1872" y="3104"/>
              <a:ext cx="144" cy="112"/>
            </a:xfrm>
            <a:custGeom>
              <a:avLst/>
              <a:gdLst>
                <a:gd name="T0" fmla="*/ 0 w 144"/>
                <a:gd name="T1" fmla="*/ 112 h 112"/>
                <a:gd name="T2" fmla="*/ 48 w 144"/>
                <a:gd name="T3" fmla="*/ 16 h 112"/>
                <a:gd name="T4" fmla="*/ 144 w 144"/>
                <a:gd name="T5" fmla="*/ 1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112">
                  <a:moveTo>
                    <a:pt x="0" y="112"/>
                  </a:moveTo>
                  <a:cubicBezTo>
                    <a:pt x="12" y="72"/>
                    <a:pt x="24" y="32"/>
                    <a:pt x="48" y="16"/>
                  </a:cubicBezTo>
                  <a:cubicBezTo>
                    <a:pt x="72" y="0"/>
                    <a:pt x="128" y="16"/>
                    <a:pt x="144" y="1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3665" name="Line 17"/>
            <p:cNvSpPr>
              <a:spLocks noChangeShapeType="1"/>
            </p:cNvSpPr>
            <p:nvPr/>
          </p:nvSpPr>
          <p:spPr bwMode="auto">
            <a:xfrm flipH="1">
              <a:off x="476" y="1480"/>
              <a:ext cx="336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1000" fill="hold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1000" fill="hold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1000" fill="hold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0" fill="hold"/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0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2" presetID="33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1000" fill="hold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1000" fill="hold"/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7" dur="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83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2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283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56" presetID="3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100" fill="hold"/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36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/>
      <p:bldP spid="283651" grpId="0" build="p"/>
      <p:bldP spid="283651" grpId="1" build="p"/>
      <p:bldP spid="283657" grpId="0" animBg="1"/>
      <p:bldP spid="283658" grpId="0" animBg="1"/>
      <p:bldP spid="283663" grpId="0" animBg="1"/>
      <p:bldP spid="28366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228600"/>
            <a:ext cx="8080375" cy="838200"/>
          </a:xfrm>
        </p:spPr>
        <p:txBody>
          <a:bodyPr/>
          <a:lstStyle/>
          <a:p>
            <a:r>
              <a:rPr lang="ru-RU" altLang="ru-RU" sz="2800"/>
              <a:t>                           Углы треугольника.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     </a:t>
            </a:r>
            <a:r>
              <a:rPr lang="ru-RU" altLang="ru-RU" sz="180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ru-RU" altLang="ru-RU" sz="1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А</a:t>
            </a:r>
            <a:endParaRPr lang="ru-RU" altLang="ru-RU" sz="1800">
              <a:cs typeface="Times New Roman" panose="02020603050405020304" pitchFamily="18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/>
              <a:t>                                     </a:t>
            </a:r>
            <a:r>
              <a:rPr lang="en-US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А, </a:t>
            </a:r>
            <a:r>
              <a:rPr lang="en-US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В, </a:t>
            </a:r>
            <a:r>
              <a:rPr lang="en-US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altLang="ru-RU" sz="1800" b="1">
                <a:solidFill>
                  <a:srgbClr val="FFFF6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С-</a:t>
            </a: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 внутренние углы</a:t>
            </a:r>
            <a:endParaRPr lang="ru-RU" altLang="ru-RU" sz="1800" b="1">
              <a:latin typeface="Arial" panose="020B0604020202020204" pitchFamily="34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8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</a:t>
            </a:r>
            <a:r>
              <a:rPr lang="en-US" altLang="ru-RU" sz="1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altLang="ru-RU" sz="1800" b="1">
                <a:solidFill>
                  <a:schemeClr val="tx2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</a:t>
            </a: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 противолежит стороне </a:t>
            </a:r>
            <a:r>
              <a:rPr lang="ru-RU" altLang="ru-RU" sz="1800" b="1">
                <a:solidFill>
                  <a:srgbClr val="FF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СВ</a:t>
            </a: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… </a:t>
            </a:r>
            <a:r>
              <a:rPr lang="ru-RU" altLang="ru-RU" sz="1600" b="1">
                <a:latin typeface="Arial" panose="020B0604020202020204" pitchFamily="34" charset="0"/>
              </a:rPr>
              <a:t>                              </a:t>
            </a: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600" b="1">
              <a:latin typeface="Arial" panose="020B0604020202020204" pitchFamily="34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</a:t>
            </a:r>
            <a:endParaRPr lang="ru-RU" altLang="ru-RU" sz="1600" b="1">
              <a:latin typeface="Arial" panose="020B0604020202020204" pitchFamily="34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600" b="1">
              <a:latin typeface="Arial" panose="020B0604020202020204" pitchFamily="34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en-US" altLang="ru-RU" sz="1800" b="1">
                <a:solidFill>
                  <a:srgbClr val="CF051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&lt;</a:t>
            </a:r>
            <a:r>
              <a:rPr lang="ru-RU" altLang="ru-RU" sz="1800" b="1">
                <a:solidFill>
                  <a:srgbClr val="CF051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АВ</a:t>
            </a:r>
            <a:r>
              <a:rPr lang="en-US" altLang="ru-RU" sz="1800" b="1">
                <a:solidFill>
                  <a:srgbClr val="CF051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</a:t>
            </a:r>
            <a:r>
              <a:rPr lang="ru-RU" altLang="ru-RU" sz="1800" b="1">
                <a:latin typeface="Arial" panose="020B0604020202020204" pitchFamily="34" charset="0"/>
                <a:cs typeface="Times New Roman" panose="02020603050405020304" pitchFamily="18" charset="0"/>
              </a:rPr>
              <a:t>-внешний угол;</a:t>
            </a: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600" b="1">
              <a:latin typeface="Arial" panose="020B0604020202020204" pitchFamily="34" charset="0"/>
            </a:endParaRP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600" b="1">
                <a:latin typeface="Arial" panose="020B0604020202020204" pitchFamily="34" charset="0"/>
              </a:rPr>
              <a:t>                                                              </a:t>
            </a:r>
            <a:r>
              <a:rPr lang="ru-RU" altLang="ru-RU" sz="2000" b="1">
                <a:solidFill>
                  <a:schemeClr val="bg2"/>
                </a:solidFill>
                <a:latin typeface="Arial" panose="020B0604020202020204" pitchFamily="34" charset="0"/>
              </a:rPr>
              <a:t>Теорема:</a:t>
            </a:r>
            <a:r>
              <a:rPr lang="ru-RU" altLang="ru-RU" sz="2000" b="1">
                <a:latin typeface="Arial" panose="020B0604020202020204" pitchFamily="34" charset="0"/>
              </a:rPr>
              <a:t> внешний угол равен </a:t>
            </a: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2000" b="1">
                <a:latin typeface="Arial" panose="020B0604020202020204" pitchFamily="34" charset="0"/>
              </a:rPr>
              <a:t>                                                     сумме внутренних углов не                  </a:t>
            </a:r>
          </a:p>
          <a:p>
            <a:pPr algn="r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2000" b="1">
                <a:latin typeface="Arial" panose="020B0604020202020204" pitchFamily="34" charset="0"/>
              </a:rPr>
              <a:t>                                                      смежных  с ним</a:t>
            </a:r>
            <a:r>
              <a:rPr lang="ru-RU" altLang="ru-RU" sz="2000"/>
              <a:t>.</a:t>
            </a:r>
          </a:p>
          <a:p>
            <a:pPr>
              <a:lnSpc>
                <a:spcPct val="70000"/>
              </a:lnSpc>
              <a:buClrTx/>
              <a:buSzTx/>
              <a:buFontTx/>
              <a:buNone/>
            </a:pPr>
            <a:endParaRPr lang="ru-RU" altLang="ru-RU" sz="1600"/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8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8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ru-RU" altLang="ru-RU" sz="1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С</a:t>
            </a:r>
            <a:r>
              <a:rPr lang="ru-RU" altLang="ru-RU" sz="1800"/>
              <a:t>                 </a:t>
            </a:r>
            <a:r>
              <a:rPr lang="ru-RU" altLang="ru-RU" sz="1600"/>
              <a:t>                              </a:t>
            </a:r>
            <a:r>
              <a:rPr lang="ru-RU" altLang="ru-RU" sz="1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В                </a:t>
            </a:r>
            <a:r>
              <a:rPr lang="en-US" altLang="ru-RU" sz="1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</a:t>
            </a:r>
            <a:endParaRPr lang="ru-RU" altLang="ru-RU" sz="18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Font typeface="Wingdings" panose="05000000000000000000" pitchFamily="2" charset="2"/>
              <a:buNone/>
            </a:pPr>
            <a:endParaRPr lang="ru-RU" altLang="ru-RU" sz="1800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85700" name="AutoShape 4"/>
          <p:cNvSpPr>
            <a:spLocks noChangeArrowheads="1"/>
          </p:cNvSpPr>
          <p:nvPr/>
        </p:nvSpPr>
        <p:spPr bwMode="auto">
          <a:xfrm>
            <a:off x="838200" y="2057400"/>
            <a:ext cx="2438400" cy="3200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5701" name="Line 5"/>
          <p:cNvSpPr>
            <a:spLocks noChangeShapeType="1"/>
          </p:cNvSpPr>
          <p:nvPr/>
        </p:nvSpPr>
        <p:spPr bwMode="auto">
          <a:xfrm>
            <a:off x="3352800" y="5257800"/>
            <a:ext cx="1143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2" name="Freeform 6"/>
          <p:cNvSpPr>
            <a:spLocks/>
          </p:cNvSpPr>
          <p:nvPr/>
        </p:nvSpPr>
        <p:spPr bwMode="auto">
          <a:xfrm>
            <a:off x="3124200" y="4800600"/>
            <a:ext cx="457200" cy="444500"/>
          </a:xfrm>
          <a:custGeom>
            <a:avLst/>
            <a:gdLst>
              <a:gd name="T0" fmla="*/ 0 w 288"/>
              <a:gd name="T1" fmla="*/ 40 h 280"/>
              <a:gd name="T2" fmla="*/ 240 w 288"/>
              <a:gd name="T3" fmla="*/ 40 h 280"/>
              <a:gd name="T4" fmla="*/ 288 w 288"/>
              <a:gd name="T5" fmla="*/ 280 h 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8" h="280">
                <a:moveTo>
                  <a:pt x="0" y="40"/>
                </a:moveTo>
                <a:cubicBezTo>
                  <a:pt x="96" y="20"/>
                  <a:pt x="192" y="0"/>
                  <a:pt x="240" y="40"/>
                </a:cubicBezTo>
                <a:cubicBezTo>
                  <a:pt x="288" y="80"/>
                  <a:pt x="272" y="248"/>
                  <a:pt x="288" y="280"/>
                </a:cubicBezTo>
              </a:path>
            </a:pathLst>
          </a:custGeom>
          <a:solidFill>
            <a:srgbClr val="CF051D"/>
          </a:solidFill>
          <a:ln w="19050" cmpd="sng">
            <a:solidFill>
              <a:srgbClr val="CF051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3" name="Line 7"/>
          <p:cNvSpPr>
            <a:spLocks noChangeShapeType="1"/>
          </p:cNvSpPr>
          <p:nvPr/>
        </p:nvSpPr>
        <p:spPr bwMode="auto">
          <a:xfrm>
            <a:off x="2057400" y="2133600"/>
            <a:ext cx="1219200" cy="312420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4" name="Line 8"/>
          <p:cNvSpPr>
            <a:spLocks noChangeShapeType="1"/>
          </p:cNvSpPr>
          <p:nvPr/>
        </p:nvSpPr>
        <p:spPr bwMode="auto">
          <a:xfrm>
            <a:off x="3276600" y="5257800"/>
            <a:ext cx="12192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5" name="Freeform 9"/>
          <p:cNvSpPr>
            <a:spLocks/>
          </p:cNvSpPr>
          <p:nvPr/>
        </p:nvSpPr>
        <p:spPr bwMode="auto">
          <a:xfrm>
            <a:off x="1905000" y="2438400"/>
            <a:ext cx="304800" cy="152400"/>
          </a:xfrm>
          <a:custGeom>
            <a:avLst/>
            <a:gdLst>
              <a:gd name="T0" fmla="*/ 0 w 192"/>
              <a:gd name="T1" fmla="*/ 0 h 96"/>
              <a:gd name="T2" fmla="*/ 96 w 192"/>
              <a:gd name="T3" fmla="*/ 96 h 96"/>
              <a:gd name="T4" fmla="*/ 192 w 192"/>
              <a:gd name="T5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2" h="96">
                <a:moveTo>
                  <a:pt x="0" y="0"/>
                </a:moveTo>
                <a:cubicBezTo>
                  <a:pt x="32" y="48"/>
                  <a:pt x="64" y="96"/>
                  <a:pt x="96" y="96"/>
                </a:cubicBezTo>
                <a:cubicBezTo>
                  <a:pt x="128" y="96"/>
                  <a:pt x="176" y="16"/>
                  <a:pt x="192" y="0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6" name="Freeform 10"/>
          <p:cNvSpPr>
            <a:spLocks/>
          </p:cNvSpPr>
          <p:nvPr/>
        </p:nvSpPr>
        <p:spPr bwMode="auto">
          <a:xfrm>
            <a:off x="990600" y="4953000"/>
            <a:ext cx="177800" cy="304800"/>
          </a:xfrm>
          <a:custGeom>
            <a:avLst/>
            <a:gdLst>
              <a:gd name="T0" fmla="*/ 0 w 112"/>
              <a:gd name="T1" fmla="*/ 0 h 192"/>
              <a:gd name="T2" fmla="*/ 96 w 112"/>
              <a:gd name="T3" fmla="*/ 48 h 192"/>
              <a:gd name="T4" fmla="*/ 96 w 112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" h="192">
                <a:moveTo>
                  <a:pt x="0" y="0"/>
                </a:moveTo>
                <a:cubicBezTo>
                  <a:pt x="40" y="8"/>
                  <a:pt x="80" y="16"/>
                  <a:pt x="96" y="48"/>
                </a:cubicBezTo>
                <a:cubicBezTo>
                  <a:pt x="112" y="80"/>
                  <a:pt x="96" y="168"/>
                  <a:pt x="96" y="192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7" name="Freeform 11"/>
          <p:cNvSpPr>
            <a:spLocks/>
          </p:cNvSpPr>
          <p:nvPr/>
        </p:nvSpPr>
        <p:spPr bwMode="auto">
          <a:xfrm>
            <a:off x="2857500" y="4953000"/>
            <a:ext cx="266700" cy="304800"/>
          </a:xfrm>
          <a:custGeom>
            <a:avLst/>
            <a:gdLst>
              <a:gd name="T0" fmla="*/ 24 w 168"/>
              <a:gd name="T1" fmla="*/ 192 h 192"/>
              <a:gd name="T2" fmla="*/ 24 w 168"/>
              <a:gd name="T3" fmla="*/ 48 h 192"/>
              <a:gd name="T4" fmla="*/ 168 w 168"/>
              <a:gd name="T5" fmla="*/ 0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8" h="192">
                <a:moveTo>
                  <a:pt x="24" y="192"/>
                </a:moveTo>
                <a:cubicBezTo>
                  <a:pt x="12" y="136"/>
                  <a:pt x="0" y="80"/>
                  <a:pt x="24" y="48"/>
                </a:cubicBezTo>
                <a:cubicBezTo>
                  <a:pt x="48" y="16"/>
                  <a:pt x="144" y="8"/>
                  <a:pt x="168" y="0"/>
                </a:cubicBezTo>
              </a:path>
            </a:pathLst>
          </a:custGeom>
          <a:noFill/>
          <a:ln w="19050" cmpd="sng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5708" name="Line 12"/>
          <p:cNvSpPr>
            <a:spLocks noChangeShapeType="1"/>
          </p:cNvSpPr>
          <p:nvPr/>
        </p:nvSpPr>
        <p:spPr bwMode="auto">
          <a:xfrm flipH="1">
            <a:off x="685800" y="5257800"/>
            <a:ext cx="25908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5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20"/>
                            </p:stCondLst>
                            <p:childTnLst>
                              <p:par>
                                <p:cTn id="1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5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20"/>
                            </p:stCondLst>
                            <p:childTnLst>
                              <p:par>
                                <p:cTn id="1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5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25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5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5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5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85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56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85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5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5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5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569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0" dur="3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1" dur="3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2" dur="3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3" dur="3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6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8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3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2" dur="3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3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300" fill="hold"/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6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7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9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857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3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3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3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300" fill="hold"/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2857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1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3" dur="2000" fill="hold"/>
                                        <p:tgtEl>
                                          <p:spTgt spid="2857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5" dur="2000" fill="hold"/>
                                        <p:tgtEl>
                                          <p:spTgt spid="28570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9" dur="2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0" dur="2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1" dur="2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2857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4" dur="2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5" dur="2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6" dur="2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57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1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1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1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0" fill="hold"/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57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698" grpId="0"/>
      <p:bldP spid="285699" grpId="0" build="p"/>
      <p:bldP spid="285702" grpId="0" animBg="1"/>
      <p:bldP spid="285703" grpId="0" animBg="1"/>
      <p:bldP spid="285704" grpId="0" animBg="1"/>
      <p:bldP spid="285705" grpId="0" animBg="1"/>
      <p:bldP spid="285705" grpId="1" animBg="1"/>
      <p:bldP spid="285706" grpId="0" animBg="1"/>
      <p:bldP spid="285707" grpId="0" animBg="1"/>
      <p:bldP spid="28570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AutoShape 2"/>
          <p:cNvSpPr>
            <a:spLocks noChangeArrowheads="1"/>
          </p:cNvSpPr>
          <p:nvPr/>
        </p:nvSpPr>
        <p:spPr bwMode="auto">
          <a:xfrm rot="-1039446">
            <a:off x="5722938" y="363538"/>
            <a:ext cx="2946400" cy="14478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66FF66"/>
              </a:gs>
              <a:gs pos="50000">
                <a:srgbClr val="66FF66">
                  <a:gamma/>
                  <a:shade val="16078"/>
                  <a:invGamma/>
                </a:srgbClr>
              </a:gs>
              <a:gs pos="100000">
                <a:srgbClr val="66FF66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5939" name="Rectangle 3"/>
          <p:cNvSpPr>
            <a:spLocks noChangeArrowheads="1"/>
          </p:cNvSpPr>
          <p:nvPr/>
        </p:nvSpPr>
        <p:spPr bwMode="auto">
          <a:xfrm>
            <a:off x="0" y="0"/>
            <a:ext cx="6172200" cy="1828800"/>
          </a:xfrm>
          <a:prstGeom prst="rect">
            <a:avLst/>
          </a:prstGeom>
          <a:gradFill rotWithShape="1">
            <a:gsLst>
              <a:gs pos="0">
                <a:srgbClr val="000099">
                  <a:alpha val="50000"/>
                </a:srgbClr>
              </a:gs>
              <a:gs pos="50000">
                <a:schemeClr val="bg2"/>
              </a:gs>
              <a:gs pos="100000">
                <a:srgbClr val="000099">
                  <a:alpha val="50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Треугольник с вершинами 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A</a:t>
            </a:r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,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 B</a:t>
            </a:r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,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 C</a:t>
            </a:r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, и сторонами 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AB</a:t>
            </a:r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BC</a:t>
            </a:r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,</a:t>
            </a:r>
            <a:r>
              <a:rPr lang="en-US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 CA</a:t>
            </a:r>
            <a:endParaRPr lang="ru-RU" altLang="ru-RU" sz="2400" b="1">
              <a:solidFill>
                <a:srgbClr val="FFFF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5940" name="Oval 4"/>
          <p:cNvSpPr>
            <a:spLocks noChangeArrowheads="1"/>
          </p:cNvSpPr>
          <p:nvPr/>
        </p:nvSpPr>
        <p:spPr bwMode="auto">
          <a:xfrm>
            <a:off x="8745538" y="12811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5941" name="Oval 5"/>
          <p:cNvSpPr>
            <a:spLocks noChangeArrowheads="1"/>
          </p:cNvSpPr>
          <p:nvPr/>
        </p:nvSpPr>
        <p:spPr bwMode="auto">
          <a:xfrm>
            <a:off x="6929438" y="352425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5942" name="Text Box 6"/>
          <p:cNvSpPr txBox="1">
            <a:spLocks noChangeArrowheads="1"/>
          </p:cNvSpPr>
          <p:nvPr/>
        </p:nvSpPr>
        <p:spPr bwMode="auto">
          <a:xfrm>
            <a:off x="5638800" y="2133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943" name="Text Box 7"/>
          <p:cNvSpPr txBox="1">
            <a:spLocks noChangeArrowheads="1"/>
          </p:cNvSpPr>
          <p:nvPr/>
        </p:nvSpPr>
        <p:spPr bwMode="auto">
          <a:xfrm>
            <a:off x="8772525" y="1419225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944" name="Text Box 8"/>
          <p:cNvSpPr txBox="1">
            <a:spLocks noChangeArrowheads="1"/>
          </p:cNvSpPr>
          <p:nvPr/>
        </p:nvSpPr>
        <p:spPr bwMode="auto">
          <a:xfrm>
            <a:off x="6691313" y="166688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945" name="Oval 9"/>
          <p:cNvSpPr>
            <a:spLocks noChangeArrowheads="1"/>
          </p:cNvSpPr>
          <p:nvPr/>
        </p:nvSpPr>
        <p:spPr bwMode="auto">
          <a:xfrm>
            <a:off x="5964238" y="2147888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5946" name="Line 10"/>
          <p:cNvSpPr>
            <a:spLocks noChangeShapeType="1"/>
          </p:cNvSpPr>
          <p:nvPr/>
        </p:nvSpPr>
        <p:spPr bwMode="auto">
          <a:xfrm>
            <a:off x="152400" y="2514600"/>
            <a:ext cx="8839200" cy="0"/>
          </a:xfrm>
          <a:prstGeom prst="line">
            <a:avLst/>
          </a:prstGeom>
          <a:noFill/>
          <a:ln w="50800">
            <a:solidFill>
              <a:srgbClr val="969696"/>
            </a:solidFill>
            <a:prstDash val="lgDash"/>
            <a:round/>
            <a:headEnd type="diamond" w="sm" len="lg"/>
            <a:tailEnd type="diamond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95947" name="Group 11"/>
          <p:cNvGrpSpPr>
            <a:grpSpLocks/>
          </p:cNvGrpSpPr>
          <p:nvPr/>
        </p:nvGrpSpPr>
        <p:grpSpPr bwMode="auto">
          <a:xfrm>
            <a:off x="457200" y="2819400"/>
            <a:ext cx="3886200" cy="1371600"/>
            <a:chOff x="288" y="1776"/>
            <a:chExt cx="2448" cy="864"/>
          </a:xfrm>
        </p:grpSpPr>
        <p:sp>
          <p:nvSpPr>
            <p:cNvPr id="295948" name="Line 12"/>
            <p:cNvSpPr>
              <a:spLocks noChangeShapeType="1"/>
            </p:cNvSpPr>
            <p:nvPr/>
          </p:nvSpPr>
          <p:spPr bwMode="auto">
            <a:xfrm flipH="1">
              <a:off x="288" y="1776"/>
              <a:ext cx="6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5949" name="Line 13"/>
            <p:cNvSpPr>
              <a:spLocks noChangeShapeType="1"/>
            </p:cNvSpPr>
            <p:nvPr/>
          </p:nvSpPr>
          <p:spPr bwMode="auto">
            <a:xfrm>
              <a:off x="912" y="1776"/>
              <a:ext cx="18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5950" name="Line 14"/>
            <p:cNvSpPr>
              <a:spLocks noChangeShapeType="1"/>
            </p:cNvSpPr>
            <p:nvPr/>
          </p:nvSpPr>
          <p:spPr bwMode="auto">
            <a:xfrm>
              <a:off x="288" y="2640"/>
              <a:ext cx="2448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5951" name="Text Box 15"/>
          <p:cNvSpPr txBox="1">
            <a:spLocks noChangeArrowheads="1"/>
          </p:cNvSpPr>
          <p:nvPr/>
        </p:nvSpPr>
        <p:spPr bwMode="auto">
          <a:xfrm>
            <a:off x="152400" y="4114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952" name="Text Box 16"/>
          <p:cNvSpPr txBox="1">
            <a:spLocks noChangeArrowheads="1"/>
          </p:cNvSpPr>
          <p:nvPr/>
        </p:nvSpPr>
        <p:spPr bwMode="auto">
          <a:xfrm>
            <a:off x="1743075" y="2590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5953" name="Text Box 17"/>
          <p:cNvSpPr txBox="1">
            <a:spLocks noChangeArrowheads="1"/>
          </p:cNvSpPr>
          <p:nvPr/>
        </p:nvSpPr>
        <p:spPr bwMode="auto">
          <a:xfrm>
            <a:off x="4343400" y="4114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95954" name="Group 18"/>
          <p:cNvGrpSpPr>
            <a:grpSpLocks/>
          </p:cNvGrpSpPr>
          <p:nvPr/>
        </p:nvGrpSpPr>
        <p:grpSpPr bwMode="auto">
          <a:xfrm>
            <a:off x="457200" y="4876800"/>
            <a:ext cx="3886200" cy="1371600"/>
            <a:chOff x="288" y="3072"/>
            <a:chExt cx="2448" cy="864"/>
          </a:xfrm>
        </p:grpSpPr>
        <p:sp>
          <p:nvSpPr>
            <p:cNvPr id="295955" name="Line 19"/>
            <p:cNvSpPr>
              <a:spLocks noChangeShapeType="1"/>
            </p:cNvSpPr>
            <p:nvPr/>
          </p:nvSpPr>
          <p:spPr bwMode="auto">
            <a:xfrm flipH="1">
              <a:off x="288" y="3072"/>
              <a:ext cx="6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5956" name="Line 20"/>
            <p:cNvSpPr>
              <a:spLocks noChangeShapeType="1"/>
            </p:cNvSpPr>
            <p:nvPr/>
          </p:nvSpPr>
          <p:spPr bwMode="auto">
            <a:xfrm>
              <a:off x="912" y="3072"/>
              <a:ext cx="18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5957" name="Line 21"/>
            <p:cNvSpPr>
              <a:spLocks noChangeShapeType="1"/>
            </p:cNvSpPr>
            <p:nvPr/>
          </p:nvSpPr>
          <p:spPr bwMode="auto">
            <a:xfrm>
              <a:off x="288" y="3936"/>
              <a:ext cx="2448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5958" name="Text Box 22"/>
          <p:cNvSpPr txBox="1">
            <a:spLocks noChangeArrowheads="1"/>
          </p:cNvSpPr>
          <p:nvPr/>
        </p:nvSpPr>
        <p:spPr bwMode="auto">
          <a:xfrm>
            <a:off x="152400" y="617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r>
              <a: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5959" name="Text Box 23"/>
          <p:cNvSpPr txBox="1">
            <a:spLocks noChangeArrowheads="1"/>
          </p:cNvSpPr>
          <p:nvPr/>
        </p:nvSpPr>
        <p:spPr bwMode="auto">
          <a:xfrm>
            <a:off x="1743075" y="4648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r>
              <a: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5960" name="Text Box 24"/>
          <p:cNvSpPr txBox="1">
            <a:spLocks noChangeArrowheads="1"/>
          </p:cNvSpPr>
          <p:nvPr/>
        </p:nvSpPr>
        <p:spPr bwMode="auto">
          <a:xfrm>
            <a:off x="4343400" y="617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r>
              <a:rPr lang="ru-RU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295961" name="Rectangle 25"/>
          <p:cNvSpPr>
            <a:spLocks noChangeArrowheads="1"/>
          </p:cNvSpPr>
          <p:nvPr/>
        </p:nvSpPr>
        <p:spPr bwMode="auto">
          <a:xfrm>
            <a:off x="4643438" y="2636838"/>
            <a:ext cx="4500562" cy="1477962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000099">
                  <a:alpha val="92999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Сумма длин трех сторон треугольника называется его периметром</a:t>
            </a:r>
          </a:p>
        </p:txBody>
      </p:sp>
      <p:sp>
        <p:nvSpPr>
          <p:cNvPr id="295962" name="Rectangle 26"/>
          <p:cNvSpPr>
            <a:spLocks noChangeArrowheads="1"/>
          </p:cNvSpPr>
          <p:nvPr/>
        </p:nvSpPr>
        <p:spPr bwMode="auto">
          <a:xfrm>
            <a:off x="4716463" y="4267200"/>
            <a:ext cx="4503737" cy="2362200"/>
          </a:xfrm>
          <a:prstGeom prst="rect">
            <a:avLst/>
          </a:prstGeom>
          <a:gradFill rotWithShape="1">
            <a:gsLst>
              <a:gs pos="0">
                <a:srgbClr val="000099">
                  <a:alpha val="92999"/>
                </a:srgbClr>
              </a:gs>
              <a:gs pos="50000">
                <a:srgbClr val="2F2F47"/>
              </a:gs>
              <a:gs pos="100000">
                <a:srgbClr val="000099">
                  <a:alpha val="92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Каждый из этих треугольников можно наложить на другой так, что они полностью совместятся, т.е. попарно совместятся их вершины и стороны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5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95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95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95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95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95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95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95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29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9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95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9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95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95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9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959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1000" fill="hold"/>
                                        <p:tgtEl>
                                          <p:spTgt spid="29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200"/>
                            </p:stCondLst>
                            <p:childTnLst>
                              <p:par>
                                <p:cTn id="71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2959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2959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959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8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2959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2959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2959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3.4104E-6 L -0.00104 -0.29965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2959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49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8" grpId="0" animBg="1"/>
      <p:bldP spid="295939" grpId="0" animBg="1"/>
      <p:bldP spid="295940" grpId="0" animBg="1"/>
      <p:bldP spid="295941" grpId="0" animBg="1"/>
      <p:bldP spid="295942" grpId="0"/>
      <p:bldP spid="295944" grpId="0"/>
      <p:bldP spid="295945" grpId="0" animBg="1"/>
      <p:bldP spid="295946" grpId="0" animBg="1"/>
      <p:bldP spid="295951" grpId="0"/>
      <p:bldP spid="295952" grpId="0"/>
      <p:bldP spid="295953" grpId="0"/>
      <p:bldP spid="295958" grpId="0"/>
      <p:bldP spid="295958" grpId="1"/>
      <p:bldP spid="295959" grpId="0"/>
      <p:bldP spid="295959" grpId="1"/>
      <p:bldP spid="295960" grpId="0"/>
      <p:bldP spid="295960" grpId="1"/>
      <p:bldP spid="295961" grpId="0" animBg="1"/>
      <p:bldP spid="2959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gradFill rotWithShape="1">
            <a:gsLst>
              <a:gs pos="0">
                <a:srgbClr val="6666FF">
                  <a:alpha val="0"/>
                </a:srgbClr>
              </a:gs>
              <a:gs pos="50000">
                <a:srgbClr val="6666FF">
                  <a:gamma/>
                  <a:shade val="25098"/>
                  <a:invGamma/>
                </a:srgbClr>
              </a:gs>
              <a:gs pos="100000">
                <a:srgbClr val="6666FF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Медианы, биссектрисы и высоты треугольника</a:t>
            </a:r>
          </a:p>
        </p:txBody>
      </p:sp>
      <p:sp>
        <p:nvSpPr>
          <p:cNvPr id="300035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0036" name="Line 4"/>
          <p:cNvSpPr>
            <a:spLocks noChangeShapeType="1"/>
          </p:cNvSpPr>
          <p:nvPr/>
        </p:nvSpPr>
        <p:spPr bwMode="auto">
          <a:xfrm>
            <a:off x="228600" y="3124200"/>
            <a:ext cx="28194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0037" name="Line 5"/>
          <p:cNvSpPr>
            <a:spLocks noChangeShapeType="1"/>
          </p:cNvSpPr>
          <p:nvPr/>
        </p:nvSpPr>
        <p:spPr bwMode="auto">
          <a:xfrm>
            <a:off x="1524000" y="1828800"/>
            <a:ext cx="0" cy="16002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0038" name="Rectangle 6"/>
          <p:cNvSpPr>
            <a:spLocks noChangeArrowheads="1"/>
          </p:cNvSpPr>
          <p:nvPr/>
        </p:nvSpPr>
        <p:spPr bwMode="auto">
          <a:xfrm>
            <a:off x="1304925" y="2962275"/>
            <a:ext cx="219075" cy="1619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0039" name="Text Box 7"/>
          <p:cNvSpPr txBox="1">
            <a:spLocks noChangeArrowheads="1"/>
          </p:cNvSpPr>
          <p:nvPr/>
        </p:nvSpPr>
        <p:spPr bwMode="auto">
          <a:xfrm>
            <a:off x="2819400" y="2743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0040" name="Text Box 8"/>
          <p:cNvSpPr txBox="1">
            <a:spLocks noChangeArrowheads="1"/>
          </p:cNvSpPr>
          <p:nvPr/>
        </p:nvSpPr>
        <p:spPr bwMode="auto">
          <a:xfrm>
            <a:off x="1600200" y="1828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0041" name="Rectangle 9"/>
          <p:cNvSpPr>
            <a:spLocks noChangeArrowheads="1"/>
          </p:cNvSpPr>
          <p:nvPr/>
        </p:nvSpPr>
        <p:spPr bwMode="auto">
          <a:xfrm>
            <a:off x="4038600" y="1524000"/>
            <a:ext cx="4648200" cy="1828800"/>
          </a:xfrm>
          <a:prstGeom prst="rect">
            <a:avLst/>
          </a:prstGeom>
          <a:gradFill rotWithShape="1">
            <a:gsLst>
              <a:gs pos="0">
                <a:srgbClr val="3333CC">
                  <a:alpha val="92999"/>
                </a:srgbClr>
              </a:gs>
              <a:gs pos="50000">
                <a:schemeClr val="tx1"/>
              </a:gs>
              <a:gs pos="100000">
                <a:srgbClr val="3333CC">
                  <a:alpha val="92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Из точки, не лежащей на прямой, можно провести перпендикуляр к этой прямой, и притом только один</a:t>
            </a:r>
          </a:p>
        </p:txBody>
      </p:sp>
      <p:sp>
        <p:nvSpPr>
          <p:cNvPr id="300042" name="Line 10"/>
          <p:cNvSpPr>
            <a:spLocks noChangeShapeType="1"/>
          </p:cNvSpPr>
          <p:nvPr/>
        </p:nvSpPr>
        <p:spPr bwMode="auto">
          <a:xfrm>
            <a:off x="762000" y="6172200"/>
            <a:ext cx="3810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0043" name="Text Box 11"/>
          <p:cNvSpPr txBox="1">
            <a:spLocks noChangeArrowheads="1"/>
          </p:cNvSpPr>
          <p:nvPr/>
        </p:nvSpPr>
        <p:spPr bwMode="auto">
          <a:xfrm>
            <a:off x="41910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00044" name="Group 12"/>
          <p:cNvGrpSpPr>
            <a:grpSpLocks/>
          </p:cNvGrpSpPr>
          <p:nvPr/>
        </p:nvGrpSpPr>
        <p:grpSpPr bwMode="auto">
          <a:xfrm>
            <a:off x="2286000" y="3886200"/>
            <a:ext cx="2514600" cy="2286000"/>
            <a:chOff x="3504" y="2544"/>
            <a:chExt cx="1584" cy="1200"/>
          </a:xfrm>
        </p:grpSpPr>
        <p:sp>
          <p:nvSpPr>
            <p:cNvPr id="300045" name="AutoShape 13"/>
            <p:cNvSpPr>
              <a:spLocks noChangeArrowheads="1"/>
            </p:cNvSpPr>
            <p:nvPr/>
          </p:nvSpPr>
          <p:spPr bwMode="auto">
            <a:xfrm>
              <a:off x="3504" y="2544"/>
              <a:ext cx="1584" cy="1200"/>
            </a:xfrm>
            <a:prstGeom prst="rtTriangle">
              <a:avLst/>
            </a:prstGeom>
            <a:gradFill rotWithShape="1">
              <a:gsLst>
                <a:gs pos="0">
                  <a:srgbClr val="663300"/>
                </a:gs>
                <a:gs pos="50000">
                  <a:srgbClr val="663300">
                    <a:gamma/>
                    <a:tint val="93725"/>
                    <a:invGamma/>
                  </a:srgbClr>
                </a:gs>
                <a:gs pos="100000">
                  <a:srgbClr val="663300"/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0046" name="AutoShape 14"/>
            <p:cNvSpPr>
              <a:spLocks noChangeArrowheads="1"/>
            </p:cNvSpPr>
            <p:nvPr/>
          </p:nvSpPr>
          <p:spPr bwMode="auto">
            <a:xfrm>
              <a:off x="3696" y="2928"/>
              <a:ext cx="864" cy="67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0047" name="Group 15"/>
          <p:cNvGrpSpPr>
            <a:grpSpLocks/>
          </p:cNvGrpSpPr>
          <p:nvPr/>
        </p:nvGrpSpPr>
        <p:grpSpPr bwMode="auto">
          <a:xfrm rot="-2532792">
            <a:off x="1714500" y="4881563"/>
            <a:ext cx="152400" cy="1447800"/>
            <a:chOff x="1968" y="1488"/>
            <a:chExt cx="240" cy="2112"/>
          </a:xfrm>
        </p:grpSpPr>
        <p:sp>
          <p:nvSpPr>
            <p:cNvPr id="300048" name="Rectangle 16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0049" name="AutoShape 17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0050" name="Line 18"/>
          <p:cNvSpPr>
            <a:spLocks noChangeShapeType="1"/>
          </p:cNvSpPr>
          <p:nvPr/>
        </p:nvSpPr>
        <p:spPr bwMode="auto">
          <a:xfrm rot="5400000">
            <a:off x="1143000" y="5029200"/>
            <a:ext cx="2286000" cy="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0051" name="Text Box 19"/>
          <p:cNvSpPr txBox="1">
            <a:spLocks noChangeArrowheads="1"/>
          </p:cNvSpPr>
          <p:nvPr/>
        </p:nvSpPr>
        <p:spPr bwMode="auto">
          <a:xfrm>
            <a:off x="1905000" y="5867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H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0052" name="Text Box 20"/>
          <p:cNvSpPr txBox="1">
            <a:spLocks noChangeArrowheads="1"/>
          </p:cNvSpPr>
          <p:nvPr/>
        </p:nvSpPr>
        <p:spPr bwMode="auto">
          <a:xfrm>
            <a:off x="1981200" y="3962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0053" name="Rectangle 21"/>
          <p:cNvSpPr>
            <a:spLocks noChangeArrowheads="1"/>
          </p:cNvSpPr>
          <p:nvPr/>
        </p:nvSpPr>
        <p:spPr bwMode="auto">
          <a:xfrm>
            <a:off x="3962400" y="3581400"/>
            <a:ext cx="4648200" cy="1828800"/>
          </a:xfrm>
          <a:prstGeom prst="rect">
            <a:avLst/>
          </a:prstGeom>
          <a:gradFill rotWithShape="1">
            <a:gsLst>
              <a:gs pos="0">
                <a:srgbClr val="3333CC">
                  <a:alpha val="92999"/>
                </a:srgbClr>
              </a:gs>
              <a:gs pos="50000">
                <a:schemeClr val="tx1"/>
              </a:gs>
              <a:gs pos="100000">
                <a:srgbClr val="3333CC">
                  <a:alpha val="92999"/>
                </a:srgb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Для проведения на чертеже перпендикуляра из точки к прямой используют чертежный угольник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00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0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10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10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10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" dur="1000" fill="hold"/>
                                        <p:tgtEl>
                                          <p:spTgt spid="30003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0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43" dur="2000" fill="hold"/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4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1" grpId="0" animBg="1"/>
      <p:bldP spid="300042" grpId="0" animBg="1"/>
      <p:bldP spid="300043" grpId="0"/>
      <p:bldP spid="300050" grpId="0" animBg="1"/>
      <p:bldP spid="300051" grpId="0"/>
      <p:bldP spid="300052" grpId="0"/>
      <p:bldP spid="30005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gradFill rotWithShape="1">
            <a:gsLst>
              <a:gs pos="0">
                <a:srgbClr val="6666FF">
                  <a:alpha val="0"/>
                </a:srgbClr>
              </a:gs>
              <a:gs pos="50000">
                <a:srgbClr val="6666FF">
                  <a:gamma/>
                  <a:shade val="25098"/>
                  <a:invGamma/>
                </a:srgbClr>
              </a:gs>
              <a:gs pos="100000">
                <a:srgbClr val="6666FF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Медианы, биссектрисы и высоты треугольника</a:t>
            </a:r>
          </a:p>
        </p:txBody>
      </p:sp>
      <p:sp>
        <p:nvSpPr>
          <p:cNvPr id="301059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1060" name="AutoShape 4"/>
          <p:cNvSpPr>
            <a:spLocks noChangeArrowheads="1"/>
          </p:cNvSpPr>
          <p:nvPr/>
        </p:nvSpPr>
        <p:spPr bwMode="auto">
          <a:xfrm>
            <a:off x="381000" y="1752600"/>
            <a:ext cx="2286000" cy="2438400"/>
          </a:xfrm>
          <a:prstGeom prst="triangle">
            <a:avLst>
              <a:gd name="adj" fmla="val 24583"/>
            </a:avLst>
          </a:prstGeom>
          <a:gradFill rotWithShape="1">
            <a:gsLst>
              <a:gs pos="0">
                <a:srgbClr val="CCFF99"/>
              </a:gs>
              <a:gs pos="100000">
                <a:srgbClr val="CCFF99">
                  <a:gamma/>
                  <a:tint val="73725"/>
                  <a:invGamma/>
                </a:srgbClr>
              </a:gs>
            </a:gsLst>
            <a:lin ang="54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1061" name="Line 5"/>
          <p:cNvSpPr>
            <a:spLocks noChangeShapeType="1"/>
          </p:cNvSpPr>
          <p:nvPr/>
        </p:nvSpPr>
        <p:spPr bwMode="auto">
          <a:xfrm>
            <a:off x="947738" y="1762125"/>
            <a:ext cx="500062" cy="2428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62" name="Text Box 6"/>
          <p:cNvSpPr txBox="1">
            <a:spLocks noChangeArrowheads="1"/>
          </p:cNvSpPr>
          <p:nvPr/>
        </p:nvSpPr>
        <p:spPr bwMode="auto">
          <a:xfrm>
            <a:off x="609600" y="1524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1371600" y="4191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M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64" name="Line 8"/>
          <p:cNvSpPr>
            <a:spLocks noChangeShapeType="1"/>
          </p:cNvSpPr>
          <p:nvPr/>
        </p:nvSpPr>
        <p:spPr bwMode="auto">
          <a:xfrm>
            <a:off x="842963" y="4081463"/>
            <a:ext cx="0" cy="228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65" name="Line 9"/>
          <p:cNvSpPr>
            <a:spLocks noChangeShapeType="1"/>
          </p:cNvSpPr>
          <p:nvPr/>
        </p:nvSpPr>
        <p:spPr bwMode="auto">
          <a:xfrm>
            <a:off x="2209800" y="4086225"/>
            <a:ext cx="0" cy="2286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66" name="Rectangle 10"/>
          <p:cNvSpPr>
            <a:spLocks noChangeArrowheads="1"/>
          </p:cNvSpPr>
          <p:nvPr/>
        </p:nvSpPr>
        <p:spPr bwMode="auto">
          <a:xfrm>
            <a:off x="4038600" y="1600200"/>
            <a:ext cx="4724400" cy="2514600"/>
          </a:xfrm>
          <a:prstGeom prst="rect">
            <a:avLst/>
          </a:prstGeom>
          <a:gradFill rotWithShape="1">
            <a:gsLst>
              <a:gs pos="0">
                <a:srgbClr val="000099">
                  <a:alpha val="92000"/>
                </a:srgbClr>
              </a:gs>
              <a:gs pos="100000">
                <a:schemeClr val="tx1">
                  <a:alpha val="87000"/>
                </a:schemeClr>
              </a:gs>
            </a:gsLst>
            <a:path path="rect">
              <a:fillToRect l="100000" b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Отрезок, соединяющий вершину треугольника с серединой противоположной стороны, называется </a:t>
            </a:r>
            <a:r>
              <a:rPr lang="ru-RU" altLang="ru-RU" sz="2400" b="1" i="1">
                <a:solidFill>
                  <a:srgbClr val="FFFFFF"/>
                </a:solidFill>
                <a:latin typeface="Bookman Old Style" panose="02050604050505020204" pitchFamily="18" charset="0"/>
              </a:rPr>
              <a:t>медианой треугольника</a:t>
            </a:r>
            <a:endParaRPr lang="ru-RU" altLang="ru-RU" sz="2400" b="1">
              <a:solidFill>
                <a:srgbClr val="FFFF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5105400" y="4343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68" name="Text Box 12"/>
          <p:cNvSpPr txBox="1">
            <a:spLocks noChangeArrowheads="1"/>
          </p:cNvSpPr>
          <p:nvPr/>
        </p:nvSpPr>
        <p:spPr bwMode="auto">
          <a:xfrm>
            <a:off x="5715000" y="556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69" name="AutoShape 13"/>
          <p:cNvSpPr>
            <a:spLocks noChangeArrowheads="1"/>
          </p:cNvSpPr>
          <p:nvPr/>
        </p:nvSpPr>
        <p:spPr bwMode="auto">
          <a:xfrm rot="-1222787">
            <a:off x="2819400" y="4419600"/>
            <a:ext cx="2646363" cy="1646238"/>
          </a:xfrm>
          <a:prstGeom prst="triangle">
            <a:avLst>
              <a:gd name="adj" fmla="val 50750"/>
            </a:avLst>
          </a:prstGeom>
          <a:gradFill rotWithShape="1">
            <a:gsLst>
              <a:gs pos="0">
                <a:srgbClr val="FFFF00">
                  <a:alpha val="92000"/>
                </a:srgbClr>
              </a:gs>
              <a:gs pos="50000">
                <a:schemeClr val="tx1">
                  <a:alpha val="22000"/>
                </a:schemeClr>
              </a:gs>
              <a:gs pos="100000">
                <a:srgbClr val="FFFF00">
                  <a:alpha val="92000"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1070" name="Line 14"/>
          <p:cNvSpPr>
            <a:spLocks noChangeShapeType="1"/>
          </p:cNvSpPr>
          <p:nvPr/>
        </p:nvSpPr>
        <p:spPr bwMode="auto">
          <a:xfrm>
            <a:off x="3867150" y="4476750"/>
            <a:ext cx="538163" cy="15430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71" name="Line 15"/>
          <p:cNvSpPr>
            <a:spLocks noChangeShapeType="1"/>
          </p:cNvSpPr>
          <p:nvPr/>
        </p:nvSpPr>
        <p:spPr bwMode="auto">
          <a:xfrm>
            <a:off x="3657600" y="5105400"/>
            <a:ext cx="1995488" cy="44767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72" name="Line 16"/>
          <p:cNvSpPr>
            <a:spLocks noChangeShapeType="1"/>
          </p:cNvSpPr>
          <p:nvPr/>
        </p:nvSpPr>
        <p:spPr bwMode="auto">
          <a:xfrm rot="5400000">
            <a:off x="2971800" y="5029200"/>
            <a:ext cx="1676400" cy="1219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1073" name="Text Box 17"/>
          <p:cNvSpPr txBox="1">
            <a:spLocks noChangeArrowheads="1"/>
          </p:cNvSpPr>
          <p:nvPr/>
        </p:nvSpPr>
        <p:spPr bwMode="auto">
          <a:xfrm>
            <a:off x="4267200" y="4495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M2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74" name="Text Box 18"/>
          <p:cNvSpPr txBox="1">
            <a:spLocks noChangeArrowheads="1"/>
          </p:cNvSpPr>
          <p:nvPr/>
        </p:nvSpPr>
        <p:spPr bwMode="auto">
          <a:xfrm>
            <a:off x="2971800" y="6324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75" name="Text Box 19"/>
          <p:cNvSpPr txBox="1">
            <a:spLocks noChangeArrowheads="1"/>
          </p:cNvSpPr>
          <p:nvPr/>
        </p:nvSpPr>
        <p:spPr bwMode="auto">
          <a:xfrm>
            <a:off x="4267200" y="617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M1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1076" name="Text Box 20"/>
          <p:cNvSpPr txBox="1">
            <a:spLocks noChangeArrowheads="1"/>
          </p:cNvSpPr>
          <p:nvPr/>
        </p:nvSpPr>
        <p:spPr bwMode="auto">
          <a:xfrm>
            <a:off x="3200400" y="4953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M3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01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2" grpId="0"/>
      <p:bldP spid="301063" grpId="0"/>
      <p:bldP spid="301066" grpId="0" animBg="1"/>
      <p:bldP spid="301067" grpId="0"/>
      <p:bldP spid="30106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tx1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gradFill rotWithShape="1">
            <a:gsLst>
              <a:gs pos="0">
                <a:srgbClr val="6666FF">
                  <a:alpha val="0"/>
                </a:srgbClr>
              </a:gs>
              <a:gs pos="50000">
                <a:srgbClr val="6666FF">
                  <a:gamma/>
                  <a:shade val="25098"/>
                  <a:invGamma/>
                </a:srgbClr>
              </a:gs>
              <a:gs pos="100000">
                <a:srgbClr val="6666FF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Медианы, биссектрисы и высоты треугольника</a:t>
            </a:r>
          </a:p>
        </p:txBody>
      </p:sp>
      <p:sp>
        <p:nvSpPr>
          <p:cNvPr id="30208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2084" name="AutoShape 4"/>
          <p:cNvSpPr>
            <a:spLocks noChangeArrowheads="1"/>
          </p:cNvSpPr>
          <p:nvPr/>
        </p:nvSpPr>
        <p:spPr bwMode="auto">
          <a:xfrm>
            <a:off x="685800" y="1981200"/>
            <a:ext cx="2819400" cy="1981200"/>
          </a:xfrm>
          <a:prstGeom prst="triangle">
            <a:avLst>
              <a:gd name="adj" fmla="val 0"/>
            </a:avLst>
          </a:prstGeom>
          <a:gradFill rotWithShape="1">
            <a:gsLst>
              <a:gs pos="0">
                <a:srgbClr val="FFFF00">
                  <a:gamma/>
                  <a:shade val="0"/>
                  <a:invGamma/>
                </a:srgbClr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2085" name="Line 5"/>
          <p:cNvSpPr>
            <a:spLocks noChangeShapeType="1"/>
          </p:cNvSpPr>
          <p:nvPr/>
        </p:nvSpPr>
        <p:spPr bwMode="auto">
          <a:xfrm>
            <a:off x="685800" y="1981200"/>
            <a:ext cx="1066800" cy="19812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2086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87" name="Text Box 7"/>
          <p:cNvSpPr txBox="1">
            <a:spLocks noChangeArrowheads="1"/>
          </p:cNvSpPr>
          <p:nvPr/>
        </p:nvSpPr>
        <p:spPr bwMode="auto">
          <a:xfrm>
            <a:off x="1524000" y="3962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A1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88" name="Text Box 8"/>
          <p:cNvSpPr txBox="1">
            <a:spLocks noChangeArrowheads="1"/>
          </p:cNvSpPr>
          <p:nvPr/>
        </p:nvSpPr>
        <p:spPr bwMode="auto">
          <a:xfrm>
            <a:off x="381000" y="4038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89" name="Text Box 9"/>
          <p:cNvSpPr txBox="1">
            <a:spLocks noChangeArrowheads="1"/>
          </p:cNvSpPr>
          <p:nvPr/>
        </p:nvSpPr>
        <p:spPr bwMode="auto">
          <a:xfrm>
            <a:off x="3352800" y="4114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90" name="Rectangle 10"/>
          <p:cNvSpPr>
            <a:spLocks noChangeArrowheads="1"/>
          </p:cNvSpPr>
          <p:nvPr/>
        </p:nvSpPr>
        <p:spPr bwMode="auto">
          <a:xfrm>
            <a:off x="4038600" y="1524000"/>
            <a:ext cx="4724400" cy="2895600"/>
          </a:xfrm>
          <a:prstGeom prst="rect">
            <a:avLst/>
          </a:prstGeom>
          <a:gradFill rotWithShape="1">
            <a:gsLst>
              <a:gs pos="0">
                <a:srgbClr val="000099">
                  <a:alpha val="92999"/>
                </a:srgbClr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Отрезок биссектрисы угла треугольника, соединяющий вершину треугольника с точкой противоположной стороны, называется Биссектрисой треугольника</a:t>
            </a:r>
          </a:p>
        </p:txBody>
      </p:sp>
      <p:sp>
        <p:nvSpPr>
          <p:cNvPr id="302091" name="AutoShape 11"/>
          <p:cNvSpPr>
            <a:spLocks noChangeArrowheads="1"/>
          </p:cNvSpPr>
          <p:nvPr/>
        </p:nvSpPr>
        <p:spPr bwMode="auto">
          <a:xfrm>
            <a:off x="381000" y="4495800"/>
            <a:ext cx="2743200" cy="2133600"/>
          </a:xfrm>
          <a:prstGeom prst="triangle">
            <a:avLst>
              <a:gd name="adj" fmla="val 30245"/>
            </a:avLst>
          </a:prstGeom>
          <a:gradFill rotWithShape="1">
            <a:gsLst>
              <a:gs pos="0">
                <a:srgbClr val="FFFF00"/>
              </a:gs>
              <a:gs pos="50000">
                <a:srgbClr val="FFFF00">
                  <a:gamma/>
                  <a:shade val="0"/>
                  <a:invGamma/>
                </a:srgbClr>
              </a:gs>
              <a:gs pos="100000">
                <a:srgbClr val="FFFF00"/>
              </a:gs>
            </a:gsLst>
            <a:lin ang="27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2092" name="Line 12"/>
          <p:cNvSpPr>
            <a:spLocks noChangeShapeType="1"/>
          </p:cNvSpPr>
          <p:nvPr/>
        </p:nvSpPr>
        <p:spPr bwMode="auto">
          <a:xfrm>
            <a:off x="1219200" y="4505325"/>
            <a:ext cx="4763" cy="212883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2093" name="Rectangle 13"/>
          <p:cNvSpPr>
            <a:spLocks noChangeArrowheads="1"/>
          </p:cNvSpPr>
          <p:nvPr/>
        </p:nvSpPr>
        <p:spPr bwMode="auto">
          <a:xfrm>
            <a:off x="1000125" y="6467475"/>
            <a:ext cx="219075" cy="16192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2094" name="Text Box 14"/>
          <p:cNvSpPr txBox="1">
            <a:spLocks noChangeArrowheads="1"/>
          </p:cNvSpPr>
          <p:nvPr/>
        </p:nvSpPr>
        <p:spPr bwMode="auto">
          <a:xfrm>
            <a:off x="762000" y="4114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95" name="Text Box 15"/>
          <p:cNvSpPr txBox="1">
            <a:spLocks noChangeArrowheads="1"/>
          </p:cNvSpPr>
          <p:nvPr/>
        </p:nvSpPr>
        <p:spPr bwMode="auto">
          <a:xfrm>
            <a:off x="0" y="6553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96" name="Text Box 16"/>
          <p:cNvSpPr txBox="1">
            <a:spLocks noChangeArrowheads="1"/>
          </p:cNvSpPr>
          <p:nvPr/>
        </p:nvSpPr>
        <p:spPr bwMode="auto">
          <a:xfrm>
            <a:off x="990600" y="6553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H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97" name="Text Box 17"/>
          <p:cNvSpPr txBox="1">
            <a:spLocks noChangeArrowheads="1"/>
          </p:cNvSpPr>
          <p:nvPr/>
        </p:nvSpPr>
        <p:spPr bwMode="auto">
          <a:xfrm>
            <a:off x="3124200" y="6553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2098" name="Rectangle 18"/>
          <p:cNvSpPr>
            <a:spLocks noChangeArrowheads="1"/>
          </p:cNvSpPr>
          <p:nvPr/>
        </p:nvSpPr>
        <p:spPr bwMode="auto">
          <a:xfrm>
            <a:off x="4114800" y="4495800"/>
            <a:ext cx="4724400" cy="2362200"/>
          </a:xfrm>
          <a:prstGeom prst="rect">
            <a:avLst/>
          </a:prstGeom>
          <a:gradFill rotWithShape="1">
            <a:gsLst>
              <a:gs pos="0">
                <a:srgbClr val="000099">
                  <a:alpha val="92999"/>
                </a:srgbClr>
              </a:gs>
              <a:gs pos="100000">
                <a:srgbClr val="000099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Перпендикуляр, проведенный из вершины треугольника к прямой, содержащей противоположную сторону, называется высотой треугольника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20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020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020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3020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20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020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3020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020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020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020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0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3020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02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5" dur="1" fill="hold"/>
                                        <p:tgtEl>
                                          <p:spTgt spid="3020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30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30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4" grpId="0" animBg="1"/>
      <p:bldP spid="302085" grpId="0" animBg="1"/>
      <p:bldP spid="302085" grpId="1" animBg="1"/>
      <p:bldP spid="302086" grpId="0"/>
      <p:bldP spid="302087" grpId="0"/>
      <p:bldP spid="302088" grpId="0"/>
      <p:bldP spid="302089" grpId="0"/>
      <p:bldP spid="302090" grpId="0" animBg="1"/>
      <p:bldP spid="302091" grpId="0" animBg="1"/>
      <p:bldP spid="302092" grpId="0" animBg="1"/>
      <p:bldP spid="302092" grpId="1" animBg="1"/>
      <p:bldP spid="302093" grpId="0" animBg="1"/>
      <p:bldP spid="302094" grpId="0"/>
      <p:bldP spid="302095" grpId="0"/>
      <p:bldP spid="302096" grpId="0"/>
      <p:bldP spid="302097" grpId="0"/>
      <p:bldP spid="30209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0"/>
            <a:ext cx="8080375" cy="838200"/>
          </a:xfrm>
        </p:spPr>
        <p:txBody>
          <a:bodyPr/>
          <a:lstStyle/>
          <a:p>
            <a:r>
              <a:rPr lang="ru-RU" altLang="ru-RU"/>
              <a:t>Три отрезка треугольника.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/>
              <a:t>               </a:t>
            </a:r>
            <a:endParaRPr lang="ru-RU" altLang="ru-RU" sz="2800">
              <a:solidFill>
                <a:srgbClr val="FFFF66"/>
              </a:solidFill>
            </a:endParaRPr>
          </a:p>
        </p:txBody>
      </p:sp>
      <p:sp>
        <p:nvSpPr>
          <p:cNvPr id="287748" name="Line 4"/>
          <p:cNvSpPr>
            <a:spLocks noChangeShapeType="1"/>
          </p:cNvSpPr>
          <p:nvPr/>
        </p:nvSpPr>
        <p:spPr bwMode="auto">
          <a:xfrm flipV="1">
            <a:off x="762000" y="32004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49" name="Line 5"/>
          <p:cNvSpPr>
            <a:spLocks noChangeShapeType="1"/>
          </p:cNvSpPr>
          <p:nvPr/>
        </p:nvSpPr>
        <p:spPr bwMode="auto">
          <a:xfrm>
            <a:off x="1752600" y="3200400"/>
            <a:ext cx="1524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50" name="Line 6"/>
          <p:cNvSpPr>
            <a:spLocks noChangeShapeType="1"/>
          </p:cNvSpPr>
          <p:nvPr/>
        </p:nvSpPr>
        <p:spPr bwMode="auto">
          <a:xfrm>
            <a:off x="762000" y="4267200"/>
            <a:ext cx="11430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51" name="Line 7"/>
          <p:cNvSpPr>
            <a:spLocks noChangeShapeType="1"/>
          </p:cNvSpPr>
          <p:nvPr/>
        </p:nvSpPr>
        <p:spPr bwMode="auto">
          <a:xfrm>
            <a:off x="762000" y="4267200"/>
            <a:ext cx="106680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52" name="Freeform 8"/>
          <p:cNvSpPr>
            <a:spLocks/>
          </p:cNvSpPr>
          <p:nvPr/>
        </p:nvSpPr>
        <p:spPr bwMode="auto">
          <a:xfrm>
            <a:off x="914400" y="4114800"/>
            <a:ext cx="76200" cy="381000"/>
          </a:xfrm>
          <a:custGeom>
            <a:avLst/>
            <a:gdLst>
              <a:gd name="T0" fmla="*/ 0 w 48"/>
              <a:gd name="T1" fmla="*/ 0 h 240"/>
              <a:gd name="T2" fmla="*/ 48 w 48"/>
              <a:gd name="T3" fmla="*/ 144 h 240"/>
              <a:gd name="T4" fmla="*/ 0 w 48"/>
              <a:gd name="T5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8" h="240">
                <a:moveTo>
                  <a:pt x="0" y="0"/>
                </a:moveTo>
                <a:cubicBezTo>
                  <a:pt x="24" y="52"/>
                  <a:pt x="48" y="104"/>
                  <a:pt x="48" y="144"/>
                </a:cubicBezTo>
                <a:cubicBezTo>
                  <a:pt x="48" y="184"/>
                  <a:pt x="8" y="224"/>
                  <a:pt x="0" y="240"/>
                </a:cubicBezTo>
              </a:path>
            </a:pathLst>
          </a:cu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287753" name="Group 9"/>
          <p:cNvGraphicFramePr>
            <a:graphicFrameLocks noGrp="1"/>
          </p:cNvGraphicFramePr>
          <p:nvPr>
            <p:ph type="tbl" idx="1"/>
          </p:nvPr>
        </p:nvGraphicFramePr>
        <p:xfrm>
          <a:off x="76200" y="152400"/>
          <a:ext cx="9144000" cy="685800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28194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Отрезок биссектрисы угла, соединяющий вершину треугольника с точкой противолежащей стороны, называется </a:t>
                      </a:r>
                      <a:r>
                        <a:rPr kumimoji="0" lang="ru-RU" alt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биссектрисой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треугольника.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C3D91"/>
                        </a:gs>
                        <a:gs pos="6000">
                          <a:srgbClr val="7005D4"/>
                        </a:gs>
                        <a:gs pos="15000">
                          <a:srgbClr val="181CC7"/>
                        </a:gs>
                        <a:gs pos="30001">
                          <a:srgbClr val="0A128C"/>
                        </a:gs>
                        <a:gs pos="50000">
                          <a:srgbClr val="000000"/>
                        </a:gs>
                        <a:gs pos="70000">
                          <a:srgbClr val="0A128C"/>
                        </a:gs>
                        <a:gs pos="85000">
                          <a:srgbClr val="181CC7"/>
                        </a:gs>
                        <a:gs pos="94000">
                          <a:srgbClr val="7005D4"/>
                        </a:gs>
                        <a:gs pos="100000">
                          <a:srgbClr val="8C3D9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Отрезок, соединяющий вершину треугольника с серединой противолежащей стороны, называется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F051D"/>
                          </a:solidFill>
                          <a:effectLst/>
                          <a:latin typeface="Arial" panose="020B0604020202020204" pitchFamily="34" charset="0"/>
                        </a:rPr>
                        <a:t>медианой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треугольника.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0000"/>
                        </a:gs>
                        <a:gs pos="20000">
                          <a:srgbClr val="0A128C"/>
                        </a:gs>
                        <a:gs pos="35000">
                          <a:srgbClr val="181CC7"/>
                        </a:gs>
                        <a:gs pos="44000">
                          <a:srgbClr val="7005D4"/>
                        </a:gs>
                        <a:gs pos="50000">
                          <a:srgbClr val="8C3D91"/>
                        </a:gs>
                        <a:gs pos="56000">
                          <a:srgbClr val="7005D4"/>
                        </a:gs>
                        <a:gs pos="65000">
                          <a:srgbClr val="181CC7"/>
                        </a:gs>
                        <a:gs pos="80001">
                          <a:srgbClr val="0A128C"/>
                        </a:gs>
                        <a:gs pos="100000">
                          <a:srgbClr val="000000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Перпендикуляр, проведенный из вершины треугольника к прямой, содержащей противоположные стороны, называется </a:t>
                      </a:r>
                      <a:r>
                        <a:rPr kumimoji="0" lang="ru-RU" alt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</a:rPr>
                        <a:t>высотой </a:t>
                      </a: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треугольника.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8C3D91"/>
                        </a:gs>
                        <a:gs pos="12000">
                          <a:srgbClr val="7005D4"/>
                        </a:gs>
                        <a:gs pos="30000">
                          <a:srgbClr val="181CC7"/>
                        </a:gs>
                        <a:gs pos="60001">
                          <a:srgbClr val="0A128C"/>
                        </a:gs>
                        <a:gs pos="100000">
                          <a:srgbClr val="000000"/>
                        </a:gs>
                      </a:gsLst>
                      <a:lin ang="5400000" scaled="1"/>
                    </a:gradFill>
                  </a:tcPr>
                </a:tc>
              </a:tr>
              <a:tr h="40386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767" name="Line 23"/>
          <p:cNvSpPr>
            <a:spLocks noChangeShapeType="1"/>
          </p:cNvSpPr>
          <p:nvPr/>
        </p:nvSpPr>
        <p:spPr bwMode="auto">
          <a:xfrm flipV="1">
            <a:off x="3429000" y="3429000"/>
            <a:ext cx="1447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68" name="Line 24"/>
          <p:cNvSpPr>
            <a:spLocks noChangeShapeType="1"/>
          </p:cNvSpPr>
          <p:nvPr/>
        </p:nvSpPr>
        <p:spPr bwMode="auto">
          <a:xfrm>
            <a:off x="4876800" y="3429000"/>
            <a:ext cx="6096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69" name="Line 25"/>
          <p:cNvSpPr>
            <a:spLocks noChangeShapeType="1"/>
          </p:cNvSpPr>
          <p:nvPr/>
        </p:nvSpPr>
        <p:spPr bwMode="auto">
          <a:xfrm>
            <a:off x="3429000" y="5105400"/>
            <a:ext cx="2057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0" name="Line 26"/>
          <p:cNvSpPr>
            <a:spLocks noChangeShapeType="1"/>
          </p:cNvSpPr>
          <p:nvPr/>
        </p:nvSpPr>
        <p:spPr bwMode="auto">
          <a:xfrm flipH="1">
            <a:off x="4419600" y="3429000"/>
            <a:ext cx="457200" cy="2209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1" name="Line 27"/>
          <p:cNvSpPr>
            <a:spLocks noChangeShapeType="1"/>
          </p:cNvSpPr>
          <p:nvPr/>
        </p:nvSpPr>
        <p:spPr bwMode="auto">
          <a:xfrm>
            <a:off x="3962400" y="53340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2" name="Line 28"/>
          <p:cNvSpPr>
            <a:spLocks noChangeShapeType="1"/>
          </p:cNvSpPr>
          <p:nvPr/>
        </p:nvSpPr>
        <p:spPr bwMode="auto">
          <a:xfrm>
            <a:off x="4800600" y="5791200"/>
            <a:ext cx="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3" name="Line 29"/>
          <p:cNvSpPr>
            <a:spLocks noChangeShapeType="1"/>
          </p:cNvSpPr>
          <p:nvPr/>
        </p:nvSpPr>
        <p:spPr bwMode="auto">
          <a:xfrm>
            <a:off x="6248400" y="36576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4" name="Line 30"/>
          <p:cNvSpPr>
            <a:spLocks noChangeShapeType="1"/>
          </p:cNvSpPr>
          <p:nvPr/>
        </p:nvSpPr>
        <p:spPr bwMode="auto">
          <a:xfrm flipH="1">
            <a:off x="8077200" y="3657600"/>
            <a:ext cx="6096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5" name="Line 31"/>
          <p:cNvSpPr>
            <a:spLocks noChangeShapeType="1"/>
          </p:cNvSpPr>
          <p:nvPr/>
        </p:nvSpPr>
        <p:spPr bwMode="auto">
          <a:xfrm>
            <a:off x="6248400" y="3657600"/>
            <a:ext cx="18288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6" name="Line 32"/>
          <p:cNvSpPr>
            <a:spLocks noChangeShapeType="1"/>
          </p:cNvSpPr>
          <p:nvPr/>
        </p:nvSpPr>
        <p:spPr bwMode="auto">
          <a:xfrm flipH="1">
            <a:off x="7010400" y="3657600"/>
            <a:ext cx="1676400" cy="1143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7777" name="Rectangle 33"/>
          <p:cNvSpPr>
            <a:spLocks noChangeArrowheads="1"/>
          </p:cNvSpPr>
          <p:nvPr/>
        </p:nvSpPr>
        <p:spPr bwMode="auto">
          <a:xfrm rot="-7392049">
            <a:off x="7039769" y="4774407"/>
            <a:ext cx="282575" cy="236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87778" name="AutoShape 3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4713" y="6219825"/>
            <a:ext cx="649287" cy="638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87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2877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877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28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8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8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6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28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46" grpId="0"/>
      <p:bldP spid="287747" grpId="0" build="p"/>
      <p:bldP spid="287751" grpId="0" animBg="1"/>
      <p:bldP spid="287751" grpId="1" animBg="1"/>
      <p:bldP spid="287770" grpId="0" animBg="1"/>
      <p:bldP spid="287770" grpId="1" animBg="1"/>
      <p:bldP spid="287776" grpId="0" animBg="1"/>
      <p:bldP spid="28777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Содержание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2000" b="1"/>
              <a:t>Параллельные </a:t>
            </a:r>
            <a:r>
              <a:rPr lang="ru-RU" altLang="ru-RU" sz="2000" b="1">
                <a:hlinkClick r:id="rId2" action="ppaction://hlinksldjump"/>
              </a:rPr>
              <a:t>прямые</a:t>
            </a:r>
            <a:r>
              <a:rPr lang="ru-RU" altLang="ru-RU" sz="2000" b="1"/>
              <a:t>.</a:t>
            </a: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3" action="ppaction://hlinksldjump"/>
              </a:rPr>
              <a:t>Признаки</a:t>
            </a:r>
            <a:r>
              <a:rPr lang="ru-RU" altLang="ru-RU" b="1"/>
              <a:t> параллельности прямых.</a:t>
            </a: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4" action="ppaction://hlinksldjump"/>
              </a:rPr>
              <a:t>Аксиома</a:t>
            </a:r>
            <a:r>
              <a:rPr lang="ru-RU" altLang="ru-RU" b="1"/>
              <a:t> параллельных прямых. </a:t>
            </a:r>
          </a:p>
          <a:p>
            <a:pPr lvl="3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</a:pPr>
            <a:r>
              <a:rPr lang="ru-RU" altLang="ru-RU" b="1">
                <a:hlinkClick r:id="rId5" action="ppaction://hlinksldjump"/>
              </a:rPr>
              <a:t>Вопросы</a:t>
            </a:r>
            <a:r>
              <a:rPr lang="ru-RU" altLang="ru-RU" b="1"/>
              <a:t>.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altLang="ru-RU" sz="2000" b="1">
                <a:hlinkClick r:id="rId6" action="ppaction://hlinksldjump"/>
              </a:rPr>
              <a:t>Соотношения </a:t>
            </a:r>
            <a:r>
              <a:rPr lang="ru-RU" altLang="ru-RU" sz="2000" b="1"/>
              <a:t>между сторонами и углами треугольника.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1">
                <a:hlinkClick r:id="rId6" action="ppaction://hlinksldjump"/>
              </a:rPr>
              <a:t>Сумма </a:t>
            </a:r>
            <a:r>
              <a:rPr lang="ru-RU" altLang="ru-RU" b="1"/>
              <a:t>углов треугольника.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1">
                <a:hlinkClick r:id="rId7" action="ppaction://hlinksldjump"/>
              </a:rPr>
              <a:t>Соотношение</a:t>
            </a:r>
            <a:r>
              <a:rPr lang="ru-RU" altLang="ru-RU" b="1"/>
              <a:t> между сторонами и углами треугольника.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1">
                <a:hlinkClick r:id="rId8" action="ppaction://hlinksldjump"/>
              </a:rPr>
              <a:t>Прямоугольные </a:t>
            </a:r>
            <a:r>
              <a:rPr lang="ru-RU" altLang="ru-RU" b="1"/>
              <a:t>треугольники.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b="1">
                <a:hlinkClick r:id="rId9" action="ppaction://hlinksldjump"/>
              </a:rPr>
              <a:t>Построение </a:t>
            </a:r>
            <a:r>
              <a:rPr lang="ru-RU" altLang="ru-RU" b="1"/>
              <a:t>треугольника по трем элементам.</a:t>
            </a:r>
          </a:p>
          <a:p>
            <a:pPr lvl="3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altLang="ru-RU" sz="2000" b="1">
                <a:hlinkClick r:id="rId10" action="ppaction://hlinksldjump"/>
              </a:rPr>
              <a:t>Вопросы</a:t>
            </a:r>
            <a:r>
              <a:rPr lang="ru-RU" altLang="ru-RU" sz="2000" b="1"/>
              <a:t>.</a:t>
            </a:r>
            <a:r>
              <a:rPr lang="ru-RU" altLang="ru-RU" b="1"/>
              <a:t>   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altLang="ru-RU" sz="2000" b="1">
                <a:hlinkClick r:id="rId11" action="ppaction://hlinksldjump"/>
              </a:rPr>
              <a:t>Выводы</a:t>
            </a:r>
            <a:r>
              <a:rPr lang="ru-RU" altLang="ru-RU" sz="2000" b="1"/>
              <a:t>.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ru-RU" altLang="ru-RU" sz="2000" b="1">
                <a:hlinkClick r:id="rId12" action="ppaction://hlinksldjump"/>
              </a:rPr>
              <a:t>Литература</a:t>
            </a:r>
            <a:r>
              <a:rPr lang="ru-RU" altLang="ru-RU" sz="2000" b="1"/>
              <a:t>.     </a:t>
            </a:r>
            <a:r>
              <a:rPr lang="ru-RU" altLang="ru-RU" b="1"/>
              <a:t>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/>
          </a:p>
        </p:txBody>
      </p:sp>
      <p:sp>
        <p:nvSpPr>
          <p:cNvPr id="270340" name="AutoShape 4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165850"/>
            <a:ext cx="684212" cy="692150"/>
          </a:xfrm>
          <a:prstGeom prst="actionButtonReturn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0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70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70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70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609600"/>
            <a:ext cx="8080375" cy="1600200"/>
          </a:xfrm>
        </p:spPr>
        <p:txBody>
          <a:bodyPr/>
          <a:lstStyle/>
          <a:p>
            <a:r>
              <a:rPr lang="ru-RU" altLang="ru-RU" sz="2800"/>
              <a:t>  </a:t>
            </a:r>
            <a:r>
              <a:rPr lang="ru-RU" altLang="ru-RU" sz="2800" b="1"/>
              <a:t>Равных сторон нет –</a:t>
            </a:r>
            <a:r>
              <a:rPr lang="ru-RU" altLang="ru-RU" sz="2800"/>
              <a:t> </a:t>
            </a:r>
            <a:br>
              <a:rPr lang="ru-RU" altLang="ru-RU" sz="2800"/>
            </a:br>
            <a:r>
              <a:rPr lang="ru-RU" altLang="ru-RU" sz="2800"/>
              <a:t>(</a:t>
            </a:r>
            <a:r>
              <a:rPr lang="ru-RU" altLang="ru-RU" sz="2800" b="1"/>
              <a:t>разносторонние)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845425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Две равные стороны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(равнобедренные)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Все стороны равны –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(равносторонние)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endParaRPr lang="ru-RU" altLang="ru-RU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10276" name="Line 4"/>
          <p:cNvSpPr>
            <a:spLocks noChangeShapeType="1"/>
          </p:cNvSpPr>
          <p:nvPr/>
        </p:nvSpPr>
        <p:spPr bwMode="auto">
          <a:xfrm flipV="1">
            <a:off x="4648200" y="1219200"/>
            <a:ext cx="609600" cy="457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77" name="Line 5"/>
          <p:cNvSpPr>
            <a:spLocks noChangeShapeType="1"/>
          </p:cNvSpPr>
          <p:nvPr/>
        </p:nvSpPr>
        <p:spPr bwMode="auto">
          <a:xfrm>
            <a:off x="5257800" y="1219200"/>
            <a:ext cx="45720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78" name="Line 6"/>
          <p:cNvSpPr>
            <a:spLocks noChangeShapeType="1"/>
          </p:cNvSpPr>
          <p:nvPr/>
        </p:nvSpPr>
        <p:spPr bwMode="auto">
          <a:xfrm flipV="1">
            <a:off x="4648200" y="1371600"/>
            <a:ext cx="1066800" cy="3048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79" name="Line 7"/>
          <p:cNvSpPr>
            <a:spLocks noChangeShapeType="1"/>
          </p:cNvSpPr>
          <p:nvPr/>
        </p:nvSpPr>
        <p:spPr bwMode="auto">
          <a:xfrm flipV="1">
            <a:off x="6400800" y="914400"/>
            <a:ext cx="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80" name="Line 8"/>
          <p:cNvSpPr>
            <a:spLocks noChangeShapeType="1"/>
          </p:cNvSpPr>
          <p:nvPr/>
        </p:nvSpPr>
        <p:spPr bwMode="auto">
          <a:xfrm flipV="1">
            <a:off x="6400800" y="533400"/>
            <a:ext cx="1600200" cy="9906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81" name="Line 9"/>
          <p:cNvSpPr>
            <a:spLocks noChangeShapeType="1"/>
          </p:cNvSpPr>
          <p:nvPr/>
        </p:nvSpPr>
        <p:spPr bwMode="auto">
          <a:xfrm flipV="1">
            <a:off x="6400800" y="533400"/>
            <a:ext cx="1600200" cy="381000"/>
          </a:xfrm>
          <a:prstGeom prst="line">
            <a:avLst/>
          </a:prstGeom>
          <a:noFill/>
          <a:ln w="9525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282" name="AutoShape 10"/>
          <p:cNvSpPr>
            <a:spLocks noChangeArrowheads="1"/>
          </p:cNvSpPr>
          <p:nvPr/>
        </p:nvSpPr>
        <p:spPr bwMode="auto">
          <a:xfrm rot="1283688">
            <a:off x="5943600" y="2057400"/>
            <a:ext cx="1057275" cy="13636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00"/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0283" name="AutoShape 11"/>
          <p:cNvSpPr>
            <a:spLocks noChangeArrowheads="1"/>
          </p:cNvSpPr>
          <p:nvPr/>
        </p:nvSpPr>
        <p:spPr bwMode="auto">
          <a:xfrm rot="-1460724">
            <a:off x="7400925" y="2255838"/>
            <a:ext cx="1285875" cy="9144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00"/>
              </a:gs>
              <a:gs pos="10000">
                <a:srgbClr val="000040"/>
              </a:gs>
              <a:gs pos="25000">
                <a:srgbClr val="400040"/>
              </a:gs>
              <a:gs pos="37500">
                <a:srgbClr val="8F0040"/>
              </a:gs>
              <a:gs pos="45000">
                <a:srgbClr val="F27300"/>
              </a:gs>
              <a:gs pos="50000">
                <a:srgbClr val="FFBF00"/>
              </a:gs>
              <a:gs pos="55001">
                <a:srgbClr val="F27300"/>
              </a:gs>
              <a:gs pos="62500">
                <a:srgbClr val="8F0040"/>
              </a:gs>
              <a:gs pos="75000">
                <a:srgbClr val="400040"/>
              </a:gs>
              <a:gs pos="90000">
                <a:srgbClr val="000040"/>
              </a:gs>
              <a:gs pos="100000">
                <a:srgbClr val="0000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ru-RU" altLang="ru-RU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0284" name="AutoShape 12"/>
          <p:cNvSpPr>
            <a:spLocks noChangeArrowheads="1"/>
          </p:cNvSpPr>
          <p:nvPr/>
        </p:nvSpPr>
        <p:spPr bwMode="auto">
          <a:xfrm rot="1230571">
            <a:off x="5257800" y="4648200"/>
            <a:ext cx="1285875" cy="9144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82"/>
              </a:gs>
              <a:gs pos="15000">
                <a:srgbClr val="66008F"/>
              </a:gs>
              <a:gs pos="32499">
                <a:srgbClr val="BA0066"/>
              </a:gs>
              <a:gs pos="45000">
                <a:srgbClr val="FF0000"/>
              </a:gs>
              <a:gs pos="50000">
                <a:srgbClr val="FF8200"/>
              </a:gs>
              <a:gs pos="55001">
                <a:srgbClr val="FF0000"/>
              </a:gs>
              <a:gs pos="67501">
                <a:srgbClr val="BA0066"/>
              </a:gs>
              <a:gs pos="85000">
                <a:srgbClr val="66008F"/>
              </a:gs>
              <a:gs pos="100000">
                <a:srgbClr val="00008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0285" name="AutoShape 13"/>
          <p:cNvSpPr>
            <a:spLocks noChangeArrowheads="1"/>
          </p:cNvSpPr>
          <p:nvPr/>
        </p:nvSpPr>
        <p:spPr bwMode="auto">
          <a:xfrm rot="1192871">
            <a:off x="7239000" y="4572000"/>
            <a:ext cx="1209675" cy="9144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0286" name="AutoShape 1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19825"/>
            <a:ext cx="647700" cy="638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10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310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33" dur="2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35" dur="2000" fill="hold"/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37" dur="2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41" dur="2000" fill="hold"/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43" dur="2000" fill="hold"/>
                                        <p:tgtEl>
                                          <p:spTgt spid="310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45" dur="2000" fill="hold"/>
                                        <p:tgtEl>
                                          <p:spTgt spid="3102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47" dur="2000" fill="hold"/>
                                        <p:tgtEl>
                                          <p:spTgt spid="3102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49" dur="2000" fill="hold"/>
                                        <p:tgtEl>
                                          <p:spTgt spid="3102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0" presetID="18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01 0.04533  0.011 0.08667  0.028 0.11333  C 0.028 0.11467  0.055 0.15067  0.055 0.14933  C 0.07 0.16933  0.079 0.19733  0.079 0.22667  C 0.079 0.28533  0.044 0.332  0.0 0.33333  C -0.044 0.332  -0.079 0.28533  -0.079 0.22667  C -0.079 0.19733  -0.07 0.16933  -0.055 0.14933  C -0.055 0.15067  -0.028 0.11467  -0.028 0.11333  C -0.011 0.08667  -0.001 0.04533  0.0 0.0  Z" pathEditMode="relative" ptsTypes="">
                                      <p:cBhvr>
                                        <p:cTn id="51" dur="2000" fill="hold"/>
                                        <p:tgtEl>
                                          <p:spTgt spid="310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5" dur="2000" fill="hold"/>
                                        <p:tgtEl>
                                          <p:spTgt spid="31028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31028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5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102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5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5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102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4" grpId="0"/>
      <p:bldP spid="310275" grpId="0" build="p"/>
      <p:bldP spid="310276" grpId="0" animBg="1"/>
      <p:bldP spid="310276" grpId="1" animBg="1"/>
      <p:bldP spid="310277" grpId="0" animBg="1"/>
      <p:bldP spid="310277" grpId="1" animBg="1"/>
      <p:bldP spid="310278" grpId="0" animBg="1"/>
      <p:bldP spid="310278" grpId="1" animBg="1"/>
      <p:bldP spid="310279" grpId="0" animBg="1"/>
      <p:bldP spid="310280" grpId="0" animBg="1"/>
      <p:bldP spid="310281" grpId="0" animBg="1"/>
      <p:bldP spid="310282" grpId="0" animBg="1"/>
      <p:bldP spid="310283" grpId="0" animBg="1"/>
      <p:bldP spid="310284" grpId="0" animBg="1"/>
      <p:bldP spid="31028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/>
              <a:t>Свойства равнобедренного треугольника.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4025" cy="46482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А             </a:t>
            </a:r>
            <a:r>
              <a:rPr lang="ru-RU" altLang="ru-RU">
                <a:solidFill>
                  <a:schemeClr val="hlink"/>
                </a:solidFill>
              </a:rPr>
              <a:t>АВ</a:t>
            </a:r>
            <a:r>
              <a:rPr lang="ru-RU" altLang="ru-RU"/>
              <a:t>, </a:t>
            </a:r>
            <a:r>
              <a:rPr lang="ru-RU" altLang="ru-RU">
                <a:solidFill>
                  <a:schemeClr val="hlink"/>
                </a:solidFill>
              </a:rPr>
              <a:t>АС</a:t>
            </a:r>
            <a:r>
              <a:rPr lang="ru-RU" altLang="ru-RU"/>
              <a:t>- </a:t>
            </a:r>
            <a:r>
              <a:rPr lang="ru-RU" altLang="ru-RU">
                <a:solidFill>
                  <a:schemeClr val="hlink"/>
                </a:solidFill>
              </a:rPr>
              <a:t>боковые стороны.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               </a:t>
            </a:r>
            <a:r>
              <a:rPr lang="ru-RU" altLang="ru-RU">
                <a:solidFill>
                  <a:schemeClr val="accent2"/>
                </a:solidFill>
              </a:rPr>
              <a:t>ВС- основание</a:t>
            </a:r>
            <a:r>
              <a:rPr lang="ru-RU" altLang="ru-RU"/>
              <a:t>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              </a:t>
            </a:r>
            <a:r>
              <a:rPr lang="ru-RU" altLang="ru-RU">
                <a:solidFill>
                  <a:schemeClr val="bg2"/>
                </a:solidFill>
              </a:rPr>
              <a:t>Теорема</a:t>
            </a:r>
            <a:r>
              <a:rPr lang="ru-RU" altLang="ru-RU"/>
              <a:t>. В равнобедренном  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                          треугольнике углы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                                     при основании равны.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/>
              <a:t>В </a:t>
            </a:r>
            <a:r>
              <a:rPr lang="ru-RU" altLang="ru-RU" sz="2400"/>
              <a:t>                          </a:t>
            </a:r>
            <a:r>
              <a:rPr lang="ru-RU" altLang="ru-RU"/>
              <a:t>С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bg2"/>
                </a:solidFill>
              </a:rPr>
              <a:t>Теорема</a:t>
            </a:r>
            <a:r>
              <a:rPr lang="ru-RU" altLang="ru-RU"/>
              <a:t>. В равнобедренном треугольнике биссектриса, проведенная к основанию, является медианой и высотой.</a:t>
            </a:r>
          </a:p>
        </p:txBody>
      </p:sp>
      <p:sp>
        <p:nvSpPr>
          <p:cNvPr id="288772" name="Line 4"/>
          <p:cNvSpPr>
            <a:spLocks noChangeShapeType="1"/>
          </p:cNvSpPr>
          <p:nvPr/>
        </p:nvSpPr>
        <p:spPr bwMode="auto">
          <a:xfrm flipV="1">
            <a:off x="914400" y="1981200"/>
            <a:ext cx="1066800" cy="297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3" name="Line 5"/>
          <p:cNvSpPr>
            <a:spLocks noChangeShapeType="1"/>
          </p:cNvSpPr>
          <p:nvPr/>
        </p:nvSpPr>
        <p:spPr bwMode="auto">
          <a:xfrm>
            <a:off x="1981200" y="1981200"/>
            <a:ext cx="914400" cy="2895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4" name="Line 6"/>
          <p:cNvSpPr>
            <a:spLocks noChangeShapeType="1"/>
          </p:cNvSpPr>
          <p:nvPr/>
        </p:nvSpPr>
        <p:spPr bwMode="auto">
          <a:xfrm>
            <a:off x="914400" y="4876800"/>
            <a:ext cx="1981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5" name="Line 7"/>
          <p:cNvSpPr>
            <a:spLocks noChangeShapeType="1"/>
          </p:cNvSpPr>
          <p:nvPr/>
        </p:nvSpPr>
        <p:spPr bwMode="auto">
          <a:xfrm>
            <a:off x="1295400" y="35052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6" name="Line 8"/>
          <p:cNvSpPr>
            <a:spLocks noChangeShapeType="1"/>
          </p:cNvSpPr>
          <p:nvPr/>
        </p:nvSpPr>
        <p:spPr bwMode="auto">
          <a:xfrm flipH="1">
            <a:off x="2438400" y="35814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7" name="Line 9"/>
          <p:cNvSpPr>
            <a:spLocks noChangeShapeType="1"/>
          </p:cNvSpPr>
          <p:nvPr/>
        </p:nvSpPr>
        <p:spPr bwMode="auto">
          <a:xfrm flipH="1">
            <a:off x="1905000" y="1981200"/>
            <a:ext cx="762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877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08713"/>
            <a:ext cx="647700" cy="649287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8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2000"/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2000"/>
                                        <p:tgtEl>
                                          <p:spTgt spid="28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2000"/>
                                        <p:tgtEl>
                                          <p:spTgt spid="28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2000"/>
                                        <p:tgtEl>
                                          <p:spTgt spid="28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2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" dur="2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" fill="hold"/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87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3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5" dur="2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2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2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2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6" dur="2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" fill="hold"/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0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1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3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28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C 0.017 0.0  0.031 0.01867  0.031 0.04133  C 0.031 0.06533  0.017 0.084  0.0 0.084  C -0.017 0.084  -0.031 0.10267  -0.031 0.12533  C -0.031 0.148  -0.017 0.16667  0.0 0.16667  C 0.017 0.16667  0.031 0.18533  0.031 0.208  C 0.031 0.23067  0.017 0.24933  0.0 0.24933  C -0.017 0.24933  -0.031 0.268  -0.031 0.292  C -0.031 0.31467  -0.017 0.33333  0.0 0.33333  C 0.017 0.33333  0.031 0.31467  0.031 0.292  C 0.031 0.268  0.017 0.24933  0.0 0.24933  C -0.017 0.24933  -0.031 0.23067  -0.031 0.208  C -0.031 0.18533  -0.017 0.16667  0.0 0.16667  C 0.017 0.16667  0.031 0.148  0.031 0.12533  C 0.031 0.10267  0.017 0.084  0.0 0.084  C -0.017 0.084  -0.031 0.06533  -0.031 0.04133  C -0.031 0.01867  -0.017 0.0  0.0 0.0  Z" pathEditMode="relative" ptsTypes="">
                                      <p:cBhvr>
                                        <p:cTn id="86" dur="2000" fill="hold"/>
                                        <p:tgtEl>
                                          <p:spTgt spid="2887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0" grpId="0"/>
      <p:bldP spid="288771" grpId="0" build="p"/>
      <p:bldP spid="288772" grpId="0" animBg="1"/>
      <p:bldP spid="288773" grpId="0" animBg="1"/>
      <p:bldP spid="288774" grpId="0" animBg="1"/>
      <p:bldP spid="28877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        Треугольники можно разделить на группы в зависимости от углов</a:t>
            </a:r>
          </a:p>
        </p:txBody>
      </p:sp>
      <p:graphicFrame>
        <p:nvGraphicFramePr>
          <p:cNvPr id="312323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981200"/>
          <a:ext cx="8610600" cy="4191000"/>
        </p:xfrm>
        <a:graphic>
          <a:graphicData uri="http://schemas.openxmlformats.org/drawingml/2006/table">
            <a:tbl>
              <a:tblPr/>
              <a:tblGrid>
                <a:gridCol w="2895600"/>
                <a:gridCol w="2971800"/>
                <a:gridCol w="2743200"/>
              </a:tblGrid>
              <a:tr h="8540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остроугольный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50000">
                          <a:schemeClr val="accent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прямоугольный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50000">
                          <a:schemeClr val="accent2"/>
                        </a:gs>
                        <a:gs pos="100000">
                          <a:schemeClr val="accent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тупоугольный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bg1"/>
                        </a:gs>
                        <a:gs pos="50000">
                          <a:schemeClr val="tx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</a:tr>
              <a:tr h="333692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chemeClr val="accent1"/>
                        </a:gs>
                        <a:gs pos="100000">
                          <a:schemeClr val="accent2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</a:tbl>
          </a:graphicData>
        </a:graphic>
      </p:graphicFrame>
      <p:sp>
        <p:nvSpPr>
          <p:cNvPr id="312337" name="AutoShape 17"/>
          <p:cNvSpPr>
            <a:spLocks noChangeArrowheads="1"/>
          </p:cNvSpPr>
          <p:nvPr/>
        </p:nvSpPr>
        <p:spPr bwMode="auto">
          <a:xfrm>
            <a:off x="533400" y="3124200"/>
            <a:ext cx="2276475" cy="2667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tx1"/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2338" name="AutoShape 18"/>
          <p:cNvSpPr>
            <a:spLocks noChangeArrowheads="1"/>
          </p:cNvSpPr>
          <p:nvPr/>
        </p:nvSpPr>
        <p:spPr bwMode="auto">
          <a:xfrm>
            <a:off x="3733800" y="3124200"/>
            <a:ext cx="1905000" cy="2667000"/>
          </a:xfrm>
          <a:prstGeom prst="rtTriangle">
            <a:avLst/>
          </a:prstGeom>
          <a:gradFill rotWithShape="1">
            <a:gsLst>
              <a:gs pos="0">
                <a:srgbClr val="FFFFFF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2339" name="Line 19"/>
          <p:cNvSpPr>
            <a:spLocks noChangeShapeType="1"/>
          </p:cNvSpPr>
          <p:nvPr/>
        </p:nvSpPr>
        <p:spPr bwMode="auto">
          <a:xfrm>
            <a:off x="6172200" y="3124200"/>
            <a:ext cx="1981200" cy="1219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40" name="Line 20"/>
          <p:cNvSpPr>
            <a:spLocks noChangeShapeType="1"/>
          </p:cNvSpPr>
          <p:nvPr/>
        </p:nvSpPr>
        <p:spPr bwMode="auto">
          <a:xfrm>
            <a:off x="8153400" y="4343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41" name="Line 21"/>
          <p:cNvSpPr>
            <a:spLocks noChangeShapeType="1"/>
          </p:cNvSpPr>
          <p:nvPr/>
        </p:nvSpPr>
        <p:spPr bwMode="auto">
          <a:xfrm>
            <a:off x="8153400" y="4343400"/>
            <a:ext cx="152400" cy="16002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42" name="Line 22"/>
          <p:cNvSpPr>
            <a:spLocks noChangeShapeType="1"/>
          </p:cNvSpPr>
          <p:nvPr/>
        </p:nvSpPr>
        <p:spPr bwMode="auto">
          <a:xfrm>
            <a:off x="6172200" y="3124200"/>
            <a:ext cx="2133600" cy="2819400"/>
          </a:xfrm>
          <a:prstGeom prst="line">
            <a:avLst/>
          </a:prstGeom>
          <a:noFill/>
          <a:ln w="762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2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23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23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2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1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1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2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2" grpId="0"/>
      <p:bldP spid="312337" grpId="0" animBg="1"/>
      <p:bldP spid="312338" grpId="0" animBg="1"/>
      <p:bldP spid="312339" grpId="0" animBg="1"/>
      <p:bldP spid="312341" grpId="0" animBg="1"/>
      <p:bldP spid="3123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ChangeArrowheads="1"/>
          </p:cNvSpPr>
          <p:nvPr/>
        </p:nvSpPr>
        <p:spPr bwMode="auto">
          <a:xfrm>
            <a:off x="0" y="533400"/>
            <a:ext cx="9144000" cy="1219200"/>
          </a:xfrm>
          <a:prstGeom prst="rect">
            <a:avLst/>
          </a:prstGeom>
          <a:gradFill rotWithShape="1">
            <a:gsLst>
              <a:gs pos="0">
                <a:srgbClr val="666699">
                  <a:alpha val="0"/>
                </a:srgbClr>
              </a:gs>
              <a:gs pos="100000">
                <a:srgbClr val="666699">
                  <a:gamma/>
                  <a:shade val="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Первый признак равенства </a:t>
            </a:r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  <a:hlinkClick r:id="rId4" action="ppaction://hlinksldjump"/>
              </a:rPr>
              <a:t>треугольника</a:t>
            </a:r>
            <a:endParaRPr lang="ru-RU" altLang="ru-RU" b="1" i="1">
              <a:solidFill>
                <a:srgbClr val="FFFFFF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5155" name="Line 3"/>
          <p:cNvSpPr>
            <a:spLocks noChangeShapeType="1"/>
          </p:cNvSpPr>
          <p:nvPr/>
        </p:nvSpPr>
        <p:spPr bwMode="auto">
          <a:xfrm flipV="1">
            <a:off x="1331913" y="2243138"/>
            <a:ext cx="1524000" cy="1524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5156" name="Line 4"/>
          <p:cNvSpPr>
            <a:spLocks noChangeShapeType="1"/>
          </p:cNvSpPr>
          <p:nvPr/>
        </p:nvSpPr>
        <p:spPr bwMode="auto">
          <a:xfrm flipV="1">
            <a:off x="1327150" y="3767138"/>
            <a:ext cx="39624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5157" name="Line 5">
            <a:hlinkClick r:id="" action="ppaction://noaction">
              <a:snd r:embed="rId5" name="click.wav"/>
            </a:hlinkClick>
          </p:cNvPr>
          <p:cNvSpPr>
            <a:spLocks noChangeShapeType="1"/>
          </p:cNvSpPr>
          <p:nvPr/>
        </p:nvSpPr>
        <p:spPr bwMode="auto">
          <a:xfrm>
            <a:off x="2851150" y="2243138"/>
            <a:ext cx="2438400" cy="1524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5158" name="Oval 6"/>
          <p:cNvSpPr>
            <a:spLocks noChangeArrowheads="1"/>
          </p:cNvSpPr>
          <p:nvPr/>
        </p:nvSpPr>
        <p:spPr bwMode="auto">
          <a:xfrm>
            <a:off x="5218113" y="370205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5159" name="Oval 7"/>
          <p:cNvSpPr>
            <a:spLocks noChangeArrowheads="1"/>
          </p:cNvSpPr>
          <p:nvPr/>
        </p:nvSpPr>
        <p:spPr bwMode="auto">
          <a:xfrm>
            <a:off x="1295400" y="370046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5160" name="Oval 8"/>
          <p:cNvSpPr>
            <a:spLocks noChangeArrowheads="1"/>
          </p:cNvSpPr>
          <p:nvPr/>
        </p:nvSpPr>
        <p:spPr bwMode="auto">
          <a:xfrm>
            <a:off x="2800350" y="2187575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5161" name="Group 9"/>
          <p:cNvGrpSpPr>
            <a:grpSpLocks/>
          </p:cNvGrpSpPr>
          <p:nvPr/>
        </p:nvGrpSpPr>
        <p:grpSpPr bwMode="auto">
          <a:xfrm rot="854568">
            <a:off x="323850" y="4941888"/>
            <a:ext cx="4724400" cy="457200"/>
            <a:chOff x="1152" y="1728"/>
            <a:chExt cx="2976" cy="288"/>
          </a:xfrm>
        </p:grpSpPr>
        <p:sp>
          <p:nvSpPr>
            <p:cNvPr id="305162" name="Rectangle 10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5163" name="Line 11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64" name="Text Box 12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305165" name="Line 13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66" name="Text Box 14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305167" name="Line 15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68" name="Text Box 16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305169" name="Line 17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70" name="Text Box 18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305171" name="Line 19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72" name="Text Box 20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305173" name="Line 21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74" name="Text Box 22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305175" name="Line 23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76" name="Text Box 24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305177" name="Line 25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78" name="Text Box 26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305179" name="Line 27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80" name="Text Box 28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305181" name="Line 29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82" name="Text Box 30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305183" name="Line 31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84" name="Text Box 32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305185" name="Line 33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86" name="Text Box 34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305187" name="Line 35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88" name="Text Box 36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305189" name="Line 37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0" name="Text Box 38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305191" name="Line 39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2" name="Text Box 40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grpSp>
        <p:nvGrpSpPr>
          <p:cNvPr id="305193" name="Group 41"/>
          <p:cNvGrpSpPr>
            <a:grpSpLocks/>
          </p:cNvGrpSpPr>
          <p:nvPr/>
        </p:nvGrpSpPr>
        <p:grpSpPr bwMode="auto">
          <a:xfrm rot="-1492333">
            <a:off x="5580063" y="3860800"/>
            <a:ext cx="3276600" cy="2311400"/>
            <a:chOff x="2832" y="3340"/>
            <a:chExt cx="2064" cy="1456"/>
          </a:xfrm>
        </p:grpSpPr>
        <p:sp>
          <p:nvSpPr>
            <p:cNvPr id="305194" name="AutoShape 42"/>
            <p:cNvSpPr>
              <a:spLocks noChangeArrowheads="1"/>
            </p:cNvSpPr>
            <p:nvPr/>
          </p:nvSpPr>
          <p:spPr bwMode="auto">
            <a:xfrm>
              <a:off x="3024" y="3340"/>
              <a:ext cx="1680" cy="1456"/>
            </a:xfrm>
            <a:custGeom>
              <a:avLst/>
              <a:gdLst>
                <a:gd name="G0" fmla="+- 7278 0 0"/>
                <a:gd name="G1" fmla="+- 11732502 0 0"/>
                <a:gd name="G2" fmla="+- 0 0 11732502"/>
                <a:gd name="T0" fmla="*/ 0 256 1"/>
                <a:gd name="T1" fmla="*/ 180 256 1"/>
                <a:gd name="G3" fmla="+- 11732502 T0 T1"/>
                <a:gd name="T2" fmla="*/ 0 256 1"/>
                <a:gd name="T3" fmla="*/ 90 256 1"/>
                <a:gd name="G4" fmla="+- 11732502 T2 T3"/>
                <a:gd name="G5" fmla="*/ G4 2 1"/>
                <a:gd name="T4" fmla="*/ 90 256 1"/>
                <a:gd name="T5" fmla="*/ 0 256 1"/>
                <a:gd name="G6" fmla="+- 11732502 T4 T5"/>
                <a:gd name="G7" fmla="*/ G6 2 1"/>
                <a:gd name="G8" fmla="abs 11732502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78"/>
                <a:gd name="G18" fmla="*/ 7278 1 2"/>
                <a:gd name="G19" fmla="+- G18 5400 0"/>
                <a:gd name="G20" fmla="cos G19 11732502"/>
                <a:gd name="G21" fmla="sin G19 11732502"/>
                <a:gd name="G22" fmla="+- G20 10800 0"/>
                <a:gd name="G23" fmla="+- G21 10800 0"/>
                <a:gd name="G24" fmla="+- 10800 0 G20"/>
                <a:gd name="G25" fmla="+- 7278 10800 0"/>
                <a:gd name="G26" fmla="?: G9 G17 G25"/>
                <a:gd name="G27" fmla="?: G9 0 21600"/>
                <a:gd name="G28" fmla="cos 10800 11732502"/>
                <a:gd name="G29" fmla="sin 10800 11732502"/>
                <a:gd name="G30" fmla="sin 7278 11732502"/>
                <a:gd name="G31" fmla="+- G28 10800 0"/>
                <a:gd name="G32" fmla="+- G29 10800 0"/>
                <a:gd name="G33" fmla="+- G30 10800 0"/>
                <a:gd name="G34" fmla="?: G4 0 G31"/>
                <a:gd name="G35" fmla="?: 11732502 G34 0"/>
                <a:gd name="G36" fmla="?: G6 G35 G31"/>
                <a:gd name="G37" fmla="+- 21600 0 G36"/>
                <a:gd name="G38" fmla="?: G4 0 G33"/>
                <a:gd name="G39" fmla="?: 11732502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762 w 21600"/>
                <a:gd name="T15" fmla="*/ 10954 h 21600"/>
                <a:gd name="T16" fmla="*/ 10800 w 21600"/>
                <a:gd name="T17" fmla="*/ 3522 h 21600"/>
                <a:gd name="T18" fmla="*/ 19838 w 21600"/>
                <a:gd name="T19" fmla="*/ 1095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523" y="10923"/>
                  </a:moveTo>
                  <a:cubicBezTo>
                    <a:pt x="3522" y="10882"/>
                    <a:pt x="3522" y="10841"/>
                    <a:pt x="3522" y="10800"/>
                  </a:cubicBezTo>
                  <a:cubicBezTo>
                    <a:pt x="3522" y="6780"/>
                    <a:pt x="6780" y="3522"/>
                    <a:pt x="10800" y="3522"/>
                  </a:cubicBezTo>
                  <a:cubicBezTo>
                    <a:pt x="14819" y="3522"/>
                    <a:pt x="18078" y="6780"/>
                    <a:pt x="18078" y="10800"/>
                  </a:cubicBezTo>
                  <a:cubicBezTo>
                    <a:pt x="18078" y="10841"/>
                    <a:pt x="18077" y="10882"/>
                    <a:pt x="18076" y="10923"/>
                  </a:cubicBezTo>
                  <a:lnTo>
                    <a:pt x="21598" y="10984"/>
                  </a:lnTo>
                  <a:cubicBezTo>
                    <a:pt x="21599" y="10922"/>
                    <a:pt x="21600" y="10861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0861"/>
                    <a:pt x="0" y="10922"/>
                    <a:pt x="1" y="10984"/>
                  </a:cubicBezTo>
                  <a:close/>
                </a:path>
              </a:pathLst>
            </a:custGeom>
            <a:solidFill>
              <a:srgbClr val="60597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5195" name="Line 43"/>
            <p:cNvSpPr>
              <a:spLocks noChangeShapeType="1"/>
            </p:cNvSpPr>
            <p:nvPr/>
          </p:nvSpPr>
          <p:spPr bwMode="auto">
            <a:xfrm flipH="1">
              <a:off x="3024" y="4080"/>
              <a:ext cx="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6" name="Line 44"/>
            <p:cNvSpPr>
              <a:spLocks noChangeShapeType="1"/>
            </p:cNvSpPr>
            <p:nvPr/>
          </p:nvSpPr>
          <p:spPr bwMode="auto">
            <a:xfrm flipH="1" flipV="1">
              <a:off x="3024" y="3984"/>
              <a:ext cx="81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7" name="Line 45"/>
            <p:cNvSpPr>
              <a:spLocks noChangeShapeType="1"/>
            </p:cNvSpPr>
            <p:nvPr/>
          </p:nvSpPr>
          <p:spPr bwMode="auto">
            <a:xfrm flipV="1">
              <a:off x="3840" y="3984"/>
              <a:ext cx="864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8" name="Line 46"/>
            <p:cNvSpPr>
              <a:spLocks noChangeShapeType="1"/>
            </p:cNvSpPr>
            <p:nvPr/>
          </p:nvSpPr>
          <p:spPr bwMode="auto">
            <a:xfrm flipH="1" flipV="1">
              <a:off x="3072" y="3888"/>
              <a:ext cx="768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199" name="Line 47"/>
            <p:cNvSpPr>
              <a:spLocks noChangeShapeType="1"/>
            </p:cNvSpPr>
            <p:nvPr/>
          </p:nvSpPr>
          <p:spPr bwMode="auto">
            <a:xfrm flipV="1">
              <a:off x="3840" y="3888"/>
              <a:ext cx="816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0" name="Line 48"/>
            <p:cNvSpPr>
              <a:spLocks noChangeShapeType="1"/>
            </p:cNvSpPr>
            <p:nvPr/>
          </p:nvSpPr>
          <p:spPr bwMode="auto">
            <a:xfrm flipH="1" flipV="1">
              <a:off x="3120" y="3792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1" name="Line 49"/>
            <p:cNvSpPr>
              <a:spLocks noChangeShapeType="1"/>
            </p:cNvSpPr>
            <p:nvPr/>
          </p:nvSpPr>
          <p:spPr bwMode="auto">
            <a:xfrm flipV="1">
              <a:off x="3840" y="3792"/>
              <a:ext cx="76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2" name="Line 50"/>
            <p:cNvSpPr>
              <a:spLocks noChangeShapeType="1"/>
            </p:cNvSpPr>
            <p:nvPr/>
          </p:nvSpPr>
          <p:spPr bwMode="auto">
            <a:xfrm flipH="1" flipV="1">
              <a:off x="3168" y="3696"/>
              <a:ext cx="67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3" name="Line 51"/>
            <p:cNvSpPr>
              <a:spLocks noChangeShapeType="1"/>
            </p:cNvSpPr>
            <p:nvPr/>
          </p:nvSpPr>
          <p:spPr bwMode="auto">
            <a:xfrm flipV="1">
              <a:off x="3840" y="3696"/>
              <a:ext cx="72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4" name="Line 52"/>
            <p:cNvSpPr>
              <a:spLocks noChangeShapeType="1"/>
            </p:cNvSpPr>
            <p:nvPr/>
          </p:nvSpPr>
          <p:spPr bwMode="auto">
            <a:xfrm flipH="1" flipV="1">
              <a:off x="3264" y="3600"/>
              <a:ext cx="576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5" name="Line 53"/>
            <p:cNvSpPr>
              <a:spLocks noChangeShapeType="1"/>
            </p:cNvSpPr>
            <p:nvPr/>
          </p:nvSpPr>
          <p:spPr bwMode="auto">
            <a:xfrm flipV="1">
              <a:off x="3840" y="3600"/>
              <a:ext cx="624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6" name="Line 54"/>
            <p:cNvSpPr>
              <a:spLocks noChangeShapeType="1"/>
            </p:cNvSpPr>
            <p:nvPr/>
          </p:nvSpPr>
          <p:spPr bwMode="auto">
            <a:xfrm flipV="1">
              <a:off x="3840" y="33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7" name="Line 55"/>
            <p:cNvSpPr>
              <a:spLocks noChangeShapeType="1"/>
            </p:cNvSpPr>
            <p:nvPr/>
          </p:nvSpPr>
          <p:spPr bwMode="auto">
            <a:xfrm flipV="1">
              <a:off x="3840" y="3360"/>
              <a:ext cx="9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8" name="Line 56"/>
            <p:cNvSpPr>
              <a:spLocks noChangeShapeType="1"/>
            </p:cNvSpPr>
            <p:nvPr/>
          </p:nvSpPr>
          <p:spPr bwMode="auto">
            <a:xfrm flipH="1" flipV="1">
              <a:off x="3744" y="3360"/>
              <a:ext cx="9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09" name="Line 57"/>
            <p:cNvSpPr>
              <a:spLocks noChangeShapeType="1"/>
            </p:cNvSpPr>
            <p:nvPr/>
          </p:nvSpPr>
          <p:spPr bwMode="auto">
            <a:xfrm flipV="1">
              <a:off x="3840" y="3360"/>
              <a:ext cx="192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0" name="Line 58"/>
            <p:cNvSpPr>
              <a:spLocks noChangeShapeType="1"/>
            </p:cNvSpPr>
            <p:nvPr/>
          </p:nvSpPr>
          <p:spPr bwMode="auto">
            <a:xfrm flipH="1" flipV="1">
              <a:off x="3648" y="3360"/>
              <a:ext cx="192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1" name="Line 59"/>
            <p:cNvSpPr>
              <a:spLocks noChangeShapeType="1"/>
            </p:cNvSpPr>
            <p:nvPr/>
          </p:nvSpPr>
          <p:spPr bwMode="auto">
            <a:xfrm flipV="1">
              <a:off x="3840" y="3504"/>
              <a:ext cx="52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2" name="Line 60"/>
            <p:cNvSpPr>
              <a:spLocks noChangeShapeType="1"/>
            </p:cNvSpPr>
            <p:nvPr/>
          </p:nvSpPr>
          <p:spPr bwMode="auto">
            <a:xfrm flipH="1" flipV="1">
              <a:off x="3360" y="3504"/>
              <a:ext cx="48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3" name="Line 61"/>
            <p:cNvSpPr>
              <a:spLocks noChangeShapeType="1"/>
            </p:cNvSpPr>
            <p:nvPr/>
          </p:nvSpPr>
          <p:spPr bwMode="auto">
            <a:xfrm flipV="1">
              <a:off x="3840" y="3408"/>
              <a:ext cx="288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4" name="Line 62"/>
            <p:cNvSpPr>
              <a:spLocks noChangeShapeType="1"/>
            </p:cNvSpPr>
            <p:nvPr/>
          </p:nvSpPr>
          <p:spPr bwMode="auto">
            <a:xfrm flipH="1" flipV="1">
              <a:off x="3552" y="3408"/>
              <a:ext cx="288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5" name="Line 63"/>
            <p:cNvSpPr>
              <a:spLocks noChangeShapeType="1"/>
            </p:cNvSpPr>
            <p:nvPr/>
          </p:nvSpPr>
          <p:spPr bwMode="auto">
            <a:xfrm flipV="1">
              <a:off x="3840" y="3456"/>
              <a:ext cx="38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6" name="Line 64"/>
            <p:cNvSpPr>
              <a:spLocks noChangeShapeType="1"/>
            </p:cNvSpPr>
            <p:nvPr/>
          </p:nvSpPr>
          <p:spPr bwMode="auto">
            <a:xfrm flipH="1" flipV="1">
              <a:off x="3456" y="3456"/>
              <a:ext cx="38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5217" name="AutoShape 65"/>
            <p:cNvSpPr>
              <a:spLocks noChangeArrowheads="1"/>
            </p:cNvSpPr>
            <p:nvPr/>
          </p:nvSpPr>
          <p:spPr bwMode="auto">
            <a:xfrm>
              <a:off x="3120" y="3408"/>
              <a:ext cx="1488" cy="1344"/>
            </a:xfrm>
            <a:custGeom>
              <a:avLst/>
              <a:gdLst>
                <a:gd name="G0" fmla="+- 8188 0 0"/>
                <a:gd name="G1" fmla="+- -11737320 0 0"/>
                <a:gd name="G2" fmla="+- 0 0 -11737320"/>
                <a:gd name="T0" fmla="*/ 0 256 1"/>
                <a:gd name="T1" fmla="*/ 180 256 1"/>
                <a:gd name="G3" fmla="+- -11737320 T0 T1"/>
                <a:gd name="T2" fmla="*/ 0 256 1"/>
                <a:gd name="T3" fmla="*/ 90 256 1"/>
                <a:gd name="G4" fmla="+- -11737320 T2 T3"/>
                <a:gd name="G5" fmla="*/ G4 2 1"/>
                <a:gd name="T4" fmla="*/ 90 256 1"/>
                <a:gd name="T5" fmla="*/ 0 256 1"/>
                <a:gd name="G6" fmla="+- -11737320 T4 T5"/>
                <a:gd name="G7" fmla="*/ G6 2 1"/>
                <a:gd name="G8" fmla="abs -1173732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188"/>
                <a:gd name="G18" fmla="*/ 8188 1 2"/>
                <a:gd name="G19" fmla="+- G18 5400 0"/>
                <a:gd name="G20" fmla="cos G19 -11737320"/>
                <a:gd name="G21" fmla="sin G19 -11737320"/>
                <a:gd name="G22" fmla="+- G20 10800 0"/>
                <a:gd name="G23" fmla="+- G21 10800 0"/>
                <a:gd name="G24" fmla="+- 10800 0 G20"/>
                <a:gd name="G25" fmla="+- 8188 10800 0"/>
                <a:gd name="G26" fmla="?: G9 G17 G25"/>
                <a:gd name="G27" fmla="?: G9 0 21600"/>
                <a:gd name="G28" fmla="cos 10800 -11737320"/>
                <a:gd name="G29" fmla="sin 10800 -11737320"/>
                <a:gd name="G30" fmla="sin 8188 -11737320"/>
                <a:gd name="G31" fmla="+- G28 10800 0"/>
                <a:gd name="G32" fmla="+- G29 10800 0"/>
                <a:gd name="G33" fmla="+- G30 10800 0"/>
                <a:gd name="G34" fmla="?: G4 0 G31"/>
                <a:gd name="G35" fmla="?: -11737320 G34 0"/>
                <a:gd name="G36" fmla="?: G6 G35 G31"/>
                <a:gd name="G37" fmla="+- 21600 0 G36"/>
                <a:gd name="G38" fmla="?: G4 0 G33"/>
                <a:gd name="G39" fmla="?: -1173732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307 w 21600"/>
                <a:gd name="T15" fmla="*/ 10650 h 21600"/>
                <a:gd name="T16" fmla="*/ 10800 w 21600"/>
                <a:gd name="T17" fmla="*/ 2612 h 21600"/>
                <a:gd name="T18" fmla="*/ 20293 w 21600"/>
                <a:gd name="T19" fmla="*/ 1065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2613" y="10671"/>
                  </a:moveTo>
                  <a:cubicBezTo>
                    <a:pt x="2683" y="6199"/>
                    <a:pt x="6328" y="2612"/>
                    <a:pt x="10800" y="2612"/>
                  </a:cubicBezTo>
                  <a:cubicBezTo>
                    <a:pt x="15271" y="2612"/>
                    <a:pt x="18916" y="6199"/>
                    <a:pt x="18986" y="10671"/>
                  </a:cubicBezTo>
                  <a:lnTo>
                    <a:pt x="21598" y="10629"/>
                  </a:lnTo>
                  <a:cubicBezTo>
                    <a:pt x="21505" y="4732"/>
                    <a:pt x="16698" y="0"/>
                    <a:pt x="10799" y="0"/>
                  </a:cubicBezTo>
                  <a:cubicBezTo>
                    <a:pt x="4901" y="0"/>
                    <a:pt x="94" y="4732"/>
                    <a:pt x="1" y="10629"/>
                  </a:cubicBezTo>
                  <a:close/>
                </a:path>
              </a:pathLst>
            </a:custGeom>
            <a:solidFill>
              <a:srgbClr val="6059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5218" name="AutoShape 66"/>
            <p:cNvSpPr>
              <a:spLocks noChangeArrowheads="1"/>
            </p:cNvSpPr>
            <p:nvPr/>
          </p:nvSpPr>
          <p:spPr bwMode="auto">
            <a:xfrm rot="5400000">
              <a:off x="3552" y="3264"/>
              <a:ext cx="624" cy="1200"/>
            </a:xfrm>
            <a:prstGeom prst="moon">
              <a:avLst>
                <a:gd name="adj" fmla="val 87500"/>
              </a:avLst>
            </a:prstGeom>
            <a:solidFill>
              <a:srgbClr val="3E3E5C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5219" name="Rectangle 67"/>
            <p:cNvSpPr>
              <a:spLocks noChangeArrowheads="1"/>
            </p:cNvSpPr>
            <p:nvPr/>
          </p:nvSpPr>
          <p:spPr bwMode="auto">
            <a:xfrm>
              <a:off x="2832" y="4080"/>
              <a:ext cx="2064" cy="240"/>
            </a:xfrm>
            <a:prstGeom prst="rect">
              <a:avLst/>
            </a:prstGeom>
            <a:solidFill>
              <a:srgbClr val="60597B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05220" name="Group 68"/>
          <p:cNvGrpSpPr>
            <a:grpSpLocks/>
          </p:cNvGrpSpPr>
          <p:nvPr/>
        </p:nvGrpSpPr>
        <p:grpSpPr bwMode="auto">
          <a:xfrm rot="2987781">
            <a:off x="6667500" y="1943100"/>
            <a:ext cx="152400" cy="1447800"/>
            <a:chOff x="1968" y="1488"/>
            <a:chExt cx="240" cy="2112"/>
          </a:xfrm>
        </p:grpSpPr>
        <p:sp>
          <p:nvSpPr>
            <p:cNvPr id="305221" name="Rectangle 69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5222" name="AutoShape 70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0214098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0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30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5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5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52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51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 animBg="1"/>
      <p:bldP spid="305155" grpId="0" animBg="1"/>
      <p:bldP spid="305156" grpId="0" animBg="1"/>
      <p:bldP spid="305157" grpId="0" animBg="1"/>
      <p:bldP spid="305158" grpId="0" animBg="1"/>
      <p:bldP spid="305159" grpId="0" animBg="1"/>
      <p:bldP spid="30516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i="1">
                <a:solidFill>
                  <a:srgbClr val="FFFFFF"/>
                </a:solidFill>
                <a:latin typeface="Bookman Old Style" panose="02050604050505020204" pitchFamily="18" charset="0"/>
              </a:rPr>
              <a:t>Первый признак равенства треугольника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>
                <a:solidFill>
                  <a:schemeClr val="bg1"/>
                </a:solidFill>
              </a:rPr>
              <a:t>Если две стороны и угол между ними одного треугольника соответственно равны двум сторонам и углу между ними другого треугольника, то такие треугольники равны</a:t>
            </a:r>
          </a:p>
        </p:txBody>
      </p:sp>
      <p:sp>
        <p:nvSpPr>
          <p:cNvPr id="309252" name="Rectangle 4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09253" name="Group 5"/>
          <p:cNvGrpSpPr>
            <a:grpSpLocks/>
          </p:cNvGrpSpPr>
          <p:nvPr/>
        </p:nvGrpSpPr>
        <p:grpSpPr bwMode="auto">
          <a:xfrm>
            <a:off x="539750" y="3933825"/>
            <a:ext cx="3886200" cy="1371600"/>
            <a:chOff x="288" y="1776"/>
            <a:chExt cx="2448" cy="864"/>
          </a:xfrm>
        </p:grpSpPr>
        <p:sp>
          <p:nvSpPr>
            <p:cNvPr id="309254" name="Line 6"/>
            <p:cNvSpPr>
              <a:spLocks noChangeShapeType="1"/>
            </p:cNvSpPr>
            <p:nvPr/>
          </p:nvSpPr>
          <p:spPr bwMode="auto">
            <a:xfrm flipH="1">
              <a:off x="288" y="1776"/>
              <a:ext cx="6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55" name="Line 7"/>
            <p:cNvSpPr>
              <a:spLocks noChangeShapeType="1"/>
            </p:cNvSpPr>
            <p:nvPr/>
          </p:nvSpPr>
          <p:spPr bwMode="auto">
            <a:xfrm>
              <a:off x="912" y="1776"/>
              <a:ext cx="18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56" name="Line 8"/>
            <p:cNvSpPr>
              <a:spLocks noChangeShapeType="1"/>
            </p:cNvSpPr>
            <p:nvPr/>
          </p:nvSpPr>
          <p:spPr bwMode="auto">
            <a:xfrm>
              <a:off x="288" y="2640"/>
              <a:ext cx="2448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09257" name="Group 9"/>
          <p:cNvGrpSpPr>
            <a:grpSpLocks/>
          </p:cNvGrpSpPr>
          <p:nvPr/>
        </p:nvGrpSpPr>
        <p:grpSpPr bwMode="auto">
          <a:xfrm>
            <a:off x="4859338" y="3933825"/>
            <a:ext cx="3886200" cy="1371600"/>
            <a:chOff x="288" y="1776"/>
            <a:chExt cx="2448" cy="864"/>
          </a:xfrm>
        </p:grpSpPr>
        <p:sp>
          <p:nvSpPr>
            <p:cNvPr id="309258" name="Line 10"/>
            <p:cNvSpPr>
              <a:spLocks noChangeShapeType="1"/>
            </p:cNvSpPr>
            <p:nvPr/>
          </p:nvSpPr>
          <p:spPr bwMode="auto">
            <a:xfrm flipH="1">
              <a:off x="288" y="1776"/>
              <a:ext cx="6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59" name="Line 11"/>
            <p:cNvSpPr>
              <a:spLocks noChangeShapeType="1"/>
            </p:cNvSpPr>
            <p:nvPr/>
          </p:nvSpPr>
          <p:spPr bwMode="auto">
            <a:xfrm>
              <a:off x="912" y="1776"/>
              <a:ext cx="1824" cy="864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60" name="Line 12"/>
            <p:cNvSpPr>
              <a:spLocks noChangeShapeType="1"/>
            </p:cNvSpPr>
            <p:nvPr/>
          </p:nvSpPr>
          <p:spPr bwMode="auto">
            <a:xfrm>
              <a:off x="288" y="2640"/>
              <a:ext cx="2448" cy="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09261" name="Line 13"/>
          <p:cNvSpPr>
            <a:spLocks noChangeShapeType="1"/>
          </p:cNvSpPr>
          <p:nvPr/>
        </p:nvSpPr>
        <p:spPr bwMode="auto">
          <a:xfrm>
            <a:off x="2843213" y="4437063"/>
            <a:ext cx="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4" name="Line 16"/>
          <p:cNvSpPr>
            <a:spLocks noChangeShapeType="1"/>
          </p:cNvSpPr>
          <p:nvPr/>
        </p:nvSpPr>
        <p:spPr bwMode="auto">
          <a:xfrm>
            <a:off x="7596188" y="4508500"/>
            <a:ext cx="0" cy="3603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5" name="Line 17"/>
          <p:cNvSpPr>
            <a:spLocks noChangeShapeType="1"/>
          </p:cNvSpPr>
          <p:nvPr/>
        </p:nvSpPr>
        <p:spPr bwMode="auto">
          <a:xfrm>
            <a:off x="2484438" y="5157788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6" name="Line 18"/>
          <p:cNvSpPr>
            <a:spLocks noChangeShapeType="1"/>
          </p:cNvSpPr>
          <p:nvPr/>
        </p:nvSpPr>
        <p:spPr bwMode="auto">
          <a:xfrm>
            <a:off x="2700338" y="5157788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7" name="Line 19"/>
          <p:cNvSpPr>
            <a:spLocks noChangeShapeType="1"/>
          </p:cNvSpPr>
          <p:nvPr/>
        </p:nvSpPr>
        <p:spPr bwMode="auto">
          <a:xfrm>
            <a:off x="6948488" y="5157788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8" name="Line 20"/>
          <p:cNvSpPr>
            <a:spLocks noChangeShapeType="1"/>
          </p:cNvSpPr>
          <p:nvPr/>
        </p:nvSpPr>
        <p:spPr bwMode="auto">
          <a:xfrm>
            <a:off x="7164388" y="5157788"/>
            <a:ext cx="0" cy="35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69" name="Freeform 21"/>
          <p:cNvSpPr>
            <a:spLocks/>
          </p:cNvSpPr>
          <p:nvPr/>
        </p:nvSpPr>
        <p:spPr bwMode="auto">
          <a:xfrm>
            <a:off x="3708400" y="5013325"/>
            <a:ext cx="1588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1 h 181"/>
              <a:gd name="T4" fmla="*/ 0 w 1"/>
              <a:gd name="T5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181">
                <a:moveTo>
                  <a:pt x="0" y="0"/>
                </a:moveTo>
                <a:cubicBezTo>
                  <a:pt x="0" y="0"/>
                  <a:pt x="0" y="181"/>
                  <a:pt x="0" y="181"/>
                </a:cubicBezTo>
                <a:cubicBezTo>
                  <a:pt x="0" y="181"/>
                  <a:pt x="0" y="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70" name="Freeform 22"/>
          <p:cNvSpPr>
            <a:spLocks/>
          </p:cNvSpPr>
          <p:nvPr/>
        </p:nvSpPr>
        <p:spPr bwMode="auto">
          <a:xfrm>
            <a:off x="8101013" y="5013325"/>
            <a:ext cx="1587" cy="287338"/>
          </a:xfrm>
          <a:custGeom>
            <a:avLst/>
            <a:gdLst>
              <a:gd name="T0" fmla="*/ 0 w 1"/>
              <a:gd name="T1" fmla="*/ 0 h 181"/>
              <a:gd name="T2" fmla="*/ 0 w 1"/>
              <a:gd name="T3" fmla="*/ 181 h 18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81">
                <a:moveTo>
                  <a:pt x="0" y="0"/>
                </a:moveTo>
                <a:cubicBezTo>
                  <a:pt x="0" y="79"/>
                  <a:pt x="0" y="158"/>
                  <a:pt x="0" y="181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71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219825"/>
            <a:ext cx="719137" cy="638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10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30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0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0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30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0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0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30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0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30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0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0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0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51" grpId="0" build="p"/>
      <p:bldP spid="309261" grpId="0" animBg="1"/>
      <p:bldP spid="309264" grpId="0" animBg="1"/>
      <p:bldP spid="309265" grpId="0" animBg="1"/>
      <p:bldP spid="309266" grpId="0" animBg="1"/>
      <p:bldP spid="309267" grpId="0" animBg="1"/>
      <p:bldP spid="309268" grpId="0" animBg="1"/>
      <p:bldP spid="309269" grpId="0" animBg="1"/>
      <p:bldP spid="30927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gradFill rotWithShape="1">
            <a:gsLst>
              <a:gs pos="0">
                <a:srgbClr val="6666FF">
                  <a:alpha val="0"/>
                </a:srgbClr>
              </a:gs>
              <a:gs pos="50000">
                <a:srgbClr val="6666FF">
                  <a:gamma/>
                  <a:shade val="25098"/>
                  <a:invGamma/>
                </a:srgbClr>
              </a:gs>
              <a:gs pos="100000">
                <a:srgbClr val="6666FF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Второй признак равенства треугольников</a:t>
            </a:r>
          </a:p>
        </p:txBody>
      </p:sp>
      <p:sp>
        <p:nvSpPr>
          <p:cNvPr id="307203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04" name="AutoShape 4"/>
          <p:cNvSpPr>
            <a:spLocks noChangeArrowheads="1"/>
          </p:cNvSpPr>
          <p:nvPr/>
        </p:nvSpPr>
        <p:spPr bwMode="auto">
          <a:xfrm>
            <a:off x="304800" y="1524000"/>
            <a:ext cx="5410200" cy="2616200"/>
          </a:xfrm>
          <a:prstGeom prst="triangle">
            <a:avLst>
              <a:gd name="adj" fmla="val 31685"/>
            </a:avLst>
          </a:prstGeom>
          <a:gradFill rotWithShape="1">
            <a:gsLst>
              <a:gs pos="0">
                <a:srgbClr val="0000FF"/>
              </a:gs>
              <a:gs pos="50000">
                <a:schemeClr val="tx1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05" name="Arc 5"/>
          <p:cNvSpPr>
            <a:spLocks/>
          </p:cNvSpPr>
          <p:nvPr/>
        </p:nvSpPr>
        <p:spPr bwMode="auto">
          <a:xfrm rot="3289856" flipV="1">
            <a:off x="672307" y="3256756"/>
            <a:ext cx="788988" cy="714375"/>
          </a:xfrm>
          <a:custGeom>
            <a:avLst/>
            <a:gdLst>
              <a:gd name="G0" fmla="+- 21210 0 0"/>
              <a:gd name="G1" fmla="+- 7706 0 0"/>
              <a:gd name="G2" fmla="+- 21600 0 0"/>
              <a:gd name="T0" fmla="*/ 41389 w 42810"/>
              <a:gd name="T1" fmla="*/ 0 h 29306"/>
              <a:gd name="T2" fmla="*/ 0 w 42810"/>
              <a:gd name="T3" fmla="*/ 11791 h 29306"/>
              <a:gd name="T4" fmla="*/ 21210 w 42810"/>
              <a:gd name="T5" fmla="*/ 7706 h 29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10" h="29306" fill="none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</a:path>
              <a:path w="42810" h="29306" stroke="0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  <a:lnTo>
                  <a:pt x="21210" y="7706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chemeClr val="tx1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06" name="Arc 6"/>
          <p:cNvSpPr>
            <a:spLocks/>
          </p:cNvSpPr>
          <p:nvPr/>
        </p:nvSpPr>
        <p:spPr bwMode="auto">
          <a:xfrm rot="16735357" flipV="1">
            <a:off x="3948907" y="3407569"/>
            <a:ext cx="788987" cy="714375"/>
          </a:xfrm>
          <a:custGeom>
            <a:avLst/>
            <a:gdLst>
              <a:gd name="G0" fmla="+- 21210 0 0"/>
              <a:gd name="G1" fmla="+- 7706 0 0"/>
              <a:gd name="G2" fmla="+- 21600 0 0"/>
              <a:gd name="T0" fmla="*/ 41389 w 42810"/>
              <a:gd name="T1" fmla="*/ 0 h 29306"/>
              <a:gd name="T2" fmla="*/ 0 w 42810"/>
              <a:gd name="T3" fmla="*/ 11791 h 29306"/>
              <a:gd name="T4" fmla="*/ 21210 w 42810"/>
              <a:gd name="T5" fmla="*/ 7706 h 29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10" h="29306" fill="none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</a:path>
              <a:path w="42810" h="29306" stroke="0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  <a:lnTo>
                  <a:pt x="21210" y="7706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chemeClr val="tx1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07" name="Arc 7"/>
          <p:cNvSpPr>
            <a:spLocks/>
          </p:cNvSpPr>
          <p:nvPr/>
        </p:nvSpPr>
        <p:spPr bwMode="auto">
          <a:xfrm rot="16759723" flipV="1">
            <a:off x="4252913" y="3494087"/>
            <a:ext cx="615950" cy="676275"/>
          </a:xfrm>
          <a:custGeom>
            <a:avLst/>
            <a:gdLst>
              <a:gd name="G0" fmla="+- 21210 0 0"/>
              <a:gd name="G1" fmla="+- 7706 0 0"/>
              <a:gd name="G2" fmla="+- 21600 0 0"/>
              <a:gd name="T0" fmla="*/ 41389 w 42810"/>
              <a:gd name="T1" fmla="*/ 0 h 29306"/>
              <a:gd name="T2" fmla="*/ 0 w 42810"/>
              <a:gd name="T3" fmla="*/ 11791 h 29306"/>
              <a:gd name="T4" fmla="*/ 21210 w 42810"/>
              <a:gd name="T5" fmla="*/ 7706 h 293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2810" h="29306" fill="none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</a:path>
              <a:path w="42810" h="29306" stroke="0" extrusionOk="0">
                <a:moveTo>
                  <a:pt x="41388" y="0"/>
                </a:moveTo>
                <a:cubicBezTo>
                  <a:pt x="42328" y="2460"/>
                  <a:pt x="42810" y="5072"/>
                  <a:pt x="42810" y="7706"/>
                </a:cubicBezTo>
                <a:cubicBezTo>
                  <a:pt x="42810" y="19635"/>
                  <a:pt x="33139" y="29306"/>
                  <a:pt x="21210" y="29306"/>
                </a:cubicBezTo>
                <a:cubicBezTo>
                  <a:pt x="10855" y="29306"/>
                  <a:pt x="1958" y="21958"/>
                  <a:pt x="-1" y="11791"/>
                </a:cubicBezTo>
                <a:lnTo>
                  <a:pt x="21210" y="7706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50000">
                <a:schemeClr val="tx1"/>
              </a:gs>
              <a:gs pos="100000">
                <a:srgbClr val="0000FF"/>
              </a:gs>
            </a:gsLst>
            <a:lin ang="18900000" scaled="1"/>
          </a:gradFill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08" name="Line 8"/>
          <p:cNvSpPr>
            <a:spLocks noChangeShapeType="1"/>
          </p:cNvSpPr>
          <p:nvPr/>
        </p:nvSpPr>
        <p:spPr bwMode="auto">
          <a:xfrm>
            <a:off x="2741613" y="3803650"/>
            <a:ext cx="0" cy="61595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209" name="Rectangle 9"/>
          <p:cNvSpPr>
            <a:spLocks noChangeArrowheads="1"/>
          </p:cNvSpPr>
          <p:nvPr/>
        </p:nvSpPr>
        <p:spPr bwMode="auto">
          <a:xfrm>
            <a:off x="0" y="4648200"/>
            <a:ext cx="9144000" cy="2209800"/>
          </a:xfrm>
          <a:prstGeom prst="rect">
            <a:avLst/>
          </a:prstGeom>
          <a:gradFill rotWithShape="1">
            <a:gsLst>
              <a:gs pos="0">
                <a:srgbClr val="666699">
                  <a:alpha val="92999"/>
                </a:srgbClr>
              </a:gs>
              <a:gs pos="50000">
                <a:srgbClr val="666699">
                  <a:gamma/>
                  <a:shade val="46275"/>
                  <a:invGamma/>
                </a:srgbClr>
              </a:gs>
              <a:gs pos="100000">
                <a:srgbClr val="666699">
                  <a:alpha val="92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</a:t>
            </a:r>
          </a:p>
        </p:txBody>
      </p:sp>
      <p:sp>
        <p:nvSpPr>
          <p:cNvPr id="307210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20713"/>
            <a:ext cx="719137" cy="6921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4" grpId="0" animBg="1"/>
      <p:bldP spid="307205" grpId="0" animBg="1"/>
      <p:bldP spid="307206" grpId="0" animBg="1"/>
      <p:bldP spid="307207" grpId="0" animBg="1"/>
      <p:bldP spid="307208" grpId="0" animBg="1"/>
      <p:bldP spid="30720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gradFill rotWithShape="1">
            <a:gsLst>
              <a:gs pos="0">
                <a:srgbClr val="6666FF">
                  <a:alpha val="0"/>
                </a:srgbClr>
              </a:gs>
              <a:gs pos="50000">
                <a:srgbClr val="6666FF">
                  <a:gamma/>
                  <a:shade val="25098"/>
                  <a:invGamma/>
                </a:srgbClr>
              </a:gs>
              <a:gs pos="100000">
                <a:srgbClr val="6666FF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solidFill>
                  <a:srgbClr val="FFFFFF"/>
                </a:solidFill>
                <a:latin typeface="Bookman Old Style" panose="02050604050505020204" pitchFamily="18" charset="0"/>
              </a:rPr>
              <a:t>Третий признак равенства треугольников</a:t>
            </a:r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0" y="1371600"/>
            <a:ext cx="9144000" cy="76200"/>
          </a:xfrm>
          <a:prstGeom prst="rect">
            <a:avLst/>
          </a:prstGeom>
          <a:gradFill rotWithShape="1">
            <a:gsLst>
              <a:gs pos="0">
                <a:srgbClr val="3E3E5C"/>
              </a:gs>
              <a:gs pos="50000">
                <a:srgbClr val="FFFFFF"/>
              </a:gs>
              <a:gs pos="100000">
                <a:srgbClr val="3E3E5C"/>
              </a:gs>
            </a:gsLst>
            <a:lin ang="0" scaled="1"/>
          </a:gra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28" name="AutoShape 4"/>
          <p:cNvSpPr>
            <a:spLocks noChangeArrowheads="1"/>
          </p:cNvSpPr>
          <p:nvPr/>
        </p:nvSpPr>
        <p:spPr bwMode="auto">
          <a:xfrm>
            <a:off x="1219200" y="1600200"/>
            <a:ext cx="5867400" cy="1676400"/>
          </a:xfrm>
          <a:prstGeom prst="triangle">
            <a:avLst>
              <a:gd name="adj" fmla="val 31685"/>
            </a:avLst>
          </a:prstGeom>
          <a:gradFill rotWithShape="1">
            <a:gsLst>
              <a:gs pos="0">
                <a:srgbClr val="FFFF00"/>
              </a:gs>
              <a:gs pos="100000">
                <a:srgbClr val="0000FF"/>
              </a:gs>
            </a:gsLst>
            <a:path path="rect">
              <a:fillToRect l="100000" t="100000"/>
            </a:path>
          </a:gra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29" name="Line 5"/>
          <p:cNvSpPr>
            <a:spLocks noChangeShapeType="1"/>
          </p:cNvSpPr>
          <p:nvPr/>
        </p:nvSpPr>
        <p:spPr bwMode="auto">
          <a:xfrm>
            <a:off x="1600200" y="2546350"/>
            <a:ext cx="669925" cy="19685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0" name="Line 6"/>
          <p:cNvSpPr>
            <a:spLocks noChangeShapeType="1"/>
          </p:cNvSpPr>
          <p:nvPr/>
        </p:nvSpPr>
        <p:spPr bwMode="auto">
          <a:xfrm>
            <a:off x="4168775" y="3048000"/>
            <a:ext cx="3175" cy="393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1" name="Line 7"/>
          <p:cNvSpPr>
            <a:spLocks noChangeShapeType="1"/>
          </p:cNvSpPr>
          <p:nvPr/>
        </p:nvSpPr>
        <p:spPr bwMode="auto">
          <a:xfrm>
            <a:off x="4287838" y="3048000"/>
            <a:ext cx="3175" cy="3937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2" name="Line 8"/>
          <p:cNvSpPr>
            <a:spLocks noChangeShapeType="1"/>
          </p:cNvSpPr>
          <p:nvPr/>
        </p:nvSpPr>
        <p:spPr bwMode="auto">
          <a:xfrm flipH="1">
            <a:off x="4403725" y="2057400"/>
            <a:ext cx="334963" cy="27781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3" name="Line 9"/>
          <p:cNvSpPr>
            <a:spLocks noChangeShapeType="1"/>
          </p:cNvSpPr>
          <p:nvPr/>
        </p:nvSpPr>
        <p:spPr bwMode="auto">
          <a:xfrm flipH="1">
            <a:off x="4513263" y="2138363"/>
            <a:ext cx="334962" cy="277812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4" name="Line 10"/>
          <p:cNvSpPr>
            <a:spLocks noChangeShapeType="1"/>
          </p:cNvSpPr>
          <p:nvPr/>
        </p:nvSpPr>
        <p:spPr bwMode="auto">
          <a:xfrm flipH="1">
            <a:off x="4618038" y="2209800"/>
            <a:ext cx="334962" cy="27781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235" name="Rectangle 11"/>
          <p:cNvSpPr>
            <a:spLocks noChangeArrowheads="1"/>
          </p:cNvSpPr>
          <p:nvPr/>
        </p:nvSpPr>
        <p:spPr bwMode="auto">
          <a:xfrm>
            <a:off x="0" y="4648200"/>
            <a:ext cx="9144000" cy="2209800"/>
          </a:xfrm>
          <a:prstGeom prst="rect">
            <a:avLst/>
          </a:prstGeom>
          <a:gradFill rotWithShape="1">
            <a:gsLst>
              <a:gs pos="0">
                <a:srgbClr val="666699">
                  <a:alpha val="92999"/>
                </a:srgbClr>
              </a:gs>
              <a:gs pos="50000">
                <a:srgbClr val="666699">
                  <a:gamma/>
                  <a:shade val="46275"/>
                  <a:invGamma/>
                </a:srgbClr>
              </a:gs>
              <a:gs pos="100000">
                <a:srgbClr val="666699">
                  <a:alpha val="92999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2400" b="1">
                <a:solidFill>
                  <a:srgbClr val="FFFFFF"/>
                </a:solidFill>
                <a:latin typeface="Bookman Old Style" panose="02050604050505020204" pitchFamily="18" charset="0"/>
              </a:rPr>
              <a:t>Если три стороны одного треугольника соответственно равны трем сторонам другого треугольника, то такие треугольники равны</a:t>
            </a:r>
          </a:p>
        </p:txBody>
      </p:sp>
      <p:sp>
        <p:nvSpPr>
          <p:cNvPr id="308236" name="AutoShape 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20713"/>
            <a:ext cx="719137" cy="6477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2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0" dur="80"/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1" dur="80"/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80"/>
                                        <p:tgtEl>
                                          <p:spTgt spid="308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8" grpId="0" animBg="1"/>
      <p:bldP spid="308229" grpId="0" animBg="1"/>
      <p:bldP spid="308230" grpId="0" animBg="1"/>
      <p:bldP spid="308231" grpId="0" animBg="1"/>
      <p:bldP spid="308232" grpId="0" animBg="1"/>
      <p:bldP spid="308233" grpId="0" animBg="1"/>
      <p:bldP spid="308234" grpId="0" animBg="1"/>
      <p:bldP spid="30823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6666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folHlink">
                  <a:alpha val="0"/>
                </a:schemeClr>
              </a:gs>
              <a:gs pos="100000">
                <a:schemeClr val="tx1"/>
              </a:gs>
            </a:gsLst>
            <a:lin ang="5400000" scaled="1"/>
          </a:gra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9pPr>
          </a:lstStyle>
          <a:p>
            <a:r>
              <a:rPr lang="ru-RU" altLang="ru-RU" sz="3200" b="1" i="1">
                <a:latin typeface="Bookman Old Style" panose="02050604050505020204" pitchFamily="18" charset="0"/>
              </a:rPr>
              <a:t>Признаки равенства треугольников</a:t>
            </a:r>
          </a:p>
        </p:txBody>
      </p:sp>
      <p:graphicFrame>
        <p:nvGraphicFramePr>
          <p:cNvPr id="290819" name="Group 3"/>
          <p:cNvGraphicFramePr>
            <a:graphicFrameLocks noGrp="1"/>
          </p:cNvGraphicFramePr>
          <p:nvPr>
            <p:ph/>
          </p:nvPr>
        </p:nvGraphicFramePr>
        <p:xfrm>
          <a:off x="381000" y="990600"/>
          <a:ext cx="8077200" cy="4851400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  <a:gridCol w="2692400"/>
              </a:tblGrid>
              <a:tr h="180975">
                <a:tc gridSpan="3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Первый.        Второй.           Третий.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672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По двум сторонам</a:t>
                      </a:r>
                      <a:r>
                        <a:rPr kumimoji="0" lang="ru-RU" alt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и углу между      ними.</a:t>
                      </a:r>
                      <a:endParaRPr kumimoji="0" lang="ru-RU" alt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По одной стороне и двум прилежащих к ней углам.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rgbClr val="00CCFF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По трем сторонам.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0831" name="AutoShape 15"/>
          <p:cNvSpPr>
            <a:spLocks noChangeArrowheads="1"/>
          </p:cNvSpPr>
          <p:nvPr/>
        </p:nvSpPr>
        <p:spPr bwMode="auto">
          <a:xfrm>
            <a:off x="685800" y="2057400"/>
            <a:ext cx="914400" cy="990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0832" name="Line 16"/>
          <p:cNvSpPr>
            <a:spLocks noChangeShapeType="1"/>
          </p:cNvSpPr>
          <p:nvPr/>
        </p:nvSpPr>
        <p:spPr bwMode="auto">
          <a:xfrm>
            <a:off x="914400" y="2438400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3" name="Line 17"/>
          <p:cNvSpPr>
            <a:spLocks noChangeShapeType="1"/>
          </p:cNvSpPr>
          <p:nvPr/>
        </p:nvSpPr>
        <p:spPr bwMode="auto">
          <a:xfrm flipH="1">
            <a:off x="1301750" y="2476500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4" name="Line 18"/>
          <p:cNvSpPr>
            <a:spLocks noChangeShapeType="1"/>
          </p:cNvSpPr>
          <p:nvPr/>
        </p:nvSpPr>
        <p:spPr bwMode="auto">
          <a:xfrm flipH="1">
            <a:off x="1327150" y="2514600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5" name="Freeform 19"/>
          <p:cNvSpPr>
            <a:spLocks/>
          </p:cNvSpPr>
          <p:nvPr/>
        </p:nvSpPr>
        <p:spPr bwMode="auto">
          <a:xfrm>
            <a:off x="1104900" y="2133600"/>
            <a:ext cx="762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6" name="AutoShape 20"/>
          <p:cNvSpPr>
            <a:spLocks noChangeArrowheads="1"/>
          </p:cNvSpPr>
          <p:nvPr/>
        </p:nvSpPr>
        <p:spPr bwMode="auto">
          <a:xfrm>
            <a:off x="1828800" y="2057400"/>
            <a:ext cx="914400" cy="9906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0837" name="Freeform 21"/>
          <p:cNvSpPr>
            <a:spLocks/>
          </p:cNvSpPr>
          <p:nvPr/>
        </p:nvSpPr>
        <p:spPr bwMode="auto">
          <a:xfrm>
            <a:off x="2249488" y="2133600"/>
            <a:ext cx="762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8" name="Line 22"/>
          <p:cNvSpPr>
            <a:spLocks noChangeShapeType="1"/>
          </p:cNvSpPr>
          <p:nvPr/>
        </p:nvSpPr>
        <p:spPr bwMode="auto">
          <a:xfrm>
            <a:off x="2028825" y="2509838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39" name="Line 23"/>
          <p:cNvSpPr>
            <a:spLocks noChangeShapeType="1"/>
          </p:cNvSpPr>
          <p:nvPr/>
        </p:nvSpPr>
        <p:spPr bwMode="auto">
          <a:xfrm flipH="1">
            <a:off x="2462213" y="2533650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0" name="Line 24"/>
          <p:cNvSpPr>
            <a:spLocks noChangeShapeType="1"/>
          </p:cNvSpPr>
          <p:nvPr/>
        </p:nvSpPr>
        <p:spPr bwMode="auto">
          <a:xfrm flipH="1">
            <a:off x="2486025" y="2563813"/>
            <a:ext cx="76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1" name="AutoShape 25"/>
          <p:cNvSpPr>
            <a:spLocks noChangeArrowheads="1"/>
          </p:cNvSpPr>
          <p:nvPr/>
        </p:nvSpPr>
        <p:spPr bwMode="auto">
          <a:xfrm>
            <a:off x="3124200" y="1981200"/>
            <a:ext cx="1295400" cy="10668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0842" name="Line 26"/>
          <p:cNvSpPr>
            <a:spLocks noChangeShapeType="1"/>
          </p:cNvSpPr>
          <p:nvPr/>
        </p:nvSpPr>
        <p:spPr bwMode="auto">
          <a:xfrm>
            <a:off x="3733800" y="2971800"/>
            <a:ext cx="0" cy="152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3" name="Freeform 27"/>
          <p:cNvSpPr>
            <a:spLocks/>
          </p:cNvSpPr>
          <p:nvPr/>
        </p:nvSpPr>
        <p:spPr bwMode="auto">
          <a:xfrm>
            <a:off x="3209925" y="2895600"/>
            <a:ext cx="88900" cy="15240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4" name="Freeform 28"/>
          <p:cNvSpPr>
            <a:spLocks/>
          </p:cNvSpPr>
          <p:nvPr/>
        </p:nvSpPr>
        <p:spPr bwMode="auto">
          <a:xfrm rot="14674346">
            <a:off x="4286250" y="2949575"/>
            <a:ext cx="88900" cy="10795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5" name="Freeform 29"/>
          <p:cNvSpPr>
            <a:spLocks/>
          </p:cNvSpPr>
          <p:nvPr/>
        </p:nvSpPr>
        <p:spPr bwMode="auto">
          <a:xfrm>
            <a:off x="3276600" y="2819400"/>
            <a:ext cx="88900" cy="22860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6" name="AutoShape 30"/>
          <p:cNvSpPr>
            <a:spLocks noChangeArrowheads="1"/>
          </p:cNvSpPr>
          <p:nvPr/>
        </p:nvSpPr>
        <p:spPr bwMode="auto">
          <a:xfrm>
            <a:off x="4495800" y="1981200"/>
            <a:ext cx="1295400" cy="10668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tx1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0847" name="Line 31"/>
          <p:cNvSpPr>
            <a:spLocks noChangeShapeType="1"/>
          </p:cNvSpPr>
          <p:nvPr/>
        </p:nvSpPr>
        <p:spPr bwMode="auto">
          <a:xfrm>
            <a:off x="5105400" y="2971800"/>
            <a:ext cx="0" cy="1524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8" name="Freeform 32"/>
          <p:cNvSpPr>
            <a:spLocks/>
          </p:cNvSpPr>
          <p:nvPr/>
        </p:nvSpPr>
        <p:spPr bwMode="auto">
          <a:xfrm>
            <a:off x="4572000" y="2908300"/>
            <a:ext cx="88900" cy="15240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49" name="Freeform 33"/>
          <p:cNvSpPr>
            <a:spLocks/>
          </p:cNvSpPr>
          <p:nvPr/>
        </p:nvSpPr>
        <p:spPr bwMode="auto">
          <a:xfrm rot="14674346">
            <a:off x="5648325" y="2962275"/>
            <a:ext cx="88900" cy="10795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0850" name="Freeform 34"/>
          <p:cNvSpPr>
            <a:spLocks/>
          </p:cNvSpPr>
          <p:nvPr/>
        </p:nvSpPr>
        <p:spPr bwMode="auto">
          <a:xfrm>
            <a:off x="4648200" y="2832100"/>
            <a:ext cx="88900" cy="228600"/>
          </a:xfrm>
          <a:custGeom>
            <a:avLst/>
            <a:gdLst>
              <a:gd name="T0" fmla="*/ 0 w 56"/>
              <a:gd name="T1" fmla="*/ 0 h 96"/>
              <a:gd name="T2" fmla="*/ 48 w 56"/>
              <a:gd name="T3" fmla="*/ 48 h 96"/>
              <a:gd name="T4" fmla="*/ 48 w 56"/>
              <a:gd name="T5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6" h="96">
                <a:moveTo>
                  <a:pt x="0" y="0"/>
                </a:moveTo>
                <a:cubicBezTo>
                  <a:pt x="20" y="16"/>
                  <a:pt x="40" y="32"/>
                  <a:pt x="48" y="48"/>
                </a:cubicBezTo>
                <a:cubicBezTo>
                  <a:pt x="56" y="64"/>
                  <a:pt x="48" y="88"/>
                  <a:pt x="48" y="96"/>
                </a:cubicBezTo>
              </a:path>
            </a:pathLst>
          </a:cu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90851" name="Group 35"/>
          <p:cNvGrpSpPr>
            <a:grpSpLocks/>
          </p:cNvGrpSpPr>
          <p:nvPr/>
        </p:nvGrpSpPr>
        <p:grpSpPr bwMode="auto">
          <a:xfrm>
            <a:off x="6096000" y="1752600"/>
            <a:ext cx="1066800" cy="1377950"/>
            <a:chOff x="3840" y="1152"/>
            <a:chExt cx="672" cy="868"/>
          </a:xfrm>
        </p:grpSpPr>
        <p:sp>
          <p:nvSpPr>
            <p:cNvPr id="290852" name="AutoShape 36"/>
            <p:cNvSpPr>
              <a:spLocks noChangeArrowheads="1"/>
            </p:cNvSpPr>
            <p:nvPr/>
          </p:nvSpPr>
          <p:spPr bwMode="auto">
            <a:xfrm>
              <a:off x="3840" y="1152"/>
              <a:ext cx="672" cy="81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0853" name="Line 37"/>
            <p:cNvSpPr>
              <a:spLocks noChangeShapeType="1"/>
            </p:cNvSpPr>
            <p:nvPr/>
          </p:nvSpPr>
          <p:spPr bwMode="auto">
            <a:xfrm>
              <a:off x="4078" y="192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54" name="Line 38"/>
            <p:cNvSpPr>
              <a:spLocks noChangeShapeType="1"/>
            </p:cNvSpPr>
            <p:nvPr/>
          </p:nvSpPr>
          <p:spPr bwMode="auto">
            <a:xfrm>
              <a:off x="4120" y="192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55" name="Line 39"/>
            <p:cNvSpPr>
              <a:spLocks noChangeShapeType="1"/>
            </p:cNvSpPr>
            <p:nvPr/>
          </p:nvSpPr>
          <p:spPr bwMode="auto">
            <a:xfrm>
              <a:off x="4166" y="19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56" name="Line 40"/>
            <p:cNvSpPr>
              <a:spLocks noChangeShapeType="1"/>
            </p:cNvSpPr>
            <p:nvPr/>
          </p:nvSpPr>
          <p:spPr bwMode="auto">
            <a:xfrm>
              <a:off x="3972" y="1564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57" name="Line 41"/>
            <p:cNvSpPr>
              <a:spLocks noChangeShapeType="1"/>
            </p:cNvSpPr>
            <p:nvPr/>
          </p:nvSpPr>
          <p:spPr bwMode="auto">
            <a:xfrm flipV="1">
              <a:off x="4322" y="1546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58" name="Line 42"/>
            <p:cNvSpPr>
              <a:spLocks noChangeShapeType="1"/>
            </p:cNvSpPr>
            <p:nvPr/>
          </p:nvSpPr>
          <p:spPr bwMode="auto">
            <a:xfrm flipV="1">
              <a:off x="4344" y="1566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90859" name="Group 43"/>
          <p:cNvGrpSpPr>
            <a:grpSpLocks/>
          </p:cNvGrpSpPr>
          <p:nvPr/>
        </p:nvGrpSpPr>
        <p:grpSpPr bwMode="auto">
          <a:xfrm>
            <a:off x="7315200" y="1752600"/>
            <a:ext cx="1066800" cy="1377950"/>
            <a:chOff x="3840" y="1152"/>
            <a:chExt cx="672" cy="868"/>
          </a:xfrm>
        </p:grpSpPr>
        <p:sp>
          <p:nvSpPr>
            <p:cNvPr id="290860" name="AutoShape 44"/>
            <p:cNvSpPr>
              <a:spLocks noChangeArrowheads="1"/>
            </p:cNvSpPr>
            <p:nvPr/>
          </p:nvSpPr>
          <p:spPr bwMode="auto">
            <a:xfrm>
              <a:off x="3840" y="1152"/>
              <a:ext cx="672" cy="816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tx1"/>
                </a:gs>
                <a:gs pos="50000">
                  <a:schemeClr val="bg1"/>
                </a:gs>
                <a:gs pos="100000">
                  <a:schemeClr val="tx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0861" name="Line 45"/>
            <p:cNvSpPr>
              <a:spLocks noChangeShapeType="1"/>
            </p:cNvSpPr>
            <p:nvPr/>
          </p:nvSpPr>
          <p:spPr bwMode="auto">
            <a:xfrm>
              <a:off x="4078" y="1920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62" name="Line 46"/>
            <p:cNvSpPr>
              <a:spLocks noChangeShapeType="1"/>
            </p:cNvSpPr>
            <p:nvPr/>
          </p:nvSpPr>
          <p:spPr bwMode="auto">
            <a:xfrm>
              <a:off x="4120" y="1922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63" name="Line 47"/>
            <p:cNvSpPr>
              <a:spLocks noChangeShapeType="1"/>
            </p:cNvSpPr>
            <p:nvPr/>
          </p:nvSpPr>
          <p:spPr bwMode="auto">
            <a:xfrm>
              <a:off x="4166" y="1924"/>
              <a:ext cx="0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64" name="Line 48"/>
            <p:cNvSpPr>
              <a:spLocks noChangeShapeType="1"/>
            </p:cNvSpPr>
            <p:nvPr/>
          </p:nvSpPr>
          <p:spPr bwMode="auto">
            <a:xfrm>
              <a:off x="3972" y="1564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65" name="Line 49"/>
            <p:cNvSpPr>
              <a:spLocks noChangeShapeType="1"/>
            </p:cNvSpPr>
            <p:nvPr/>
          </p:nvSpPr>
          <p:spPr bwMode="auto">
            <a:xfrm flipV="1">
              <a:off x="4322" y="1546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0866" name="Line 50"/>
            <p:cNvSpPr>
              <a:spLocks noChangeShapeType="1"/>
            </p:cNvSpPr>
            <p:nvPr/>
          </p:nvSpPr>
          <p:spPr bwMode="auto">
            <a:xfrm flipV="1">
              <a:off x="4344" y="1566"/>
              <a:ext cx="48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90867" name="AutoShape 5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37288"/>
            <a:ext cx="647700" cy="620712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29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29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29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29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290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29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29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29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29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29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29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29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29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1000" fill="hold"/>
                                        <p:tgtEl>
                                          <p:spTgt spid="29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1000" fill="hold"/>
                                        <p:tgtEl>
                                          <p:spTgt spid="29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29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29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29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1000" fill="hold"/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1000" fill="hold"/>
                                        <p:tgtEl>
                                          <p:spTgt spid="2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1000" fill="hold"/>
                                        <p:tgtEl>
                                          <p:spTgt spid="29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1000" fill="hold"/>
                                        <p:tgtEl>
                                          <p:spTgt spid="29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3" dur="1000" fill="hold"/>
                                        <p:tgtEl>
                                          <p:spTgt spid="29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5" dur="1000" fill="hold"/>
                                        <p:tgtEl>
                                          <p:spTgt spid="29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7" dur="1000" fill="hold"/>
                                        <p:tgtEl>
                                          <p:spTgt spid="29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1000" fill="hold"/>
                                        <p:tgtEl>
                                          <p:spTgt spid="29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1000" fill="hold"/>
                                        <p:tgtEl>
                                          <p:spTgt spid="29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908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0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0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908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0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0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32" grpId="0" animBg="1"/>
      <p:bldP spid="290832" grpId="1" animBg="1"/>
      <p:bldP spid="290833" grpId="0" animBg="1"/>
      <p:bldP spid="290833" grpId="1" animBg="1"/>
      <p:bldP spid="290834" grpId="0" animBg="1"/>
      <p:bldP spid="290834" grpId="1" animBg="1"/>
      <p:bldP spid="290835" grpId="0" animBg="1"/>
      <p:bldP spid="290835" grpId="1" animBg="1"/>
      <p:bldP spid="290837" grpId="0" animBg="1"/>
      <p:bldP spid="290837" grpId="1" animBg="1"/>
      <p:bldP spid="290838" grpId="0" animBg="1"/>
      <p:bldP spid="290838" grpId="1" animBg="1"/>
      <p:bldP spid="290839" grpId="0" animBg="1"/>
      <p:bldP spid="290839" grpId="1" animBg="1"/>
      <p:bldP spid="290840" grpId="0" animBg="1"/>
      <p:bldP spid="290840" grpId="1" animBg="1"/>
      <p:bldP spid="290842" grpId="0" animBg="1"/>
      <p:bldP spid="290842" grpId="1" animBg="1"/>
      <p:bldP spid="290843" grpId="0" animBg="1"/>
      <p:bldP spid="290843" grpId="1" animBg="1"/>
      <p:bldP spid="290844" grpId="0" animBg="1"/>
      <p:bldP spid="290844" grpId="1" animBg="1"/>
      <p:bldP spid="290845" grpId="0" animBg="1"/>
      <p:bldP spid="290845" grpId="1" animBg="1"/>
      <p:bldP spid="290847" grpId="0" animBg="1"/>
      <p:bldP spid="290847" grpId="1" animBg="1"/>
      <p:bldP spid="290848" grpId="0" animBg="1"/>
      <p:bldP spid="290848" grpId="1" animBg="1"/>
      <p:bldP spid="290849" grpId="0" animBg="1"/>
      <p:bldP spid="290849" grpId="1" animBg="1"/>
      <p:bldP spid="290850" grpId="0" animBg="1"/>
      <p:bldP spid="290850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378" name="Group 2"/>
          <p:cNvGrpSpPr>
            <a:grpSpLocks/>
          </p:cNvGrpSpPr>
          <p:nvPr/>
        </p:nvGrpSpPr>
        <p:grpSpPr bwMode="auto">
          <a:xfrm>
            <a:off x="1600200" y="3600450"/>
            <a:ext cx="4724400" cy="457200"/>
            <a:chOff x="1152" y="1728"/>
            <a:chExt cx="2976" cy="288"/>
          </a:xfrm>
        </p:grpSpPr>
        <p:sp>
          <p:nvSpPr>
            <p:cNvPr id="101379" name="Rectangle 3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380" name="Line 4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1" name="Text Box 5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3" name="Text Box 7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1384" name="Line 8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01386" name="Line 10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7" name="Text Box 11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1388" name="Line 12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9" name="Text Box 13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1390" name="Line 14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1" name="Text Box 15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1392" name="Line 16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3" name="Text Box 17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1394" name="Line 18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5" name="Text Box 19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1396" name="Line 20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7" name="Text Box 21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01398" name="Line 22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9" name="Text Box 23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01400" name="Line 24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01" name="Text Box 25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01402" name="Line 26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03" name="Text Box 27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01404" name="Line 28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05" name="Text Box 29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101406" name="Line 30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07" name="Text Box 31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01408" name="Line 32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09" name="Text Box 33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grpSp>
        <p:nvGrpSpPr>
          <p:cNvPr id="101410" name="Group 34"/>
          <p:cNvGrpSpPr>
            <a:grpSpLocks/>
          </p:cNvGrpSpPr>
          <p:nvPr/>
        </p:nvGrpSpPr>
        <p:grpSpPr bwMode="auto">
          <a:xfrm rot="2056221">
            <a:off x="1995488" y="2290763"/>
            <a:ext cx="152400" cy="1447800"/>
            <a:chOff x="1968" y="1488"/>
            <a:chExt cx="240" cy="2112"/>
          </a:xfrm>
        </p:grpSpPr>
        <p:sp>
          <p:nvSpPr>
            <p:cNvPr id="101411" name="Rectangle 35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412" name="AutoShape 36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1413" name="Group 37"/>
          <p:cNvGrpSpPr>
            <a:grpSpLocks/>
          </p:cNvGrpSpPr>
          <p:nvPr/>
        </p:nvGrpSpPr>
        <p:grpSpPr bwMode="auto">
          <a:xfrm>
            <a:off x="3810000" y="1314450"/>
            <a:ext cx="2514600" cy="2286000"/>
            <a:chOff x="3504" y="2544"/>
            <a:chExt cx="1584" cy="1200"/>
          </a:xfrm>
        </p:grpSpPr>
        <p:sp>
          <p:nvSpPr>
            <p:cNvPr id="101414" name="AutoShape 38"/>
            <p:cNvSpPr>
              <a:spLocks noChangeArrowheads="1"/>
            </p:cNvSpPr>
            <p:nvPr/>
          </p:nvSpPr>
          <p:spPr bwMode="auto">
            <a:xfrm>
              <a:off x="3504" y="2544"/>
              <a:ext cx="1584" cy="1200"/>
            </a:xfrm>
            <a:prstGeom prst="rtTriangle">
              <a:avLst/>
            </a:prstGeom>
            <a:gradFill rotWithShape="1">
              <a:gsLst>
                <a:gs pos="0">
                  <a:srgbClr val="663300"/>
                </a:gs>
                <a:gs pos="50000">
                  <a:srgbClr val="663300">
                    <a:gamma/>
                    <a:tint val="93725"/>
                    <a:invGamma/>
                  </a:srgbClr>
                </a:gs>
                <a:gs pos="100000">
                  <a:srgbClr val="663300"/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415" name="AutoShape 39"/>
            <p:cNvSpPr>
              <a:spLocks noChangeArrowheads="1"/>
            </p:cNvSpPr>
            <p:nvPr/>
          </p:nvSpPr>
          <p:spPr bwMode="auto">
            <a:xfrm>
              <a:off x="3696" y="2928"/>
              <a:ext cx="864" cy="672"/>
            </a:xfrm>
            <a:prstGeom prst="rtTriangl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1416" name="Line 40"/>
          <p:cNvSpPr>
            <a:spLocks noChangeShapeType="1"/>
          </p:cNvSpPr>
          <p:nvPr/>
        </p:nvSpPr>
        <p:spPr bwMode="auto">
          <a:xfrm>
            <a:off x="1666875" y="3600450"/>
            <a:ext cx="46482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17" name="Line 41"/>
          <p:cNvSpPr>
            <a:spLocks noChangeShapeType="1"/>
          </p:cNvSpPr>
          <p:nvPr/>
        </p:nvSpPr>
        <p:spPr bwMode="auto">
          <a:xfrm flipH="1" flipV="1">
            <a:off x="3810000" y="1314450"/>
            <a:ext cx="2514600" cy="2286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18" name="Line 42"/>
          <p:cNvSpPr>
            <a:spLocks noChangeShapeType="1"/>
          </p:cNvSpPr>
          <p:nvPr/>
        </p:nvSpPr>
        <p:spPr bwMode="auto">
          <a:xfrm rot="5400000" flipH="1" flipV="1">
            <a:off x="1600200" y="1390650"/>
            <a:ext cx="2286000" cy="2133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01419" name="Group 43"/>
          <p:cNvGrpSpPr>
            <a:grpSpLocks/>
          </p:cNvGrpSpPr>
          <p:nvPr/>
        </p:nvGrpSpPr>
        <p:grpSpPr bwMode="auto">
          <a:xfrm rot="2056221">
            <a:off x="6662738" y="2276475"/>
            <a:ext cx="152400" cy="1447800"/>
            <a:chOff x="1968" y="1488"/>
            <a:chExt cx="240" cy="2112"/>
          </a:xfrm>
        </p:grpSpPr>
        <p:sp>
          <p:nvSpPr>
            <p:cNvPr id="101420" name="Rectangle 44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421" name="AutoShape 45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1422" name="Group 46"/>
          <p:cNvGrpSpPr>
            <a:grpSpLocks/>
          </p:cNvGrpSpPr>
          <p:nvPr/>
        </p:nvGrpSpPr>
        <p:grpSpPr bwMode="auto">
          <a:xfrm rot="2056221">
            <a:off x="4162425" y="0"/>
            <a:ext cx="152400" cy="1447800"/>
            <a:chOff x="1968" y="1488"/>
            <a:chExt cx="240" cy="2112"/>
          </a:xfrm>
        </p:grpSpPr>
        <p:sp>
          <p:nvSpPr>
            <p:cNvPr id="101423" name="Rectangle 47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424" name="AutoShape 48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1425" name="Group 49"/>
          <p:cNvGrpSpPr>
            <a:grpSpLocks/>
          </p:cNvGrpSpPr>
          <p:nvPr/>
        </p:nvGrpSpPr>
        <p:grpSpPr bwMode="auto">
          <a:xfrm rot="-89186492">
            <a:off x="482600" y="2457450"/>
            <a:ext cx="4724400" cy="457200"/>
            <a:chOff x="1152" y="1728"/>
            <a:chExt cx="2976" cy="288"/>
          </a:xfrm>
        </p:grpSpPr>
        <p:sp>
          <p:nvSpPr>
            <p:cNvPr id="101426" name="Rectangle 50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1427" name="Line 51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28" name="Text Box 52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101429" name="Line 53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30" name="Text Box 54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101431" name="Line 55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32" name="Text Box 56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101433" name="Line 57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34" name="Text Box 58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01435" name="Line 59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36" name="Text Box 60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101437" name="Line 61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38" name="Text Box 62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101439" name="Line 63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40" name="Text Box 64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101441" name="Line 65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42" name="Text Box 66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101443" name="Line 67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44" name="Text Box 68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101445" name="Line 69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46" name="Text Box 70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101447" name="Line 71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48" name="Text Box 72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101449" name="Line 73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50" name="Text Box 74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101451" name="Line 75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52" name="Text Box 76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101453" name="Line 77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54" name="Text Box 78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101455" name="Line 79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456" name="Text Box 80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0597B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FF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sp>
        <p:nvSpPr>
          <p:cNvPr id="101458" name="Rectangle 82"/>
          <p:cNvSpPr>
            <a:spLocks noGrp="1" noChangeArrowheads="1"/>
          </p:cNvSpPr>
          <p:nvPr>
            <p:ph type="title"/>
          </p:nvPr>
        </p:nvSpPr>
        <p:spPr>
          <a:xfrm>
            <a:off x="611188" y="5013325"/>
            <a:ext cx="8229600" cy="1143000"/>
          </a:xfrm>
        </p:spPr>
        <p:txBody>
          <a:bodyPr/>
          <a:lstStyle/>
          <a:p>
            <a:r>
              <a:rPr lang="ru-RU" altLang="ru-RU"/>
              <a:t>Построение </a:t>
            </a:r>
            <a:r>
              <a:rPr lang="ru-RU" altLang="ru-RU">
                <a:hlinkClick r:id="rId3" action="ppaction://hlinkpres?slideindex=2&amp;slidetitle=Содержание"/>
              </a:rPr>
              <a:t>треугольника</a:t>
            </a:r>
            <a:r>
              <a:rPr lang="ru-RU" altLang="ru-RU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31214E-7 L 0.50677 -0.0034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30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49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864 -0.33434 L -2.5E-6 1.15607E-6 " pathEditMode="relative" rAng="0" ptsTypes="AA">
                                      <p:cBhvr>
                                        <p:cTn id="41" dur="2000" spd="-100000" fill="hold"/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24" y="167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5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4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0208 0.39444 L -0.0052 -0.00278 " pathEditMode="relative" rAng="0" ptsTypes="AA">
                                      <p:cBhvr>
                                        <p:cTn id="65" dur="2000" spd="-100000" fill="hold"/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44" y="-1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6" grpId="0" animBg="1"/>
      <p:bldP spid="101417" grpId="0" animBg="1"/>
      <p:bldP spid="10141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chemeClr val="bg1"/>
                </a:solidFill>
                <a:hlinkClick r:id="rId2" action="ppaction://hlinksldjump"/>
              </a:rPr>
              <a:t>Вопросы</a:t>
            </a:r>
            <a:r>
              <a:rPr lang="ru-RU" altLang="ru-RU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000" b="1">
                <a:solidFill>
                  <a:srgbClr val="FFFF00"/>
                </a:solidFill>
              </a:rPr>
              <a:t>Какая фигура называется </a:t>
            </a:r>
            <a:r>
              <a:rPr lang="ru-RU" altLang="ru-RU" sz="2000" b="1">
                <a:solidFill>
                  <a:srgbClr val="FFFF00"/>
                </a:solidFill>
                <a:hlinkClick r:id="rId3" action="ppaction://hlinksldjump"/>
              </a:rPr>
              <a:t>треугольником</a:t>
            </a:r>
            <a:r>
              <a:rPr lang="ru-RU" altLang="ru-RU" sz="2000" b="1">
                <a:solidFill>
                  <a:srgbClr val="FFFF00"/>
                </a:solidFill>
              </a:rPr>
              <a:t>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Какой отрезок называется </a:t>
            </a:r>
            <a:r>
              <a:rPr lang="ru-RU" altLang="ru-RU" sz="2000" b="1">
                <a:solidFill>
                  <a:srgbClr val="FFFF00"/>
                </a:solidFill>
                <a:hlinkClick r:id="rId4" action="ppaction://hlinksldjump"/>
              </a:rPr>
              <a:t>высотой</a:t>
            </a:r>
            <a:r>
              <a:rPr lang="ru-RU" altLang="ru-RU" sz="2000" b="1">
                <a:solidFill>
                  <a:srgbClr val="FFFF00"/>
                </a:solidFill>
              </a:rPr>
              <a:t>, </a:t>
            </a:r>
            <a:r>
              <a:rPr lang="ru-RU" altLang="ru-RU" sz="2000" b="1">
                <a:solidFill>
                  <a:srgbClr val="FFFF00"/>
                </a:solidFill>
                <a:hlinkClick r:id="rId4" action="ppaction://hlinksldjump"/>
              </a:rPr>
              <a:t>медианой</a:t>
            </a:r>
            <a:r>
              <a:rPr lang="ru-RU" altLang="ru-RU" sz="2000" b="1">
                <a:solidFill>
                  <a:srgbClr val="FFFF00"/>
                </a:solidFill>
              </a:rPr>
              <a:t>, </a:t>
            </a:r>
            <a:r>
              <a:rPr lang="ru-RU" altLang="ru-RU" sz="2000" b="1">
                <a:solidFill>
                  <a:srgbClr val="FFFF00"/>
                </a:solidFill>
                <a:hlinkClick r:id="rId4" action="ppaction://hlinksldjump"/>
              </a:rPr>
              <a:t>биссектрисой</a:t>
            </a:r>
            <a:r>
              <a:rPr lang="ru-RU" altLang="ru-RU" sz="2000" b="1">
                <a:solidFill>
                  <a:srgbClr val="FFFF00"/>
                </a:solidFill>
              </a:rPr>
              <a:t>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Какими замечательными свойствами обладают медианы, высоты, биссектрисы?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-Что общего между биссектрисой , высотой и медианой?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Какой треугольник называется </a:t>
            </a:r>
            <a:r>
              <a:rPr lang="ru-RU" altLang="ru-RU" sz="2000" b="1">
                <a:solidFill>
                  <a:srgbClr val="FFFF00"/>
                </a:solidFill>
                <a:hlinkClick r:id="rId5" action="ppaction://hlinksldjump"/>
              </a:rPr>
              <a:t>равносторонним</a:t>
            </a:r>
            <a:r>
              <a:rPr lang="ru-RU" altLang="ru-RU" sz="2000" b="1">
                <a:solidFill>
                  <a:srgbClr val="FFFF00"/>
                </a:solidFill>
              </a:rPr>
              <a:t>, </a:t>
            </a:r>
            <a:r>
              <a:rPr lang="ru-RU" altLang="ru-RU" sz="2000" b="1">
                <a:solidFill>
                  <a:srgbClr val="FFFF00"/>
                </a:solidFill>
                <a:hlinkClick r:id="rId5" action="ppaction://hlinksldjump"/>
              </a:rPr>
              <a:t>равнобедренным</a:t>
            </a:r>
            <a:r>
              <a:rPr lang="ru-RU" altLang="ru-RU" sz="2000" b="1">
                <a:solidFill>
                  <a:srgbClr val="FFFF00"/>
                </a:solidFill>
              </a:rPr>
              <a:t>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Сформулируйте </a:t>
            </a:r>
            <a:r>
              <a:rPr lang="ru-RU" altLang="ru-RU" sz="2000" b="1">
                <a:solidFill>
                  <a:srgbClr val="FFFF00"/>
                </a:solidFill>
                <a:hlinkClick r:id="rId6" action="ppaction://hlinksldjump"/>
              </a:rPr>
              <a:t>свойства</a:t>
            </a:r>
            <a:r>
              <a:rPr lang="ru-RU" altLang="ru-RU" sz="2000" b="1">
                <a:solidFill>
                  <a:srgbClr val="FFFF00"/>
                </a:solidFill>
              </a:rPr>
              <a:t> равнобедренного треугольника?</a:t>
            </a:r>
          </a:p>
          <a:p>
            <a:r>
              <a:rPr lang="ru-RU" altLang="ru-RU" sz="2000" b="1">
                <a:solidFill>
                  <a:srgbClr val="FFFF00"/>
                </a:solidFill>
              </a:rPr>
              <a:t>Сформулируйте </a:t>
            </a:r>
            <a:r>
              <a:rPr lang="ru-RU" altLang="ru-RU" sz="2000" b="1">
                <a:solidFill>
                  <a:srgbClr val="FFFF00"/>
                </a:solidFill>
                <a:hlinkClick r:id="rId7" action="ppaction://hlinksldjump"/>
              </a:rPr>
              <a:t>первый</a:t>
            </a:r>
            <a:r>
              <a:rPr lang="ru-RU" altLang="ru-RU" sz="2000" b="1">
                <a:solidFill>
                  <a:srgbClr val="FFFF00"/>
                </a:solidFill>
              </a:rPr>
              <a:t>, </a:t>
            </a:r>
            <a:r>
              <a:rPr lang="ru-RU" altLang="ru-RU" sz="2000" b="1">
                <a:solidFill>
                  <a:srgbClr val="FFFF00"/>
                </a:solidFill>
                <a:hlinkClick r:id="rId8" action="ppaction://hlinksldjump"/>
              </a:rPr>
              <a:t>второй</a:t>
            </a:r>
            <a:r>
              <a:rPr lang="ru-RU" altLang="ru-RU" sz="2000" b="1">
                <a:solidFill>
                  <a:srgbClr val="FFFF00"/>
                </a:solidFill>
              </a:rPr>
              <a:t>, </a:t>
            </a:r>
            <a:r>
              <a:rPr lang="ru-RU" altLang="ru-RU" sz="2000" b="1">
                <a:solidFill>
                  <a:srgbClr val="FFFF00"/>
                </a:solidFill>
                <a:hlinkClick r:id="rId9" action="ppaction://hlinksldjump"/>
              </a:rPr>
              <a:t>третий</a:t>
            </a:r>
            <a:r>
              <a:rPr lang="ru-RU" altLang="ru-RU" sz="2000" b="1">
                <a:solidFill>
                  <a:srgbClr val="FFFF00"/>
                </a:solidFill>
              </a:rPr>
              <a:t> признаки равенства треугольников?</a:t>
            </a:r>
          </a:p>
          <a:p>
            <a:pPr>
              <a:buFontTx/>
              <a:buNone/>
            </a:pPr>
            <a:r>
              <a:rPr lang="ru-RU" altLang="ru-RU" sz="2000" b="1">
                <a:solidFill>
                  <a:srgbClr val="FFFF00"/>
                </a:solidFill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206500"/>
          </a:xfrm>
        </p:spPr>
        <p:txBody>
          <a:bodyPr/>
          <a:lstStyle/>
          <a:p>
            <a:r>
              <a:rPr lang="ru-RU" altLang="ru-RU" b="1">
                <a:hlinkClick r:id="rId2" action="ppaction://hlinksldjump"/>
              </a:rPr>
              <a:t>Введение</a:t>
            </a:r>
            <a:r>
              <a:rPr lang="ru-RU" altLang="ru-RU" b="1"/>
              <a:t>: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075613" cy="4681537"/>
          </a:xfrm>
        </p:spPr>
        <p:txBody>
          <a:bodyPr/>
          <a:lstStyle/>
          <a:p>
            <a:r>
              <a:rPr lang="ru-RU" altLang="ru-RU" sz="2000" b="1"/>
              <a:t>Геометрия наука, занимающаяся изучением геометрических фигур. На уроках геометрии мы познакомимся с новыми фигурами и со многими важными и интересными свойствами уже известных вам фигур. Вы узнаете о том, как используются свойства геометрических фигур в практической деятельности. Материал данной презентации посвящен введению основных геометрических понятий. Наглядное представление о простейших геометрических фигурах и их свойствах, признаки равенства треугольников, признаки параллельности прямых.</a:t>
            </a:r>
          </a:p>
          <a:p>
            <a:endParaRPr lang="ru-RU" altLang="ru-RU" sz="2000" b="1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1000"/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2988" y="260350"/>
            <a:ext cx="8101012" cy="3024188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ru-RU" altLang="ru-RU" sz="4800"/>
              <a:t/>
            </a:r>
            <a:br>
              <a:rPr lang="ru-RU" altLang="ru-RU" sz="4800"/>
            </a:br>
            <a:r>
              <a:rPr lang="ru-RU" altLang="ru-RU" sz="4800">
                <a:solidFill>
                  <a:schemeClr val="hlink"/>
                </a:solidFill>
              </a:rPr>
              <a:t>Параллельные </a:t>
            </a:r>
            <a:r>
              <a:rPr lang="ru-RU" altLang="ru-RU" sz="4800">
                <a:solidFill>
                  <a:schemeClr val="hlink"/>
                </a:solidFill>
                <a:hlinkClick r:id="rId2" action="ppaction://hlinksldjump"/>
              </a:rPr>
              <a:t>прямые</a:t>
            </a:r>
            <a:r>
              <a:rPr lang="ru-RU" altLang="ru-RU" sz="4800">
                <a:solidFill>
                  <a:schemeClr val="hlink"/>
                </a:solidFill>
              </a:rPr>
              <a:t/>
            </a:r>
            <a:br>
              <a:rPr lang="ru-RU" altLang="ru-RU" sz="4800">
                <a:solidFill>
                  <a:schemeClr val="hlink"/>
                </a:solidFill>
              </a:rPr>
            </a:br>
            <a:endParaRPr lang="ru-RU" altLang="ru-RU" sz="320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Определение 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3068638"/>
            <a:ext cx="3810000" cy="41148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chemeClr val="accent2"/>
                </a:solidFill>
              </a:rPr>
              <a:t>Две прямые на плоскости называются </a:t>
            </a:r>
            <a:r>
              <a:rPr lang="ru-RU" altLang="ru-RU" sz="2800" i="1">
                <a:solidFill>
                  <a:schemeClr val="hlink"/>
                </a:solidFill>
              </a:rPr>
              <a:t>параллельными,</a:t>
            </a:r>
            <a:r>
              <a:rPr lang="ru-RU" altLang="ru-RU" sz="2800">
                <a:solidFill>
                  <a:schemeClr val="hlink"/>
                </a:solidFill>
              </a:rPr>
              <a:t> </a:t>
            </a:r>
            <a:r>
              <a:rPr lang="ru-RU" altLang="ru-RU" sz="2800">
                <a:solidFill>
                  <a:schemeClr val="accent2"/>
                </a:solidFill>
              </a:rPr>
              <a:t>если они не пересекаются.</a:t>
            </a:r>
          </a:p>
        </p:txBody>
      </p:sp>
      <p:sp>
        <p:nvSpPr>
          <p:cNvPr id="119812" name="Line 4"/>
          <p:cNvSpPr>
            <a:spLocks noChangeShapeType="1"/>
          </p:cNvSpPr>
          <p:nvPr/>
        </p:nvSpPr>
        <p:spPr bwMode="auto">
          <a:xfrm flipH="1">
            <a:off x="5508625" y="2708275"/>
            <a:ext cx="1368425" cy="22336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13" name="Line 5"/>
          <p:cNvSpPr>
            <a:spLocks noChangeShapeType="1"/>
          </p:cNvSpPr>
          <p:nvPr/>
        </p:nvSpPr>
        <p:spPr bwMode="auto">
          <a:xfrm flipH="1">
            <a:off x="6227763" y="2565400"/>
            <a:ext cx="2160587" cy="35290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6443663" y="2565400"/>
            <a:ext cx="574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a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19815" name="Text Box 7"/>
          <p:cNvSpPr txBox="1">
            <a:spLocks noChangeArrowheads="1"/>
          </p:cNvSpPr>
          <p:nvPr/>
        </p:nvSpPr>
        <p:spPr bwMode="auto">
          <a:xfrm>
            <a:off x="7956550" y="24209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b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1981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19825"/>
            <a:ext cx="647700" cy="638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118 0.15822 C -0.30607 0.14642 -0.27569 0.14272 -0.25885 0.1411 C -0.23975 0.13139 -0.2217 0.12005 -0.20364 0.10802 C -0.1809 0.09276 -0.15434 0.08211 -0.13541 0.05783 C -0.09045 0.00023 -0.06718 -0.05552 -0.046 -0.13325 C -0.0434 -0.18136 -0.0401 -0.21583 -0.04236 -0.26811 C -0.04305 -0.28545 -0.05017 -0.30812 -0.05538 -0.32293 C -0.0802 -0.39256 -0.10607 -0.44044 -0.15191 -0.48763 C -0.17656 -0.51307 -0.20104 -0.53875 -0.23298 -0.54245 C -0.24305 -0.53968 -0.25555 -0.54153 -0.2625 -0.53158 C -0.27934 -0.50775 -0.28507 -0.48624 -0.29409 -0.45779 C -0.30243 -0.43072 -0.31562 -0.40805 -0.32239 -0.38099 C -0.32691 -0.36248 -0.33263 -0.3449 -0.33645 -0.32594 C -0.33993 -0.30882 -0.34479 -0.27435 -0.34479 -0.27412 C -0.34895 -0.19501 -0.34097 -0.13186 -0.28246 -0.10502 C -0.27187 -0.10549 -0.26111 -0.1041 -0.25069 -0.10664 C -0.20833 -0.11728 -0.19132 -0.18205 -0.16718 -0.22115 C -0.16336 -0.22739 -0.15798 -0.23202 -0.15416 -0.23826 C -0.13038 -0.27805 -0.14409 -0.26579 -0.12239 -0.2917 C -0.10729 -0.30974 -0.11302 -0.30026 -0.09409 -0.31668 C -0.07291 -0.33496 -0.06354 -0.34421 -0.03767 -0.34629 C -0.00972 -0.34236 -0.00069 -0.34583 0.01754 -0.31969 C 0.02084 -0.31506 0.02431 -0.3109 0.02709 -0.30581 C 0.03125 -0.29818 0.03872 -0.28222 0.03872 -0.28198 C 0.04254 -0.26209 0.04983 -0.24451 0.05296 -0.22415 C 0.05174 -0.20495 0.05105 -0.18552 0.04931 -0.16632 C 0.04618 -0.13278 0.02431 -0.06824 -0.00468 -0.0613 C -0.02187 -0.05113 -0.0276 -0.05251 -0.0401 -0.06917 C -0.04479 -0.08698 -0.03941 -0.10294 -0.03177 -0.11613 C -0.01441 -0.14551 0.0132 -0.14805 0.03993 -0.15059 C 0.06233 -0.14805 0.08559 -0.15013 0.10695 -0.14111 C 0.13681 -0.12839 0.15973 -0.10063 0.18108 -0.07218 C 0.18021 -0.05691 0.17969 -0.04673 0.17292 -0.03447 C 0.17136 -0.03146 0.16858 -0.02984 0.16702 -0.02684 C 0.16459 -0.02244 0.16337 -0.01712 0.16112 -0.01273 C 0.1566 -0.00394 0.13733 0.01156 0.13646 0.01249 C 0.12032 0.02799 0.10539 0.03238 0.08577 0.03608 C 0.06563 0.03493 0.05382 0.04048 0.04462 0.01711 C 0.04688 0.0037 0.04705 -0.00648 0.05764 -0.01111 C 0.06355 -0.01689 0.07049 -0.0199 0.07761 -0.02198 C 0.08594 -0.02105 0.09219 -0.02406 0.09757 -0.01573 C 0.09914 -0.01342 0.10018 -0.01065 0.10105 -0.00787 C 0.10209 -0.00486 0.10348 0.00138 0.10348 0.00161 C 0.10278 0.00855 0.10296 0.01688 0.1 0.02336 C 0.09601 0.03169 0.08559 0.03701 0.07882 0.03909 C 0.05573 0.0458 0.0316 0.04719 0.00816 0.04857 C -0.00434 0.04811 -0.01701 0.0488 -0.02951 0.04695 C -0.03316 0.04649 -0.03159 0.03631 -0.03072 0.02822 C -0.02899 0.01064 -0.02465 -0.00556 -0.01059 -0.00949 C -0.00937 -0.00903 -0.00798 -0.00903 -0.00711 -0.00787 C -0.00416 -0.00394 -0.00694 4.37659E-6 -4.16667E-6 4.37659E-6 " pathEditMode="relative" rAng="0" ptsTypes="ffffffffffffffffffffffffffffffffffffffffffffffffffA">
                                      <p:cBhvr>
                                        <p:cTn id="13" dur="2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15" y="-3504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41 0.57066 C 0.0316 0.57483 0.02223 0.57575 0.00938 0.57691 C -0.02048 0.57598 -0.05034 0.57714 -0.08003 0.5739 C -0.09374 0.57251 -0.1078 0.56627 -0.12117 0.5628 C -0.14513 0.55655 -0.16996 0.54984 -0.19409 0.54568 C -0.21301 0.53573 -0.2328 0.52949 -0.25069 0.51584 C -0.26718 0.50312 -0.28333 0.49039 -0.29999 0.47813 C -0.30607 0.46796 -0.31405 0.46217 -0.32117 0.45315 C -0.3328 0.43835 -0.33975 0.42377 -0.35069 0.4092 C -0.35798 0.38931 -0.3493 0.41105 -0.36353 0.38561 C -0.37135 0.37173 -0.37933 0.35715 -0.38593 0.34189 C -0.38437 0.33032 -0.38246 0.31898 -0.37777 0.30881 C -0.37465 0.26994 -0.37013 0.2216 -0.3401 0.2024 C -0.33437 0.19477 -0.32673 0.18621 -0.31892 0.18204 C -0.31701 0.18112 -0.31492 0.18112 -0.31301 0.18042 C -0.31058 0.1795 -0.30815 0.17857 -0.3059 0.17719 C -0.28801 0.16631 -0.28697 0.16585 -0.26718 0.16307 C -0.24548 0.16585 -0.22395 0.16839 -0.20242 0.17256 C -0.17239 0.1869 -0.14426 0.19315 -0.13298 0.23687 C -0.13333 0.2519 -0.13246 0.26717 -0.13419 0.2822 C -0.13489 0.28799 -0.13819 0.29261 -0.1401 0.29793 C -0.14131 0.3014 -0.14114 0.30534 -0.14235 0.30881 C -0.14774 0.32315 -0.16405 0.33934 -0.17534 0.34651 C -0.19183 0.34281 -0.19895 0.31991 -0.2118 0.30742 C -0.22846 0.29123 -0.25607 0.27156 -0.26596 0.24612 C -0.27135 0.20471 -0.25537 0.1832 -0.23888 0.15382 C -0.23124 0.14017 -0.22395 0.12676 -0.21649 0.11288 C -0.2151 0.1101 -0.21232 0.10918 -0.21058 0.10663 C -0.20798 0.1027 -0.20624 0.09784 -0.20364 0.09414 C -0.20155 0.09113 -0.1986 0.08928 -0.19652 0.08628 C -0.17829 0.0606 -0.1901 0.0724 -0.17412 0.05505 C -0.16874 0.04926 -0.16319 0.04348 -0.15763 0.0377 C -0.15277 0.03284 -0.14704 0.03053 -0.14235 0.02521 C -0.13819 0.02035 -0.13402 0.01364 -0.12951 0.00948 C -0.12603 0.00624 -0.12169 0.00508 -0.1177 0.00323 C -0.11458 0.00184 -0.10833 -7.17095E-6 -0.10833 -7.17095E-6 C -0.09756 0.00115 -0.09287 0.00323 -0.0835 0.00647 C -0.07274 0.01572 -0.05989 0.02567 -0.05173 0.03932 C -0.03628 0.06476 -0.05433 0.03677 -0.04478 0.05505 C -0.03975 0.06453 -0.03367 0.0754 -0.02829 0.08466 C -0.01423 0.10825 -0.02829 0.08304 -0.01892 0.09576 C -0.01718 0.09807 -0.01614 0.10154 -0.01423 0.10363 C -0.01232 0.10571 -0.00954 0.10548 -0.00711 0.10663 C -0.00086 0.10571 0.00539 0.10524 0.01164 0.10363 C 0.02015 0.10131 0.03056 0.09345 0.03872 0.08951 C 0.04358 0.0872 0.05747 0.07864 0.05886 0.07702 C 0.07154 0.06314 0.06563 0.06615 0.07414 0.06291 C 0.0823 0.05181 0.08265 0.05042 0.08577 0.03608 C 0.08542 0.00809 0.09063 -0.06015 0.07414 -0.09092 C 0.06963 -0.11127 0.06199 -0.13348 0.05053 -0.14875 C 0.0481 -0.15846 0.04549 -0.16702 0.03768 -0.17072 C 0.02449 -0.16864 0.02119 -0.16517 0.00938 -0.15985 C 0.00591 -0.15823 0.00226 -0.15823 -0.00121 -0.15661 C -0.01128 -0.15198 -0.02135 -0.14158 -0.03176 -0.13949 C -0.03367 -0.13787 -0.03558 -0.13602 -0.03767 -0.13464 C -0.03871 -0.13394 -0.04027 -0.1344 -0.04114 -0.13325 C -0.04374 -0.12978 -0.04669 -0.12029 -0.04826 -0.1159 C -0.0493 -0.10826 -0.05069 -0.10156 -0.05173 -0.09392 C -0.05103 -0.0775 -0.05329 -0.04465 -0.03767 -0.03748 C -0.03228 -0.03216 -0.02794 -0.02661 -0.02239 -0.02175 C -0.01787 -0.01782 -0.01215 -0.01435 -0.00833 -0.00926 C -0.00086 0.00046 -0.00451 -7.17095E-6 6.38889E-6 -7.17095E-6 " pathEditMode="relative" ptsTypes="fffffffffffffffffffffffffffffffffffffffffffffffffffffffffffffA">
                                      <p:cBhvr>
                                        <p:cTn id="15" dur="2000" fill="hold"/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21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26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  <p:bldP spid="119812" grpId="0" animBg="1"/>
      <p:bldP spid="119812" grpId="1" animBg="1"/>
      <p:bldP spid="119812" grpId="2" animBg="1"/>
      <p:bldP spid="119813" grpId="0" animBg="1"/>
      <p:bldP spid="119813" grpId="1" animBg="1"/>
      <p:bldP spid="119813" grpId="2" animBg="1"/>
      <p:bldP spid="119814" grpId="0"/>
      <p:bldP spid="11981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93037" cy="1462088"/>
          </a:xfrm>
        </p:spPr>
        <p:txBody>
          <a:bodyPr/>
          <a:lstStyle/>
          <a:p>
            <a:r>
              <a:rPr lang="ru-RU" altLang="ru-RU"/>
              <a:t>Секущая прямая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2565400"/>
            <a:ext cx="3810000" cy="4114800"/>
          </a:xfrm>
        </p:spPr>
        <p:txBody>
          <a:bodyPr/>
          <a:lstStyle/>
          <a:p>
            <a:pPr algn="r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chemeClr val="accent2"/>
                </a:solidFill>
              </a:rPr>
              <a:t>Прямая называется </a:t>
            </a:r>
            <a:r>
              <a:rPr lang="ru-RU" altLang="ru-RU" sz="2800" b="1" u="sng">
                <a:solidFill>
                  <a:schemeClr val="hlink"/>
                </a:solidFill>
              </a:rPr>
              <a:t>секущей, </a:t>
            </a:r>
            <a:r>
              <a:rPr lang="ru-RU" altLang="ru-RU" sz="2800">
                <a:solidFill>
                  <a:schemeClr val="accent2"/>
                </a:solidFill>
              </a:rPr>
              <a:t>если она пересекает две параллельные прямые в двух точках.</a:t>
            </a:r>
          </a:p>
        </p:txBody>
      </p:sp>
      <p:sp>
        <p:nvSpPr>
          <p:cNvPr id="120836" name="Line 4"/>
          <p:cNvSpPr>
            <a:spLocks noChangeShapeType="1"/>
          </p:cNvSpPr>
          <p:nvPr/>
        </p:nvSpPr>
        <p:spPr bwMode="auto">
          <a:xfrm>
            <a:off x="5724525" y="3357563"/>
            <a:ext cx="2376488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0837" name="Line 5"/>
          <p:cNvSpPr>
            <a:spLocks noChangeShapeType="1"/>
          </p:cNvSpPr>
          <p:nvPr/>
        </p:nvSpPr>
        <p:spPr bwMode="auto">
          <a:xfrm>
            <a:off x="5795963" y="4221163"/>
            <a:ext cx="266382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0838" name="Line 6"/>
          <p:cNvSpPr>
            <a:spLocks noChangeShapeType="1"/>
          </p:cNvSpPr>
          <p:nvPr/>
        </p:nvSpPr>
        <p:spPr bwMode="auto">
          <a:xfrm>
            <a:off x="5867400" y="2636838"/>
            <a:ext cx="2087563" cy="208915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0839" name="Text Box 7"/>
          <p:cNvSpPr txBox="1">
            <a:spLocks noChangeArrowheads="1"/>
          </p:cNvSpPr>
          <p:nvPr/>
        </p:nvSpPr>
        <p:spPr bwMode="auto">
          <a:xfrm>
            <a:off x="5940425" y="24209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c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0840" name="Text Box 8"/>
          <p:cNvSpPr txBox="1">
            <a:spLocks noChangeArrowheads="1"/>
          </p:cNvSpPr>
          <p:nvPr/>
        </p:nvSpPr>
        <p:spPr bwMode="auto">
          <a:xfrm>
            <a:off x="7740650" y="29972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a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0841" name="Text Box 9"/>
          <p:cNvSpPr txBox="1">
            <a:spLocks noChangeArrowheads="1"/>
          </p:cNvSpPr>
          <p:nvPr/>
        </p:nvSpPr>
        <p:spPr bwMode="auto">
          <a:xfrm>
            <a:off x="8101013" y="386080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b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0842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3275" y="6210300"/>
            <a:ext cx="720725" cy="6477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650"/>
                            </p:stCondLst>
                            <p:childTnLst>
                              <p:par>
                                <p:cTn id="3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3542 -0.01526 L 0.03542 -0.08744 " pathEditMode="relative" rAng="0" ptsTypes="AA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9"/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  <p:bldP spid="120835" grpId="1" build="p"/>
      <p:bldP spid="120836" grpId="0" animBg="1"/>
      <p:bldP spid="120837" grpId="0" animBg="1"/>
      <p:bldP spid="120838" grpId="0" animBg="1"/>
      <p:bldP spid="120839" grpId="0"/>
      <p:bldP spid="120840" grpId="0"/>
      <p:bldP spid="12084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58" name="Group 2"/>
          <p:cNvGraphicFramePr>
            <a:graphicFrameLocks noGrp="1"/>
          </p:cNvGraphicFramePr>
          <p:nvPr>
            <p:ph/>
          </p:nvPr>
        </p:nvGraphicFramePr>
        <p:xfrm>
          <a:off x="1042988" y="549275"/>
          <a:ext cx="7804150" cy="5184775"/>
        </p:xfrm>
        <a:graphic>
          <a:graphicData uri="http://schemas.openxmlformats.org/drawingml/2006/table">
            <a:tbl>
              <a:tblPr/>
              <a:tblGrid>
                <a:gridCol w="2601912"/>
                <a:gridCol w="2798763"/>
                <a:gridCol w="2403475"/>
              </a:tblGrid>
              <a:tr h="12239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Накрест лежащие углы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Односторонние углы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anose="020B0604030504040204" pitchFamily="34" charset="0"/>
                        </a:rPr>
                        <a:t>Соответственные углы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5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5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1872" name="Line 16"/>
          <p:cNvSpPr>
            <a:spLocks noChangeShapeType="1"/>
          </p:cNvSpPr>
          <p:nvPr/>
        </p:nvSpPr>
        <p:spPr bwMode="auto">
          <a:xfrm flipV="1">
            <a:off x="1476375" y="2781300"/>
            <a:ext cx="18716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3" name="Line 17"/>
          <p:cNvSpPr>
            <a:spLocks noChangeShapeType="1"/>
          </p:cNvSpPr>
          <p:nvPr/>
        </p:nvSpPr>
        <p:spPr bwMode="auto">
          <a:xfrm flipV="1">
            <a:off x="1403350" y="3860800"/>
            <a:ext cx="1944688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4" name="Line 18"/>
          <p:cNvSpPr>
            <a:spLocks noChangeShapeType="1"/>
          </p:cNvSpPr>
          <p:nvPr/>
        </p:nvSpPr>
        <p:spPr bwMode="auto">
          <a:xfrm>
            <a:off x="1835150" y="2492375"/>
            <a:ext cx="865188" cy="208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5" name="Text Box 19"/>
          <p:cNvSpPr txBox="1">
            <a:spLocks noChangeArrowheads="1"/>
          </p:cNvSpPr>
          <p:nvPr/>
        </p:nvSpPr>
        <p:spPr bwMode="auto">
          <a:xfrm>
            <a:off x="1258888" y="2420938"/>
            <a:ext cx="22336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76" name="Line 20"/>
          <p:cNvSpPr>
            <a:spLocks noChangeShapeType="1"/>
          </p:cNvSpPr>
          <p:nvPr/>
        </p:nvSpPr>
        <p:spPr bwMode="auto">
          <a:xfrm>
            <a:off x="1331913" y="22050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7" name="Line 21"/>
          <p:cNvSpPr>
            <a:spLocks noChangeShapeType="1"/>
          </p:cNvSpPr>
          <p:nvPr/>
        </p:nvSpPr>
        <p:spPr bwMode="auto">
          <a:xfrm flipV="1">
            <a:off x="4067175" y="3644900"/>
            <a:ext cx="1871663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8" name="Line 22"/>
          <p:cNvSpPr>
            <a:spLocks noChangeShapeType="1"/>
          </p:cNvSpPr>
          <p:nvPr/>
        </p:nvSpPr>
        <p:spPr bwMode="auto">
          <a:xfrm>
            <a:off x="4716463" y="2349500"/>
            <a:ext cx="865187" cy="2089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79" name="Line 23"/>
          <p:cNvSpPr>
            <a:spLocks noChangeShapeType="1"/>
          </p:cNvSpPr>
          <p:nvPr/>
        </p:nvSpPr>
        <p:spPr bwMode="auto">
          <a:xfrm flipV="1">
            <a:off x="6732588" y="2708275"/>
            <a:ext cx="1871662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80" name="Line 24"/>
          <p:cNvSpPr>
            <a:spLocks noChangeShapeType="1"/>
          </p:cNvSpPr>
          <p:nvPr/>
        </p:nvSpPr>
        <p:spPr bwMode="auto">
          <a:xfrm flipV="1">
            <a:off x="6732588" y="3716338"/>
            <a:ext cx="1873250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81" name="Line 25"/>
          <p:cNvSpPr>
            <a:spLocks noChangeShapeType="1"/>
          </p:cNvSpPr>
          <p:nvPr/>
        </p:nvSpPr>
        <p:spPr bwMode="auto">
          <a:xfrm>
            <a:off x="7308850" y="2349500"/>
            <a:ext cx="863600" cy="20875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882" name="Text Box 26"/>
          <p:cNvSpPr txBox="1">
            <a:spLocks noChangeArrowheads="1"/>
          </p:cNvSpPr>
          <p:nvPr/>
        </p:nvSpPr>
        <p:spPr bwMode="auto">
          <a:xfrm>
            <a:off x="3059113" y="24209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bg2"/>
                </a:solidFill>
                <a:latin typeface="Tahoma" panose="020B0604030504040204" pitchFamily="34" charset="0"/>
              </a:rPr>
              <a:t>a</a:t>
            </a:r>
            <a:endParaRPr lang="ru-RU" altLang="ru-RU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121883" name="Text Box 27"/>
          <p:cNvSpPr txBox="1">
            <a:spLocks noChangeArrowheads="1"/>
          </p:cNvSpPr>
          <p:nvPr/>
        </p:nvSpPr>
        <p:spPr bwMode="auto">
          <a:xfrm>
            <a:off x="3059113" y="3500438"/>
            <a:ext cx="433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b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4" name="Text Box 28"/>
          <p:cNvSpPr txBox="1">
            <a:spLocks noChangeArrowheads="1"/>
          </p:cNvSpPr>
          <p:nvPr/>
        </p:nvSpPr>
        <p:spPr bwMode="auto">
          <a:xfrm>
            <a:off x="1835150" y="2205038"/>
            <a:ext cx="433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c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5" name="Text Box 29"/>
          <p:cNvSpPr txBox="1">
            <a:spLocks noChangeArrowheads="1"/>
          </p:cNvSpPr>
          <p:nvPr/>
        </p:nvSpPr>
        <p:spPr bwMode="auto">
          <a:xfrm>
            <a:off x="4716463" y="2060575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c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6" name="Text Box 30"/>
          <p:cNvSpPr txBox="1">
            <a:spLocks noChangeArrowheads="1"/>
          </p:cNvSpPr>
          <p:nvPr/>
        </p:nvSpPr>
        <p:spPr bwMode="auto">
          <a:xfrm>
            <a:off x="4716463" y="191611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7" name="Text Box 31"/>
          <p:cNvSpPr txBox="1">
            <a:spLocks noChangeArrowheads="1"/>
          </p:cNvSpPr>
          <p:nvPr/>
        </p:nvSpPr>
        <p:spPr bwMode="auto">
          <a:xfrm>
            <a:off x="4500563" y="2133600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8" name="Text Box 32"/>
          <p:cNvSpPr txBox="1">
            <a:spLocks noChangeArrowheads="1"/>
          </p:cNvSpPr>
          <p:nvPr/>
        </p:nvSpPr>
        <p:spPr bwMode="auto">
          <a:xfrm>
            <a:off x="5795963" y="2205038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a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89" name="Text Box 33"/>
          <p:cNvSpPr txBox="1">
            <a:spLocks noChangeArrowheads="1"/>
          </p:cNvSpPr>
          <p:nvPr/>
        </p:nvSpPr>
        <p:spPr bwMode="auto">
          <a:xfrm>
            <a:off x="5651500" y="32845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b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0" name="Text Box 34"/>
          <p:cNvSpPr txBox="1">
            <a:spLocks noChangeArrowheads="1"/>
          </p:cNvSpPr>
          <p:nvPr/>
        </p:nvSpPr>
        <p:spPr bwMode="auto">
          <a:xfrm>
            <a:off x="7308850" y="213360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c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1" name="Text Box 35"/>
          <p:cNvSpPr txBox="1">
            <a:spLocks noChangeArrowheads="1"/>
          </p:cNvSpPr>
          <p:nvPr/>
        </p:nvSpPr>
        <p:spPr bwMode="auto">
          <a:xfrm>
            <a:off x="8424863" y="2349500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a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2" name="Text Box 36"/>
          <p:cNvSpPr txBox="1">
            <a:spLocks noChangeArrowheads="1"/>
          </p:cNvSpPr>
          <p:nvPr/>
        </p:nvSpPr>
        <p:spPr bwMode="auto">
          <a:xfrm>
            <a:off x="8316913" y="33575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latin typeface="Tahoma" panose="020B0604030504040204" pitchFamily="34" charset="0"/>
              </a:rPr>
              <a:t>b</a:t>
            </a: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3" name="Text Box 37"/>
          <p:cNvSpPr txBox="1">
            <a:spLocks noChangeArrowheads="1"/>
          </p:cNvSpPr>
          <p:nvPr/>
        </p:nvSpPr>
        <p:spPr bwMode="auto">
          <a:xfrm>
            <a:off x="2051050" y="285273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121894" name="Text Box 38"/>
          <p:cNvSpPr txBox="1">
            <a:spLocks noChangeArrowheads="1"/>
          </p:cNvSpPr>
          <p:nvPr/>
        </p:nvSpPr>
        <p:spPr bwMode="auto">
          <a:xfrm>
            <a:off x="1979613" y="29241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5" name="Text Box 39"/>
          <p:cNvSpPr txBox="1">
            <a:spLocks noChangeArrowheads="1"/>
          </p:cNvSpPr>
          <p:nvPr/>
        </p:nvSpPr>
        <p:spPr bwMode="auto">
          <a:xfrm>
            <a:off x="1979613" y="2781300"/>
            <a:ext cx="720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896" name="Text Box 40"/>
          <p:cNvSpPr txBox="1">
            <a:spLocks noChangeArrowheads="1"/>
          </p:cNvSpPr>
          <p:nvPr/>
        </p:nvSpPr>
        <p:spPr bwMode="auto">
          <a:xfrm>
            <a:off x="2051050" y="2924175"/>
            <a:ext cx="108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3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1897" name="Text Box 41"/>
          <p:cNvSpPr txBox="1">
            <a:spLocks noChangeArrowheads="1"/>
          </p:cNvSpPr>
          <p:nvPr/>
        </p:nvSpPr>
        <p:spPr bwMode="auto">
          <a:xfrm>
            <a:off x="2124075" y="371633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5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1898" name="Text Box 42"/>
          <p:cNvSpPr txBox="1">
            <a:spLocks noChangeArrowheads="1"/>
          </p:cNvSpPr>
          <p:nvPr/>
        </p:nvSpPr>
        <p:spPr bwMode="auto">
          <a:xfrm>
            <a:off x="1835150" y="2924175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accent2"/>
                </a:solidFill>
                <a:latin typeface="Tahoma" panose="020B0604030504040204" pitchFamily="34" charset="0"/>
              </a:rPr>
              <a:t>4</a:t>
            </a:r>
            <a:endParaRPr lang="ru-RU" altLang="ru-RU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21899" name="Text Box 43"/>
          <p:cNvSpPr txBox="1">
            <a:spLocks noChangeArrowheads="1"/>
          </p:cNvSpPr>
          <p:nvPr/>
        </p:nvSpPr>
        <p:spPr bwMode="auto">
          <a:xfrm>
            <a:off x="2484438" y="400526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900" name="Text Box 44"/>
          <p:cNvSpPr txBox="1">
            <a:spLocks noChangeArrowheads="1"/>
          </p:cNvSpPr>
          <p:nvPr/>
        </p:nvSpPr>
        <p:spPr bwMode="auto">
          <a:xfrm>
            <a:off x="2484438" y="3933825"/>
            <a:ext cx="7191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901" name="Text Box 45"/>
          <p:cNvSpPr txBox="1">
            <a:spLocks noChangeArrowheads="1"/>
          </p:cNvSpPr>
          <p:nvPr/>
        </p:nvSpPr>
        <p:spPr bwMode="auto">
          <a:xfrm>
            <a:off x="2411413" y="3644900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accent2"/>
                </a:solidFill>
                <a:latin typeface="Tahoma" panose="020B0604030504040204" pitchFamily="34" charset="0"/>
              </a:rPr>
              <a:t>6</a:t>
            </a:r>
            <a:endParaRPr lang="ru-RU" altLang="ru-RU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21902" name="Text Box 46"/>
          <p:cNvSpPr txBox="1">
            <a:spLocks noChangeArrowheads="1"/>
          </p:cNvSpPr>
          <p:nvPr/>
        </p:nvSpPr>
        <p:spPr bwMode="auto">
          <a:xfrm>
            <a:off x="4932363" y="3429000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5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1903" name="Text Box 47"/>
          <p:cNvSpPr txBox="1">
            <a:spLocks noChangeArrowheads="1"/>
          </p:cNvSpPr>
          <p:nvPr/>
        </p:nvSpPr>
        <p:spPr bwMode="auto">
          <a:xfrm>
            <a:off x="4932363" y="26368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accent2"/>
                </a:solidFill>
                <a:latin typeface="Tahoma" panose="020B0604030504040204" pitchFamily="34" charset="0"/>
              </a:rPr>
              <a:t>3</a:t>
            </a:r>
            <a:endParaRPr lang="ru-RU" altLang="ru-RU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21904" name="Line 48"/>
          <p:cNvSpPr>
            <a:spLocks noChangeShapeType="1"/>
          </p:cNvSpPr>
          <p:nvPr/>
        </p:nvSpPr>
        <p:spPr bwMode="auto">
          <a:xfrm flipV="1">
            <a:off x="4140200" y="2565400"/>
            <a:ext cx="1871663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1905" name="Text Box 49"/>
          <p:cNvSpPr txBox="1">
            <a:spLocks noChangeArrowheads="1"/>
          </p:cNvSpPr>
          <p:nvPr/>
        </p:nvSpPr>
        <p:spPr bwMode="auto">
          <a:xfrm>
            <a:off x="4932363" y="26368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Tahoma" panose="020B0604030504040204" pitchFamily="34" charset="0"/>
            </a:endParaRPr>
          </a:p>
        </p:txBody>
      </p:sp>
      <p:sp>
        <p:nvSpPr>
          <p:cNvPr id="121906" name="Text Box 50"/>
          <p:cNvSpPr txBox="1">
            <a:spLocks noChangeArrowheads="1"/>
          </p:cNvSpPr>
          <p:nvPr/>
        </p:nvSpPr>
        <p:spPr bwMode="auto">
          <a:xfrm>
            <a:off x="4572000" y="2708275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hlink"/>
                </a:solidFill>
                <a:latin typeface="Tahoma" panose="020B0604030504040204" pitchFamily="34" charset="0"/>
              </a:rPr>
              <a:t>4</a:t>
            </a:r>
            <a:endParaRPr lang="ru-RU" altLang="ru-RU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1907" name="Text Box 51"/>
          <p:cNvSpPr txBox="1">
            <a:spLocks noChangeArrowheads="1"/>
          </p:cNvSpPr>
          <p:nvPr/>
        </p:nvSpPr>
        <p:spPr bwMode="auto">
          <a:xfrm>
            <a:off x="5219700" y="3357563"/>
            <a:ext cx="1439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>
                <a:solidFill>
                  <a:schemeClr val="accent2"/>
                </a:solidFill>
                <a:latin typeface="Tahoma" panose="020B0604030504040204" pitchFamily="34" charset="0"/>
              </a:rPr>
              <a:t>6</a:t>
            </a:r>
            <a:endParaRPr lang="ru-RU" altLang="ru-RU">
              <a:solidFill>
                <a:schemeClr val="accent2"/>
              </a:solidFill>
              <a:latin typeface="Tahoma" panose="020B0604030504040204" pitchFamily="34" charset="0"/>
            </a:endParaRPr>
          </a:p>
        </p:txBody>
      </p:sp>
      <p:sp>
        <p:nvSpPr>
          <p:cNvPr id="121908" name="Text Box 52"/>
          <p:cNvSpPr txBox="1">
            <a:spLocks noChangeArrowheads="1"/>
          </p:cNvSpPr>
          <p:nvPr/>
        </p:nvSpPr>
        <p:spPr bwMode="auto">
          <a:xfrm>
            <a:off x="7164388" y="25654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hlink"/>
                </a:solidFill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121909" name="Text Box 53"/>
          <p:cNvSpPr txBox="1">
            <a:spLocks noChangeArrowheads="1"/>
          </p:cNvSpPr>
          <p:nvPr/>
        </p:nvSpPr>
        <p:spPr bwMode="auto">
          <a:xfrm>
            <a:off x="7524750" y="35004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hlink"/>
                </a:solidFill>
                <a:latin typeface="Tahoma" panose="020B0604030504040204" pitchFamily="34" charset="0"/>
              </a:rPr>
              <a:t>5</a:t>
            </a:r>
          </a:p>
        </p:txBody>
      </p:sp>
      <p:sp>
        <p:nvSpPr>
          <p:cNvPr id="121910" name="Text Box 54"/>
          <p:cNvSpPr txBox="1">
            <a:spLocks noChangeArrowheads="1"/>
          </p:cNvSpPr>
          <p:nvPr/>
        </p:nvSpPr>
        <p:spPr bwMode="auto">
          <a:xfrm>
            <a:off x="723582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2"/>
                </a:solidFill>
                <a:latin typeface="Tahoma" panose="020B0604030504040204" pitchFamily="34" charset="0"/>
              </a:rPr>
              <a:t>4</a:t>
            </a:r>
          </a:p>
        </p:txBody>
      </p:sp>
      <p:sp>
        <p:nvSpPr>
          <p:cNvPr id="121911" name="Text Box 55"/>
          <p:cNvSpPr txBox="1">
            <a:spLocks noChangeArrowheads="1"/>
          </p:cNvSpPr>
          <p:nvPr/>
        </p:nvSpPr>
        <p:spPr bwMode="auto">
          <a:xfrm>
            <a:off x="7667625" y="37893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2"/>
                </a:solidFill>
                <a:latin typeface="Tahoma" panose="020B0604030504040204" pitchFamily="34" charset="0"/>
              </a:rPr>
              <a:t>8</a:t>
            </a:r>
          </a:p>
        </p:txBody>
      </p:sp>
      <p:sp>
        <p:nvSpPr>
          <p:cNvPr id="121912" name="Text Box 56"/>
          <p:cNvSpPr txBox="1">
            <a:spLocks noChangeArrowheads="1"/>
          </p:cNvSpPr>
          <p:nvPr/>
        </p:nvSpPr>
        <p:spPr bwMode="auto">
          <a:xfrm>
            <a:off x="7451725" y="24923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121913" name="Text Box 57"/>
          <p:cNvSpPr txBox="1">
            <a:spLocks noChangeArrowheads="1"/>
          </p:cNvSpPr>
          <p:nvPr/>
        </p:nvSpPr>
        <p:spPr bwMode="auto">
          <a:xfrm>
            <a:off x="7885113" y="342900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tx2"/>
                </a:solidFill>
                <a:latin typeface="Tahoma" panose="020B0604030504040204" pitchFamily="34" charset="0"/>
              </a:rPr>
              <a:t>6</a:t>
            </a:r>
          </a:p>
        </p:txBody>
      </p:sp>
      <p:sp>
        <p:nvSpPr>
          <p:cNvPr id="121914" name="Text Box 58"/>
          <p:cNvSpPr txBox="1">
            <a:spLocks noChangeArrowheads="1"/>
          </p:cNvSpPr>
          <p:nvPr/>
        </p:nvSpPr>
        <p:spPr bwMode="auto">
          <a:xfrm>
            <a:off x="7596188" y="27813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121915" name="Text Box 59"/>
          <p:cNvSpPr txBox="1">
            <a:spLocks noChangeArrowheads="1"/>
          </p:cNvSpPr>
          <p:nvPr/>
        </p:nvSpPr>
        <p:spPr bwMode="auto">
          <a:xfrm>
            <a:off x="7956550" y="37893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accent1"/>
                </a:solidFill>
                <a:latin typeface="Tahoma" panose="020B0604030504040204" pitchFamily="34" charset="0"/>
              </a:rPr>
              <a:t>7</a:t>
            </a:r>
          </a:p>
        </p:txBody>
      </p:sp>
      <p:sp>
        <p:nvSpPr>
          <p:cNvPr id="121916" name="AutoShape 6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91263"/>
            <a:ext cx="647700" cy="566737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3646 0.55032 C -0.23576 0.53274 -0.23681 0.5036 -0.2283 0.48763 C -0.22691 0.48255 -0.22639 0.47699 -0.22483 0.4719 C -0.22205 0.46311 -0.21823 0.45525 -0.21528 0.44669 C -0.21181 0.43651 -0.21042 0.43004 -0.20365 0.42333 C -0.19896 0.41338 -0.19479 0.4106 -0.18837 0.40297 C -0.18681 0.40112 -0.18629 0.39834 -0.18472 0.39673 C -0.18142 0.39349 -0.17465 0.39164 -0.17066 0.39025 C -0.15868 0.37984 -0.14201 0.37914 -0.1283 0.37776 C -0.12274 0.37822 -0.11719 0.37822 -0.11181 0.37938 C -0.10695 0.38053 -0.10313 0.38539 -0.09896 0.38886 C -0.08195 0.40297 -0.07934 0.41176 -0.06597 0.42957 C -0.06267 0.44206 -0.06024 0.45386 -0.05886 0.46705 C -0.06233 0.48532 -0.06458 0.48625 -0.07778 0.49226 C -0.0849 0.4911 -0.09201 0.49064 -0.09896 0.48902 C -0.11198 0.48601 -0.12205 0.46658 -0.12951 0.45456 C -0.13403 0.44715 -0.13386 0.44577 -0.13767 0.43582 C -0.13906 0.43189 -0.14011 0.42333 -0.14011 0.42333 C -0.13976 0.41292 -0.13958 0.40228 -0.13889 0.39187 C -0.1382 0.38053 -0.13316 0.37174 -0.12951 0.36203 C -0.12639 0.3537 -0.12431 0.34375 -0.12118 0.33543 C -0.11441 0.31761 -0.09861 0.30512 -0.08472 0.30096 C -0.07465 0.29309 -0.06337 0.29379 -0.05191 0.29147 C -0.03264 0.29309 -0.01337 0.29402 0.0059 0.29633 C 0.01667 0.29772 0.02795 0.30466 0.03871 0.3072 C 0.05694 0.31784 0.075 0.32895 0.09288 0.34028 C 0.10121 0.3456 0.10903 0.35254 0.11753 0.3574 C 0.12448 0.36133 0.13212 0.36365 0.13871 0.3685 C 0.1566 0.38146 0.17517 0.39349 0.1941 0.40297 C 0.20295 0.40737 0.2151 0.40737 0.22465 0.40922 C 0.24375 0.40829 0.25364 0.40852 0.27049 0.40598 C 0.28437 0.4039 0.29757 0.39834 0.31163 0.39673 C 0.3243 0.39187 0.33403 0.38285 0.34705 0.37938 C 0.35764 0.36989 0.3691 0.36434 0.37882 0.35277 C 0.3901 0.33936 0.38437 0.34422 0.39531 0.33704 C 0.40989 0.31761 0.43125 0.30327 0.44462 0.28222 C 0.46233 0.25423 0.47465 0.22115 0.48229 0.18645 C 0.48351 0.17419 0.48507 0.16494 0.48229 0.15199 C 0.48177 0.14921 0.47899 0.14806 0.4776 0.14574 C 0.47205 0.13718 0.46719 0.12932 0.45989 0.12377 C 0.45694 0.12145 0.45469 0.11821 0.45174 0.11613 C 0.43142 0.10248 0.40121 0.09855 0.37882 0.09555 C 0.33299 0.07889 0.28316 0.08791 0.23646 0.09878 C 0.20347 0.09763 0.17049 0.09693 0.1375 0.09555 C 0.1217 0.09485 0.1066 0.08421 0.09167 0.07843 C 0.08229 0.07473 0.07326 0.07241 0.06354 0.07056 C 0.05955 0.06686 0.05573 0.06478 0.05174 0.06108 C 0.0434 0.04512 0.02882 0.03864 0.01875 0.02499 C 0.01198 0.01574 0.00434 0.00764 -0.00243 -0.00161 C -0.00712 -0.00786 -0.01094 -0.01526 -0.01649 -0.02035 C -0.01372 -0.00971 -0.00729 -0.00485 4.44444E-6 5.096E-6 " pathEditMode="relative" ptsTypes="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121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3073 -0.55794 C 0.7217 -0.55401 0.7283 -0.55748 0.71424 -0.54221 C 0.70451 -0.53157 0.69375 -0.52 0.68125 -0.51746 C 0.67118 -0.50612 0.65903 -0.49872 0.64601 -0.49525 C 0.6382 -0.48854 0.63351 -0.48831 0.62483 -0.48438 C 0.61285 -0.47883 0.60833 -0.47351 0.59531 -0.47189 C 0.58247 -0.46842 0.56962 -0.46657 0.5566 -0.46402 C 0.39306 -0.46541 0.43368 -0.46079 0.35764 -0.47027 C 0.35208 -0.47305 0.34757 -0.47628 0.34236 -0.47975 C 0.33837 -0.49826 0.35625 -0.50589 0.36597 -0.51098 C 0.38524 -0.50983 0.40191 -0.50705 0.42014 -0.49988 C 0.4224 -0.4978 0.42465 -0.49548 0.42708 -0.49363 C 0.42899 -0.49225 0.43125 -0.49201 0.43299 -0.49063 C 0.45504 -0.47235 0.47448 -0.44945 0.48837 -0.42007 C 0.49184 -0.40319 0.49705 -0.38676 0.50122 -0.37011 C 0.5033 -0.34536 0.50451 -0.31852 0.49774 -0.2947 C 0.49445 -0.28336 0.48906 -0.27642 0.48368 -0.26648 C 0.46545 -0.2327 0.45226 -0.2179 0.42483 -0.19916 C 0.41267 -0.1906 0.40695 -0.1832 0.39306 -0.17881 C 0.37813 -0.17372 0.36337 -0.17233 0.34826 -0.17071 C 0.30833 -0.17302 0.27101 -0.18459 0.23299 -0.20055 C 0.21823 -0.2068 0.20434 -0.21674 0.18941 -0.22253 C 0.15747 -0.23502 0.12344 -0.24149 0.09063 -0.24751 C 0.0691 -0.25144 0.05 -0.25722 0.0283 -0.25861 C -0.00469 -0.25745 -0.0375 -0.25699 -0.07049 -0.25537 C -0.09687 -0.25399 -0.12205 -0.24219 -0.14809 -0.23826 C -0.1566 -0.23571 -0.16562 -0.23502 -0.17413 -0.23201 C -0.18646 -0.22785 -0.2 -0.21975 -0.21163 -0.21327 C -0.22396 -0.20587 -0.21805 -0.20795 -0.22587 -0.19916 C -0.22934 -0.195 -0.23646 -0.18806 -0.23646 -0.18806 C -0.23924 -0.18204 -0.24167 -0.17557 -0.24462 -0.16932 C -0.24496 -0.16701 -0.24514 -0.164 -0.24583 -0.16169 C -0.24635 -0.15961 -0.24774 -0.15845 -0.24809 -0.1566 C -0.25087 -0.14226 -0.25139 -0.12606 -0.25295 -0.11126 C -0.25226 -0.08882 -0.25469 -0.06569 -0.25052 -0.04395 C -0.24792 -0.0303 -0.24045 -0.01688 -0.23403 -0.00624 C -0.22621 0.00694 -0.21753 0.02198 -0.20694 0.03146 C -0.18437 0.05159 -0.15989 0.05506 -0.13403 0.05807 C -0.10868 0.06616 -0.08212 0.05598 -0.05642 0.05344 C -0.05399 0.05182 -0.05174 0.04997 -0.0493 0.04858 C -0.04583 0.04673 -0.04201 0.04604 -0.03871 0.04396 C -0.02969 0.0384 -0.02413 0.02799 -0.01632 0.02036 C -0.01476 0.01365 -0.01024 0.01065 -0.00694 0.00486 C -0.0033 -0.00971 0.00208 -0.02336 0.0059 -0.03747 C 0.00122 -0.05621 0.00695 -0.00462 -1.38889E-6 8.87115E-6 " pathEditMode="relative" ptsTypes="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121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233 -0.45315 C -0.0592 -0.44043 -0.04201 -0.43071 -0.03403 -0.42632 C -0.02778 -0.42285 -0.02066 -0.41637 -0.01406 -0.41382 C 0.01285 -0.40318 0.04045 -0.39647 0.06823 -0.39347 C 0.09444 -0.38491 0.07413 -0.39647 0.1 -0.39185 C 0.1158 -0.38907 0.13038 -0.38283 0.14601 -0.37936 C 0.16858 -0.3664 0.19288 -0.35692 0.21302 -0.33703 C 0.22014 -0.31019 0.18733 -0.30279 0.17413 -0.30256 C 0.11337 -0.30163 0.0526 -0.3014 -0.00816 -0.30094 C -0.01615 -0.29886 -0.02292 -0.29354 -0.03056 -0.29007 C -0.03316 -0.2866 -0.03628 -0.28428 -0.03872 -0.28058 C -0.04149 -0.27619 -0.04323 -0.2711 -0.04583 -0.26647 C -0.05122 -0.23177 -0.01997 -0.21813 -0.00104 -0.20702 C 0.00694 -0.21766 0.00017 -0.21142 0.02014 -0.20378 C 0.04132 -0.19569 0.0651 -0.19176 0.08715 -0.18967 C 0.12847 -0.17556 0.16979 -0.16515 0.21181 -0.15521 C 0.21927 -0.15336 0.22674 -0.15243 0.2342 -0.15058 C 0.2441 -0.14827 0.26354 -0.14272 0.26354 -0.14272 C 0.27847 -0.13161 0.29306 -0.12167 0.30712 -0.10825 C 0.31476 -0.10085 0.31753 -0.09275 0.32361 -0.08465 C 0.32326 -0.07933 0.32431 -0.07355 0.3224 -0.06892 C 0.32135 -0.06661 0.3184 -0.06823 0.31649 -0.06754 C 0.30503 -0.06337 0.30538 -0.06268 0.29184 -0.06106 C 0.28038 -0.06152 0.26892 -0.06129 0.25764 -0.06268 C 0.23906 -0.06522 0.22222 -0.07332 0.20365 -0.07517 C 0.18993 -0.07957 0.1776 -0.08165 0.16354 -0.08304 C 0.15174 -0.08674 0.1401 -0.08928 0.1283 -0.09252 C 0.10156 -0.09044 0.07691 -0.08627 0.05069 -0.08304 C 0.03021 -0.07702 0.0092 -0.07101 -0.01163 -0.06754 C -0.01684 -0.06522 -0.02083 -0.06268 -0.02587 -0.05967 C -0.03108 -0.05643 -0.03524 -0.05574 -0.03993 -0.05181 C -0.03681 -0.04556 -0.03351 -0.04417 -0.02934 -0.03932 C -0.02812 -0.03793 -0.02743 -0.03538 -0.02587 -0.03446 C -0.02257 -0.03261 -0.01528 -0.03145 -0.01528 -0.03145 C -0.0092 -0.02729 -0.00382 -0.01734 -4.72222E-6 -0.00948 C 0.00122 0.00047 0.00365 5.8501E-6 -4.72222E-6 5.8501E-6 " pathEditMode="relative" ptsTypes="fffffffffffffffffffffffffffffffffffA">
                                      <p:cBhvr>
                                        <p:cTn id="10" dur="2000" fill="hold"/>
                                        <p:tgtEl>
                                          <p:spTgt spid="1218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9635 0.41707 C 0.69965 0.40458 0.69583 0.39186 0.69166 0.38099 C 0.68889 0.37335 0.68854 0.36479 0.68576 0.35739 C 0.67847 0.33819 0.67274 0.32038 0.66354 0.30257 C 0.65035 0.27689 0.63646 0.25237 0.61996 0.2304 C 0.61389 0.2223 0.6092 0.21212 0.60225 0.20541 C 0.59791 0.20125 0.59375 0.19686 0.58941 0.19292 C 0.58628 0.19015 0.58298 0.18783 0.57986 0.18506 C 0.57239 0.17789 0.56632 0.16817 0.55868 0.16146 C 0.55364 0.15707 0.5368 0.1492 0.53177 0.14596 C 0.52725 0.14319 0.52326 0.13926 0.51875 0.13648 C 0.51337 0.13324 0.50764 0.13162 0.50225 0.12862 C 0.49739 0.12584 0.49323 0.12098 0.48819 0.11913 C 0.47344 0.11358 0.45399 0.11265 0.43871 0.11127 C 0.39757 0.11751 0.35885 0.12792 0.33646 0.17881 C 0.33229 0.21629 0.35 0.24058 0.3717 0.26024 C 0.40937 0.29447 0.44844 0.30696 0.49288 0.31205 C 0.5125 0.3109 0.52361 0.3102 0.54114 0.30257 C 0.56319 0.28314 0.56857 0.26463 0.57517 0.23202 C 0.57621 0.21374 0.57743 0.19524 0.57986 0.17719 C 0.57969 0.1691 0.58298 0.11497 0.57517 0.09577 C 0.57361 0.09184 0.571 0.0886 0.56927 0.08466 C 0.56666 0.07865 0.56597 0.07079 0.56232 0.06593 C 0.53698 0.03215 0.50833 0.00417 0.47517 -0.01411 C 0.45955 -0.02267 0.446 -0.0303 0.42934 -0.03285 C 0.41337 -0.04164 0.39132 -0.03678 0.37517 -0.03608 C 0.36701 -0.03423 0.36111 -0.02915 0.35295 -0.0266 C 0.34253 -0.01735 0.33003 -0.01365 0.31875 -0.00624 C 0.3059 0.00231 0.29288 0.01087 0.27986 0.01897 C 0.26458 0.02845 0.27396 0.01804 0.26111 0.02984 C 0.21632 0.07079 0.17257 0.11312 0.12222 0.14111 C 0.09826 0.15452 0.07673 0.17002 0.05052 0.17257 C 0.03246 0.17719 0.01597 0.18205 -0.00243 0.18344 C -0.03646 0.19477 -0.02101 0.192 -0.04827 0.19454 C -0.07188 0.2038 -0.09254 0.20009 -0.11771 0.19917 C -0.12622 0.19732 -0.12934 0.19477 -0.13646 0.18807 C -0.14445 0.1728 -0.1309 0.19732 -0.14479 0.17881 C -0.14757 0.17511 -0.14861 0.16933 -0.1507 0.1647 C -0.15104 0.16308 -0.15226 0.15684 -0.15295 0.15522 C -0.15521 0.1499 -0.16007 0.13949 -0.16007 0.13949 C -0.16233 0.12746 -0.16771 0.11682 -0.17066 0.10502 C -0.16979 0.07796 -0.16719 0.05436 -0.16354 0.02822 C -0.16163 0.01481 -0.16146 0.00324 -0.15295 -0.00624 C -0.14705 -0.01272 -0.12795 -0.01758 -0.12118 -0.01874 C -0.08959 -0.02961 -0.05452 -0.01318 -0.0224 -0.00925 C -0.0165 -0.00555 -0.00955 0.00046 -0.00365 0.00324 C 0.00104 0.01203 -2.22222E-6 0.00602 -2.22222E-6 3.19917E-6 " pathEditMode="relative" ptsTypes="ffffffffffffffffffffffffffffffffffffffffffffffA">
                                      <p:cBhvr>
                                        <p:cTn id="12" dur="2000" fill="hold"/>
                                        <p:tgtEl>
                                          <p:spTgt spid="1219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708 -0.43419 C -0.02898 -0.42632 -0.02586 -0.42748 -0.02117 -0.42471 C -0.01284 -0.41985 -0.00555 -0.41777 0.00348 -0.41522 C 0.00435 -0.41684 0.00452 -0.42008 0.00591 -0.42008 C 0.01459 -0.42054 0.03178 -0.41684 0.03178 -0.41684 C 0.05852 -0.40874 0.0856 -0.40227 0.11303 -0.3981 C 0.13334 -0.39139 0.154 -0.39047 0.17414 -0.38237 C 0.20747 -0.36896 0.23786 -0.34791 0.26824 -0.32593 C 0.27345 -0.32223 0.27935 -0.32015 0.28473 -0.31668 C 0.3014 -0.30557 0.29549 -0.30743 0.30938 -0.2947 C 0.32084 -0.28406 0.33525 -0.27597 0.34358 -0.26024 C 0.34671 -0.24751 0.34011 -0.24774 0.33299 -0.24613 C 0.30608 -0.24936 0.28091 -0.25792 0.25417 -0.26024 C 0.17362 -0.28776 0.09011 -0.30141 0.00834 -0.3213 C -0.07273 -0.34097 -0.15294 -0.356 -0.23523 -0.3604 C -0.40468 -0.35878 -0.57447 -0.37289 -0.74357 -0.35577 C -0.75537 -0.35461 -0.74444 -0.32431 -0.74235 -0.30881 C -0.74183 -0.30511 -0.73871 -0.30303 -0.73645 -0.30095 C -0.7269 -0.29193 -0.71701 -0.28383 -0.70711 -0.27573 C -0.671 -0.24659 -0.63437 -0.226 -0.59513 -0.20217 C -0.58176 -0.19385 -0.56822 -0.18506 -0.55416 -0.17858 C -0.46006 -0.13463 -0.3578 -0.11589 -0.2611 -0.08304 C -0.1394 -0.04187 -0.01857 0.00023 0.1047 0.03308 C 0.13716 0.04164 0.1698 0.04858 0.20244 0.05644 C 0.22622 0.06223 0.26025 0.07957 0.2823 0.0879 C 0.31338 0.09947 0.34549 0.1071 0.37657 0.11913 C 0.40817 0.13116 0.43942 0.14411 0.47067 0.15845 C 0.48056 0.16308 0.49029 0.16748 0.50001 0.17257 C 0.50539 0.17534 0.5165 0.18043 0.5165 0.18043 C 0.51858 0.18853 0.51129 0.19084 0.50591 0.19292 C 0.50157 0.19477 0.4974 0.19755 0.49289 0.19917 C 0.48334 0.20287 0.47223 0.20217 0.46233 0.20379 C 0.37171 0.20171 0.36077 0.20241 0.30122 0.19454 C 0.28004 0.1883 0.25921 0.18367 0.23768 0.18043 C 0.23299 0.17881 0.22831 0.17673 0.22362 0.17557 C 0.21928 0.17465 0.21494 0.17511 0.2106 0.17395 C 0.2073 0.17303 0.20452 0.17025 0.20122 0.16933 C 0.19497 0.16771 0.18855 0.16724 0.1823 0.16632 C 0.17883 0.16586 0.17171 0.1647 0.17171 0.1647 C 0.14602 0.14943 0.1198 0.13579 0.09289 0.12538 C 0.08161 0.12098 0.07102 0.11103 0.06008 0.10502 C 0.04654 0.09739 0.0323 0.09253 0.01772 0.09091 C 0.01529 0.06963 0.01251 0.04719 0.00713 0.02683 C 0.00626 0.01966 0.00574 0.0037 5.27778E-6 -4.72126E-6 " pathEditMode="relative" ptsTypes="fffffffffffffffffffffffffffffffffffffffffffA">
                                      <p:cBhvr>
                                        <p:cTn id="14" dur="2000" fill="hold"/>
                                        <p:tgtEl>
                                          <p:spTgt spid="1219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88 0.47953 C 0.09843 0.46912 0.10433 0.45964 0.11058 0.44992 C 0.11145 0.44853 0.11163 0.44599 0.11284 0.44506 C 0.12482 0.43512 0.13593 0.43165 0.1493 0.42795 C 0.16458 0.42887 0.18003 0.42956 0.19531 0.43095 C 0.20347 0.43165 0.21996 0.43419 0.21996 0.43419 C 0.24305 0.43303 0.26631 0.43373 0.2894 0.43095 C 0.29374 0.43049 0.31006 0.41291 0.31527 0.40898 C 0.32031 0.39996 0.31996 0.39047 0.32343 0.38076 C 0.32274 0.37197 0.32274 0.36294 0.32117 0.35415 C 0.31892 0.34166 0.31163 0.33079 0.3059 0.32131 C 0.2868 0.29008 0.27152 0.2688 0.24357 0.24913 C 0.2302 0.23965 0.21683 0.2304 0.20347 0.22091 C 0.16701 0.19524 0.121 0.19246 0.08107 0.18645 C 0.05364 0.18807 0.02604 0.18737 -0.00122 0.1913 C -0.06893 0.20102 -0.13455 0.23132 -0.20244 0.23988 C -0.24497 0.23526 -0.279 0.23202 -0.31528 0.20218 C -0.33004 0.19015 -0.3448 0.17396 -0.35643 0.15661 C -0.36042 0.15059 -0.36442 0.14411 -0.36823 0.13787 C -0.36945 0.13579 -0.37188 0.13162 -0.37188 0.13162 C -0.37622 0.11312 -0.37136 0.13093 -0.37883 0.11289 C -0.38334 0.10201 -0.38455 0.08906 -0.38594 0.0768 C -0.3856 0.06732 -0.3856 0.05783 -0.38473 0.04858 C -0.38403 0.0421 -0.38056 0.03655 -0.37761 0.03123 C -0.35921 -0.00254 -0.33698 -0.00486 -0.30834 -0.01411 C -0.27223 -0.0118 -0.23768 -0.0111 -0.20365 0.00625 C -0.19115 0.01249 -0.18021 0.02267 -0.16823 0.02984 C -0.15799 0.03586 -0.15105 0.03655 -0.14237 0.04534 C -0.12605 0.06176 -0.10851 0.0812 -0.0941 0.10016 C -0.08698 0.10965 -0.0823 0.12214 -0.07414 0.13 C -0.04931 0.15406 -0.02605 0.17789 0.00121 0.19755 C 0.01319 0.20611 0.01961 0.21328 0.03298 0.21929 C 0.05329 0.22832 0.07656 0.23086 0.09756 0.23664 C 0.11927 0.23456 0.14183 0.23803 0.16232 0.22878 C 0.18715 0.21767 0.17795 0.21767 0.19878 0.20541 C 0.20989 0.19894 0.22239 0.19431 0.23298 0.18645 C 0.26128 0.1654 0.28628 0.12584 0.29635 0.08467 C 0.29756 0.06963 0.29826 0.05321 0.30225 0.0391 C 0.29895 -0.00994 0.29427 -0.04672 0.26232 -0.0768 C 0.25017 -0.08813 0.24027 -0.09623 0.22586 -0.09877 C 0.22031 -0.0997 0.20937 -0.10201 0.20937 -0.10201 C 0.19895 -0.10155 0.18038 -0.10294 0.16822 -0.09715 C 0.15416 -0.09044 0.14114 -0.0805 0.12708 -0.07379 C 0.11979 -0.07032 0.11545 -0.0613 0.10815 -0.05806 C 0.10156 -0.04927 0.09652 -0.04302 0.08819 -0.0377 C 0.08281 -0.03053 0.08038 -0.02706 0.07291 -0.02521 C 0.06683 -0.02197 0.05642 -0.01457 0.0493 -0.01249 C 0.03923 -0.00948 0.02656 -0.00902 0.01649 -0.00786 C 0.01128 -0.00555 0.00399 -0.00532 -6.94444E-6 3.02105E-6 " pathEditMode="relative" ptsTypes="ffffffffffffffffffffffffffffffffffffffffffffffffA">
                                      <p:cBhvr>
                                        <p:cTn id="16" dur="2000" fill="hold"/>
                                        <p:tgtEl>
                                          <p:spTgt spid="1219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5416 -0.41222 C -0.54669 -0.40482 -0.55086 -0.40945 -0.54235 -0.39811 C -0.54079 -0.39603 -0.53836 -0.39534 -0.53663 -0.39348 C -0.53107 -0.3877 -0.52985 -0.384 -0.5236 -0.38099 C -0.5085 -0.36619 -0.48853 -0.36503 -0.47083 -0.36064 C -0.45763 -0.35763 -0.44461 -0.35347 -0.43176 -0.34953 C -0.42204 -0.34329 -0.42881 -0.34676 -0.41058 -0.34329 C -0.3901 -0.33936 -0.37013 -0.33311 -0.34947 -0.3308 C -0.33732 -0.32617 -0.32794 -0.32432 -0.31527 -0.32293 C -0.30294 -0.31784 -0.29079 -0.31692 -0.27777 -0.31507 C -0.25989 -0.30928 -0.24201 -0.30419 -0.2236 -0.30281 C -0.20329 -0.29379 -0.22326 -0.30119 -0.19531 -0.29633 C -0.18385 -0.29448 -0.17274 -0.29032 -0.16128 -0.28846 C -0.13124 -0.27875 -0.09999 -0.27459 -0.06961 -0.26811 C -0.06093 -0.26626 -0.05312 -0.26209 -0.04496 -0.26024 C -0.01805 -0.25446 0.00834 -0.24775 0.03525 -0.24313 C 0.04653 -0.23896 0.05417 -0.23665 0.06581 -0.23526 C 0.08942 -0.223 0.11285 -0.21074 0.13647 -0.19756 C 0.16754 -0.18021 0.18733 -0.16425 0.20001 -0.12076 C 0.20313 -0.08791 0.19862 -0.08028 0.18351 -0.05807 C 0.18178 -0.05552 0.18091 -0.05229 0.17883 -0.0502 C 0.17483 -0.04627 0.16285 -0.0435 0.15765 -0.04234 C 0.1441 -0.03563 0.15192 -0.03887 0.13647 -0.03447 C 0.1349 -0.03401 0.13178 -0.03309 0.13178 -0.03309 C 0.12796 -0.02962 0.11858 -0.02661 0.11858 -0.02661 C 0.11164 -0.02036 0.104 -0.01967 0.09636 -0.01574 C 0.08195 -0.00834 0.09914 -0.01551 0.0882 -0.01111 C 0.07188 0.00392 0.04237 0.00207 0.02466 0.003 C 0.02153 0.00231 0.01858 -6.41684E-6 0.01528 -6.41684E-6 C -0.00103 -6.41684E-6 0.0066 0.00462 6.38889E-6 -6.41684E-6 " pathEditMode="relative" ptsTypes="fffffffffffffffffffffffffffffA">
                                      <p:cBhvr>
                                        <p:cTn id="18" dur="2000" fill="hold"/>
                                        <p:tgtEl>
                                          <p:spTgt spid="1219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951 0.48901 C -0.24514 0.48161 -0.26094 0.46611 -0.27066 0.4483 C -0.27378 0.44251 -0.27517 0.43557 -0.27778 0.42956 C -0.28281 0.41776 -0.28021 0.42933 -0.28368 0.41545 C -0.28646 0.40458 -0.28246 0.4136 -0.28715 0.39972 C -0.29184 0.38584 -0.29792 0.37173 -0.30365 0.35901 C -0.30833 0.34837 -0.31076 0.33749 -0.31649 0.32755 C -0.32187 0.31829 -0.32812 0.30904 -0.3342 0.30095 C -0.33559 0.29909 -0.33976 0.29609 -0.34132 0.2947 C -0.34861 0.28776 -0.35538 0.2799 -0.3625 0.27272 C -0.36944 0.26578 -0.36684 0.27064 -0.37309 0.26324 C -0.38125 0.25352 -0.38681 0.24057 -0.39306 0.22877 C -0.3941 0.22692 -0.3941 0.22438 -0.39531 0.22253 C -0.39705 0.21998 -0.39948 0.2186 -0.40121 0.21628 C -0.40538 0.21073 -0.40746 0.20402 -0.41059 0.19754 C -0.41406 0.19061 -0.41736 0.18598 -0.42014 0.17858 C -0.42153 0.17025 -0.42378 0.161 -0.42708 0.15359 C -0.42899 0.14943 -0.43177 0.14573 -0.43299 0.1411 C -0.43524 0.13208 -0.43681 0.12306 -0.4401 0.1145 C -0.44201 0.10409 -0.44271 0.09345 -0.44479 0.08304 C -0.44826 0.04302 -0.45087 0.00138 -0.44236 -0.03771 C -0.44097 -0.05737 -0.43941 -0.07773 -0.43663 -0.09716 C -0.43524 -0.10664 -0.43576 -0.11659 -0.43299 -0.12538 C -0.43073 -0.13232 -0.42656 -0.13787 -0.42361 -0.14435 C -0.42153 -0.17187 -0.42187 -0.16632 -0.4 -0.18182 C -0.39514 -0.20588 -0.38733 -0.22947 -0.38003 -0.25237 C -0.37795 -0.25885 -0.37431 -0.2644 -0.37309 -0.27111 C -0.37222 -0.27527 -0.37187 -0.27967 -0.37066 -0.28383 C -0.36875 -0.29031 -0.36354 -0.30257 -0.36354 -0.30257 C -0.36181 -0.31599 -0.36406 -0.30558 -0.35764 -0.31969 C -0.34774 -0.34143 -0.33507 -0.36665 -0.31649 -0.37613 C -0.31128 -0.38747 -0.30156 -0.387 -0.29306 -0.39186 C -0.27778 -0.40042 -0.28976 -0.39672 -0.27656 -0.39973 C -0.26337 -0.40898 -0.24549 -0.41013 -0.23073 -0.41222 C -0.20121 -0.42239 -0.13385 -0.41407 -0.12361 -0.41384 C -0.08785 -0.40065 -0.12257 -0.41245 -0.0309 -0.40921 C -0.00868 -0.40852 0.01354 -0.39764 0.03524 -0.39348 C 0.04219 -0.39024 0.05017 -0.38654 0.05642 -0.38099 C 0.05868 -0.37891 0.06024 -0.37544 0.06233 -0.37312 C 0.07205 -0.36248 0.08333 -0.35369 0.0941 -0.3449 C 0.1 -0.34004 0.10451 -0.33449 0.11163 -0.33241 C 0.11476 -0.33033 0.11823 -0.32871 0.12118 -0.32617 C 0.12674 -0.32177 0.13125 -0.3146 0.1375 -0.31205 C 0.14705 -0.29933 0.1599 -0.28869 0.16823 -0.27435 C 0.1783 -0.25677 0.18594 -0.23942 0.19514 -0.22115 C 0.1974 -0.20704 0.20521 -0.19663 0.20938 -0.18344 C 0.21337 -0.17095 0.21701 -0.15591 0.21997 -0.14273 C 0.22483 -0.12029 0.225 -0.09785 0.22813 -0.07518 C 0.22865 -0.07148 0.22986 -0.06801 0.23056 -0.06431 C 0.23108 -0.0613 0.23142 -0.05806 0.23177 -0.05483 C 0.2309 -0.03447 0.23038 -0.01411 0.22934 0.00624 C 0.22865 0.0192 0.22292 0.03516 0.21875 0.04696 C 0.21684 0.05228 0.21597 0.05852 0.21285 0.06268 C 0.2092 0.06754 0.20903 0.06754 0.20573 0.07356 C 0.20087 0.08258 0.19757 0.09253 0.19045 0.09877 C 0.18542 0.11288 0.1724 0.12028 0.16337 0.13 C 0.15139 0.14318 0.14236 0.15082 0.12691 0.15683 C 0.12153 0.15891 0.11545 0.15938 0.11059 0.16308 C 0.09618 0.17395 0.08351 0.17441 0.06684 0.17719 C 0.05069 0.1758 0.02639 0.17788 0.0092 0.1677 C -0.01996 0.15012 -0.03142 0.11635 -0.05295 0.08767 C -0.07431 0.05922 -0.0974 0.03331 -0.11892 0.00462 C -0.12396 -0.00208 -0.12552 -0.01249 -0.12951 -0.02036 C -0.1309 -0.02961 -0.13177 -0.0391 -0.13299 -0.04858 C -0.13559 -0.08929 -0.13559 -0.08073 -0.13299 -0.14735 C -0.13281 -0.15175 -0.12674 -0.16933 -0.12604 -0.17095 C -0.11701 -0.19501 -0.10451 -0.21282 -0.08854 -0.22878 C -0.08056 -0.23641 -0.07309 -0.24821 -0.06354 -0.25237 C -0.05625 -0.26209 -0.04653 -0.26579 -0.03663 -0.2681 C -0.03611 -0.2681 -0.01701 -0.26718 -0.01181 -0.26487 C -0.00625 -0.26232 -0.00226 -0.25885 0.00347 -0.257 C 0.0066 -0.25446 0.0092 -0.25052 0.01285 -0.24937 C 0.01597 -0.24821 0.02205 -0.24613 0.02205 -0.24613 C 0.03333 -0.23549 0.04427 -0.22623 0.05399 -0.21328 C 0.05972 -0.20542 0.06215 -0.19084 0.06458 -0.1802 C 0.06858 -0.12885 0.06858 -0.14065 0.0658 -0.0502 C 0.06545 -0.03748 0.05972 -0.01388 0.05295 -0.00463 C 0.04531 0.00555 0.0316 0.00532 0.02205 0.00786 C 0.02066 0.0074 0.0191 0.00647 0.01754 0.00624 C 0.01285 0.00555 0.00816 0.00578 0.00347 0.00462 C -0.00035 0.0037 -1.11111E-6 0.00277 -1.11111E-6 -1.50821E-6 " pathEditMode="relative" ptsTypes="ffffffffffffffffffffffffffffffffffffffffffffffffffffffffffffffffffffffffffffffffA">
                                      <p:cBhvr>
                                        <p:cTn id="20" dur="2000" fill="hold"/>
                                        <p:tgtEl>
                                          <p:spTgt spid="1219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0468 -0.03933 C -0.79253 -0.03354 -0.81215 -0.04419 -0.80364 -0.04557 C -0.78489 -0.04858 -0.76597 -0.04951 -0.74704 -0.0502 C -0.71024 -0.05159 -0.67326 -0.05136 -0.63645 -0.05182 C -0.61892 -0.0583 -0.60277 -0.05992 -0.58489 -0.06107 C -0.55798 -0.07495 -0.58715 -0.0613 -0.52482 -0.06894 C -0.51996 -0.06963 -0.51545 -0.07287 -0.51058 -0.07379 C -0.50208 -0.07541 -0.48472 -0.0768 -0.48472 -0.0768 C -0.46579 -0.08212 -0.44635 -0.08721 -0.42708 -0.08929 C -0.40538 -0.09831 -0.3835 -0.1004 -0.36128 -0.10664 C -0.3467 -0.11081 -0.33315 -0.1189 -0.31892 -0.12376 C -0.31058 -0.12677 -0.29409 -0.12931 -0.28472 -0.13162 C -0.25729 -0.13833 -0.22899 -0.1462 -0.20138 -0.14897 C -0.17378 -0.15614 -0.14444 -0.16401 -0.11649 -0.16609 C -0.0684 -0.1772 -0.01909 -0.17049 0.02935 -0.16308 C 0.0415 -0.15892 0.05261 -0.15221 0.06459 -0.14735 C 0.07587 -0.13741 0.08334 -0.127 0.08942 -0.11127 C 0.08907 -0.10664 0.08924 -0.10155 0.0882 -0.09716 C 0.08768 -0.09508 0.08577 -0.09415 0.08473 -0.09253 C 0.08299 -0.08952 0.08212 -0.08559 0.08004 -0.08305 C 0.06997 -0.07102 0.04185 -0.07079 0.02935 -0.06732 C 0.00122 -0.05945 0.03698 -0.06454 5.83333E-6 -0.06107 C -0.03923 -0.05043 -0.02256 -0.05298 -0.04947 -0.0502 C -0.09427 -0.0354 -0.14027 -0.02614 -0.18593 -0.01735 C -0.22569 -0.00972 -0.2651 0.00115 -0.30468 0.00948 C -0.33611 0.01596 -0.36788 0.02105 -0.39878 0.03123 C -0.43506 0.05644 -0.46475 0.08003 -0.49409 0.11913 C -0.49808 0.12445 -0.50954 0.14064 -0.51302 0.14897 C -0.51927 0.164 -0.52204 0.18181 -0.52708 0.19754 C -0.53124 0.23571 -0.53281 0.27596 -0.52482 0.31344 C -0.51024 0.38121 -0.45416 0.44436 -0.40468 0.46403 C -0.36753 0.47883 -0.36302 0.47744 -0.33298 0.47952 C -0.29322 0.47606 -0.27777 0.47744 -0.24114 0.46565 C -0.21874 0.45847 -0.19913 0.44136 -0.17881 0.42794 C -0.17274 0.42378 -0.16614 0.421 -0.16006 0.41684 C -0.14652 0.40782 -0.13333 0.3981 -0.11996 0.38862 C -0.09895 0.37335 -0.08177 0.35369 -0.06701 0.32917 C -0.05642 0.31159 -0.05538 0.322 -0.04704 0.29308 C -0.03958 0.26694 -0.03107 0.23965 -0.02708 0.21166 C -0.02378 0.18922 -0.02499 0.16562 -0.01892 0.14411 C -0.01857 0.11543 -0.0184 0.08674 -0.0177 0.05806 C -0.01736 0.04256 -0.00868 0.0266 -0.00468 0.01249 C -0.00364 0.00879 5.83333E-6 0.0037 5.83333E-6 -3.7474E-7 " pathEditMode="relative" ptsTypes="ffffffffffffffffffffffffffffffffffffffffffA">
                                      <p:cBhvr>
                                        <p:cTn id="22" dur="2000" fill="hold"/>
                                        <p:tgtEl>
                                          <p:spTgt spid="1219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3056 0.33865 C -0.82569 0.34513 -0.82257 0.34536 -0.81528 0.3479 C -0.79878 0.36155 -0.77743 0.36155 -0.75868 0.36525 C -0.74149 0.37196 -0.72378 0.37497 -0.70694 0.38399 C -0.6934 0.39139 -0.67795 0.39879 -0.66458 0.40758 C -0.65139 0.41638 -0.63802 0.42817 -0.62465 0.43581 C -0.59167 0.45454 -0.60781 0.44413 -0.57639 0.46727 C -0.55417 0.48369 -0.52882 0.49433 -0.50694 0.5126 C -0.48281 0.53296 -0.45382 0.54962 -0.42604 0.55956 C -0.42187 0.56095 -0.40712 0.56234 -0.40469 0.5628 C -0.39878 0.56373 -0.38698 0.56581 -0.38698 0.56581 C -0.36528 0.57321 -0.34479 0.5783 -0.32222 0.57992 C -0.26753 0.58825 -0.30121 0.58362 -0.17517 0.57992 C -0.14965 0.57922 -0.12448 0.56581 -0.09878 0.5628 C -0.07535 0.55563 -0.05139 0.55355 -0.02812 0.54545 C -0.01701 0.53712 -0.00903 0.53157 0.00347 0.52833 C 0.03767 0.49017 0.07483 0.45824 0.10955 0.4217 C 0.12951 0.40065 0.14462 0.3708 0.16354 0.3479 C 0.16649 0.34443 0.16719 0.33842 0.16944 0.33402 C 0.17569 0.3213 0.17969 0.31691 0.18472 0.30418 C 0.19219 0.28568 0.19531 0.27226 0.20122 0.25399 C 0.20313 0.23641 0.20365 0.23756 0.20122 0.21328 C 0.20035 0.20518 0.19375 0.19778 0.19063 0.1913 C 0.18524 0.18043 0.17917 0.17696 0.17066 0.17094 C 0.14896 0.15568 0.12691 0.14619 0.10243 0.14434 C 0.02361 0.11705 0.10625 0.14411 -0.10937 0.13786 C -0.13177 0.13717 -0.15399 0.12468 -0.17639 0.12237 C -0.21806 0.11219 -0.26111 0.10594 -0.30243 0.09253 C -0.31354 0.08882 -0.32396 0.08212 -0.33524 0.07842 C -0.37951 0.06407 -0.42292 0.06245 -0.4658 0.03608 C -0.48698 0.02313 -0.50816 0.00994 -0.52934 -0.00301 C -0.56059 -0.02198 -0.59097 -0.03748 -0.61406 -0.07356 C -0.62986 -0.09808 -0.63646 -0.12353 -0.64705 -0.15198 C -0.64844 -0.16308 -0.65052 -0.17396 -0.65174 -0.18506 C -0.65278 -0.19477 -0.65417 -0.21467 -0.65417 -0.21467 C -0.6533 -0.23549 -0.65521 -0.26463 -0.6375 -0.27435 C -0.62483 -0.28869 -0.60781 -0.28915 -0.59167 -0.29147 C -0.58611 -0.291 -0.53264 -0.28823 -0.51406 -0.2836 C -0.46528 -0.27134 -0.5033 -0.27597 -0.46458 -0.27273 C -0.4309 -0.26163 -0.39878 -0.24728 -0.36701 -0.22878 C -0.36215 -0.226 -0.35677 -0.22531 -0.35174 -0.22253 C -0.33663 -0.21374 -0.32257 -0.20033 -0.30833 -0.18969 C -0.30451 -0.18691 -0.30017 -0.18529 -0.29635 -0.18182 C -0.29045 -0.17627 -0.28576 -0.16887 -0.27986 -0.16308 C -0.25608 -0.13949 -0.23264 -0.11474 -0.20816 -0.09253 C -0.19809 -0.08351 -0.18854 -0.07148 -0.1776 -0.06431 C -0.16389 -0.05529 -0.14931 -0.04904 -0.13524 -0.04071 C -0.12674 -0.03539 -0.11806 -0.02892 -0.10937 -0.0236 C -0.10538 -0.02128 -0.09757 -0.01573 -0.09757 -0.01573 C -0.06701 -0.01689 -0.03437 -0.02175 -0.00486 -0.00787 C -0.00069 -0.00232 -0.00174 -0.00509 1.38889E-6 -1.88758E-6 " pathEditMode="relative" ptsTypes="ffffffffffffffffffffffffffffffffffffffffffffffffffA">
                                      <p:cBhvr>
                                        <p:cTn id="24" dur="2000" fill="hold"/>
                                        <p:tgtEl>
                                          <p:spTgt spid="121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83 0.55332 C -0.22032 0.52255 -0.22691 0.48739 -0.23056 0.45616 C -0.23195 0.44483 -0.23646 0.42285 -0.23646 0.42285 C -0.24063 0.36919 -0.23368 0.45269 -0.24115 0.38839 C -0.24497 0.3567 -0.24514 0.32686 -0.25539 0.29609 C -0.26441 0.26903 -0.25834 0.28684 -0.27414 0.24289 C -0.28282 0.21837 -0.29254 0.21397 -0.30365 0.19755 C -0.30816 0.19107 -0.31164 0.18321 -0.3165 0.17696 C -0.31997 0.17303 -0.32448 0.17095 -0.3283 0.16771 C -0.34896 0.14943 -0.36372 0.13879 -0.38716 0.12376 C -0.39757 0.11705 -0.40851 0.1108 -0.41997 0.10965 C -0.43803 0.10779 -0.43959 0.10779 -0.46007 0.1034 C -0.4908 0.09646 -0.52188 0.08513 -0.55296 0.08142 C -0.57448 0.07425 -0.59462 0.07101 -0.61528 0.05945 C -0.67796 0.02452 -0.72639 -0.04418 -0.76823 -0.11289 C -0.77118 -0.11774 -0.77188 -0.12491 -0.77414 -0.13023 C -0.78125 -0.14758 -0.79115 -0.16331 -0.79653 -0.18182 C -0.80851 -0.22323 -0.79584 -0.19223 -0.80938 -0.22253 C -0.81164 -0.24335 -0.81528 -0.26139 -0.8165 -0.28221 C -0.81598 -0.30442 -0.81754 -0.32663 -0.81424 -0.34814 C -0.81112 -0.36919 -0.80191 -0.38631 -0.7941 -0.40435 C -0.78125 -0.43442 -0.76493 -0.45617 -0.73889 -0.46403 C -0.72865 -0.46357 -0.71841 -0.46357 -0.70834 -0.46241 C -0.69462 -0.46079 -0.6823 -0.4483 -0.66945 -0.44206 C -0.63507 -0.40759 -0.59931 -0.3759 -0.57188 -0.33079 C -0.55226 -0.2984 -0.53976 -0.26417 -0.52587 -0.22739 C -0.51841 -0.18459 -0.51667 -0.18668 -0.52483 -0.12538 C -0.52553 -0.11983 -0.53577 -0.09114 -0.54115 -0.08166 C -0.575 -0.02175 -0.62987 0.00555 -0.68473 0.01087 C -0.6908 0.01434 -0.69757 0.01503 -0.70365 0.01874 C -0.70573 0.01989 -0.70643 0.02336 -0.70834 0.02498 C -0.70973 0.02614 -0.71146 0.02614 -0.71303 0.0266 C -0.71702 0.03377 -0.71754 0.0384 -0.71893 0.04696 C -0.70834 0.15637 -0.65452 0.27203 -0.57882 0.32107 C -0.55973 0.33356 -0.53959 0.34073 -0.51997 0.35114 C -0.50608 0.35855 -0.49289 0.36803 -0.47882 0.37451 C -0.47292 0.37705 -0.46632 0.37636 -0.46007 0.37775 C -0.3849 0.39371 -0.45035 0.38168 -0.3941 0.39186 C -0.36754 0.39116 -0.33941 0.39371 -0.31303 0.38538 C -0.24688 0.36502 -0.21511 0.31853 -0.20469 0.23201 C -0.204 0.21628 -0.2 0.20079 -0.2 0.18459 C -0.2 0.15313 -0.20053 0.12144 -0.20591 0.09091 C -0.21355 0.04719 -0.22882 0.00463 -0.24237 -0.03609 C -0.25174 -0.06408 -0.2599 -0.08906 -0.26355 -0.11913 C -0.26528 -0.13324 -0.26823 -0.16146 -0.26823 -0.16146 C -0.26667 -0.1802 -0.26598 -0.19917 -0.26355 -0.21791 C -0.25799 -0.25954 -0.22136 -0.27689 -0.19532 -0.28522 C -0.17778 -0.28406 -0.14862 -0.28591 -0.12952 -0.27597 C -0.10365 -0.26301 -0.08351 -0.23919 -0.06129 -0.21791 C -0.04393 -0.20148 -0.02691 -0.18321 -0.01181 -0.16331 C 0.00626 -0.13902 0.0231 -0.11589 0.03403 -0.08466 C 0.03785 -0.07402 0.04462 -0.05182 0.04462 -0.05182 C 0.04636 -0.01504 0.04862 0.01064 0.03056 0.03909 C 0.0198 0.05598 0.02709 0.05066 0.0165 0.05644 C 0.00469 0.0761 -0.01771 0.0798 -0.03542 0.08466 C -0.03698 0.08397 -0.03889 0.08443 -0.04011 0.08281 C -0.04219 0.0805 -0.0448 0.07356 -0.0448 0.07356 C -0.04445 0.06778 -0.04653 0.04326 -0.03889 0.03747 C -0.0375 0.03632 -0.03577 0.03678 -0.03421 0.03609 C -0.03178 0.03516 -0.02917 0.03447 -0.02709 0.03285 C -0.02518 0.03123 -0.02327 0.02938 -0.02118 0.02822 C -0.01823 0.0266 -0.01181 0.02498 -0.01181 0.02498 C -0.00209 0.01573 -0.00556 0.01827 5E-6 0.00763 C 0.00157 0.00162 0.00174 0.00439 5E-6 -3.58779E-6 " pathEditMode="relative" ptsTypes="fffffffffffffffffffff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1219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64 0.18944 C 0.14844 0.19569 0.13368 0.19708 0.12344 0.19731 C 0.06389 0.1987 0.00417 0.19939 -0.05538 0.20055 C -0.06684 0.20355 -0.07778 0.20679 -0.08941 0.20841 C -0.13212 0.20795 -0.175 0.20864 -0.21771 0.20679 C -0.23073 0.20633 -0.24739 0.19893 -0.26007 0.19592 C -0.27639 0.19199 -0.29323 0.19083 -0.30937 0.18644 C -0.3401 0.17834 -0.37014 0.16932 -0.40121 0.16446 C -0.40521 0.16284 -0.40903 0.16076 -0.41302 0.15983 C -0.42153 0.15798 -0.43889 0.1566 -0.43889 0.1566 C -0.45312 0.15035 -0.46753 0.14919 -0.48229 0.14734 C -0.49201 0.14341 -0.50052 0.1411 -0.51059 0.13948 C -0.52656 0.13323 -0.54358 0.13161 -0.56007 0.12999 C -0.5717 0.12491 -0.58333 0.12398 -0.59531 0.12051 C -0.60712 0.11704 -0.61771 0.10848 -0.62934 0.10501 C -0.63663 0.10015 -0.64722 0.0946 -0.65295 0.08604 C -0.65521 0.0828 -0.65885 0.07517 -0.65885 0.07517 C -0.65851 0.07263 -0.65903 0.06916 -0.65764 0.06731 C -0.65417 0.06268 -0.63212 0.0599 -0.62934 0.05944 C -0.62118 0.05713 -0.61302 0.05597 -0.60469 0.05482 C -0.58646 0.04764 -0.56701 0.04464 -0.54826 0.04209 C -0.53177 0.03654 -0.51441 0.03215 -0.49757 0.0296 C -0.45 0.01387 -0.41146 0.02497 -0.35642 0.02659 C -0.34323 0.0296 -0.33055 0.03076 -0.31771 0.03585 C -0.26719 0.03538 -0.21649 0.03538 -0.16614 0.03446 C -0.14948 0.03423 -0.13177 0.02752 -0.11528 0.02497 C -0.10868 0.02197 -0.10243 0.02127 -0.09531 0.02035 C -0.07673 0.01387 -0.05434 0.00878 -0.03524 0.00624 C -0.02239 0.00277 -0.01319 -6.03747E-6 -3.88889E-6 -6.03747E-6 " pathEditMode="relative" ptsTypes="ffffffffffffffffffffffffffffA">
                                      <p:cBhvr>
                                        <p:cTn id="28" dur="2000" fill="hold"/>
                                        <p:tgtEl>
                                          <p:spTgt spid="121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9183 -0.5362 C -0.39409 -0.52695 -0.40242 -0.52047 -0.40937 -0.51723 C -0.42083 -0.50266 -0.43836 -0.50289 -0.45294 -0.50011 C -0.46944 -0.50058 -0.48593 -0.50081 -0.50242 -0.50173 C -0.52065 -0.50266 -0.53958 -0.51052 -0.55763 -0.51446 C -0.57117 -0.52024 -0.58697 -0.52186 -0.60121 -0.52371 C -0.61614 -0.5281 -0.63124 -0.52348 -0.646 -0.52047 C -0.65538 -0.51399 -0.6651 -0.50983 -0.67534 -0.50636 C -0.68992 -0.49502 -0.7026 -0.48161 -0.70833 -0.4594 C -0.70659 -0.44807 -0.70156 -0.44251 -0.69409 -0.43743 C -0.68819 -0.42979 -0.67378 -0.42517 -0.66718 -0.4217 C -0.65781 -0.41661 -0.59513 -0.41452 -0.57881 -0.41383 C -0.42829 -0.39903 -0.346 -0.4099 -0.14114 -0.41082 C -0.12308 -0.41499 -0.10503 -0.41684 -0.08715 -0.4217 C -0.06874 -0.42678 -0.05051 -0.43187 -0.03176 -0.43419 C -0.0144 -0.4402 0.00348 -0.44367 0.02119 -0.44691 C 0.04271 -0.44529 0.05261 -0.4439 0.07049 -0.44043 C 0.07726 -0.43534 0.08369 -0.43396 0.08699 -0.42493 C 0.08629 -0.41429 0.0856 -0.39486 0.07761 -0.38723 C 0.05087 -0.36201 0.00643 -0.35253 -0.02586 -0.34952 C -0.05294 -0.34999 -0.08003 -0.34975 -0.10711 -0.35114 C -0.13315 -0.35253 -0.15885 -0.36502 -0.18472 -0.36849 C -0.20364 -0.37404 -0.22308 -0.37844 -0.24235 -0.38098 C -0.26579 -0.39116 -0.23784 -0.38052 -0.27065 -0.38723 C -0.27465 -0.38815 -0.27847 -0.39093 -0.28246 -0.39186 C -0.28784 -0.39301 -0.2934 -0.39301 -0.29878 -0.39347 C -0.31822 -0.40203 -0.30017 -0.39532 -0.32482 -0.39972 C -0.34444 -0.40319 -0.36371 -0.40805 -0.3835 -0.41082 C -0.40642 -0.41799 -0.43072 -0.41545 -0.45416 -0.41707 C -0.46163 -0.41846 -0.46926 -0.42008 -0.47656 -0.4217 C -0.48211 -0.42331 -0.48749 -0.4247 -0.49305 -0.42655 C -0.49496 -0.42678 -0.49878 -0.42794 -0.49878 -0.42794 C -0.57777 -0.42678 -0.5927 -0.43396 -0.646 -0.41869 C -0.65329 -0.41198 -0.66857 -0.41013 -0.67777 -0.40758 C -0.68958 -0.40088 -0.70156 -0.39648 -0.71301 -0.38885 C -0.72048 -0.3789 -0.72951 -0.37219 -0.73767 -0.36363 C -0.7394 -0.36178 -0.74027 -0.35854 -0.74235 -0.35762 C -0.74565 -0.35531 -0.74947 -0.35531 -0.75294 -0.35461 C -0.75902 -0.33564 -0.77013 -0.31853 -0.78003 -0.3028 C -0.78367 -0.28452 -0.79027 -0.26393 -0.79774 -0.24774 C -0.80173 -0.22808 -0.80729 -0.20795 -0.81423 -0.18968 C -0.81718 -0.14527 -0.81232 -0.19523 -0.81892 -0.1647 C -0.81979 -0.16077 -0.81944 -0.15637 -0.81996 -0.15221 C -0.82222 -0.13648 -0.82551 -0.12098 -0.82708 -0.10502 C -0.8276 -0.09993 -0.82742 -0.09438 -0.82829 -0.08929 C -0.82968 -0.08119 -0.83419 -0.06616 -0.83419 -0.06616 C -0.83576 -0.05089 -0.83645 -0.03516 -0.83888 -0.02059 C -0.84044 -0.01087 -0.84357 0.00787 -0.84357 0.00787 C -0.84461 0.02221 -0.84617 0.03216 -0.85069 0.04511 C -0.85312 0.06084 -0.85433 0.065 -0.85416 0.08305 C -0.85347 0.13533 -0.85242 0.1876 -0.85069 0.23965 C -0.84947 0.27458 -0.82517 0.30812 -0.80833 0.33056 C -0.78819 0.35809 -0.7618 0.37497 -0.73767 0.39487 C -0.72933 0.40158 -0.72065 0.41129 -0.7118 0.41684 C -0.70156 0.42332 -0.68906 0.42887 -0.67777 0.43095 C -0.66944 0.43257 -0.65294 0.43581 -0.65294 0.43581 C -0.64062 0.43558 -0.42308 0.4335 -0.36128 0.42957 C -0.32204 0.42702 -0.28281 0.40805 -0.24357 0.40273 C -0.22916 0.39741 -0.21371 0.39487 -0.19878 0.39325 C -0.18854 0.3914 -0.17829 0.38955 -0.16822 0.38723 C -0.16128 0.3833 -0.15451 0.38238 -0.14704 0.38053 C -0.14149 0.37937 -0.13055 0.37613 -0.13055 0.37613 C -0.12274 0.37012 -0.11649 0.36965 -0.10833 0.36526 C -0.09687 0.35901 -0.08749 0.34629 -0.08003 0.33357 C -0.07673 0.32154 -0.06475 0.31599 -0.05885 0.30535 C -0.05312 0.29517 -0.04479 0.28777 -0.03888 0.27736 C -0.03367 0.26833 -0.02985 0.25885 -0.0236 0.25052 C -0.02117 0.23132 -0.01371 0.21259 -0.00833 0.19431 C -0.00642 0.17743 -0.00503 0.16077 -0.00242 0.14388 C -0.00173 0.12214 -0.00208 0.09669 0.00348 0.07518 C 0.00521 0.05899 0.00643 0.05066 0.00469 0.03285 C 0.00278 0.01319 8.33333E-6 0.02337 8.33333E-6 1.88758E-6 " pathEditMode="relative" ptsTypes="fffffffffffffffffffffffffffffffffffffffffffffffffffffffffffffffffffffffA">
                                      <p:cBhvr>
                                        <p:cTn id="30" dur="2000" fill="hold"/>
                                        <p:tgtEl>
                                          <p:spTgt spid="1219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59 0.4608 C 0.10885 0.45155 0.1092 0.4416 0.10694 0.43258 C 0.10434 0.42194 0.09757 0.41315 0.09288 0.40436 C 0.08212 0.384 0.06997 0.3611 0.05521 0.34468 C 0.03646 0.32386 0.06267 0.35162 0.03646 0.32895 C 0.01788 0.31275 0.03924 0.32548 0.01754 0.31021 C 0.01458 0.30836 0.01111 0.30766 0.00816 0.30535 C 0.00434 0.30258 0.00139 0.29772 -0.00243 0.29448 C -0.00486 0.2924 -0.00799 0.2917 -0.01059 0.28985 C -0.02378 0.28037 -0.03628 0.26811 -0.04948 0.25862 C -0.06059 0.2503 -0.07326 0.2466 -0.08472 0.23966 C -0.09826 0.23202 -0.09149 0.2341 -0.10486 0.23202 C -0.14253 0.21745 -0.18264 0.21537 -0.22118 0.20658 C -0.36788 0.20727 -0.44062 0.19385 -0.55417 0.21606 C -0.55729 0.21791 -0.56024 0.21976 -0.56354 0.22069 C -0.57049 0.22254 -0.58472 0.22416 -0.58472 0.22416 C -0.59774 0.22809 -0.60903 0.23017 -0.6224 0.23202 C -0.63802 0.23642 -0.65503 0.23896 -0.67066 0.24428 C -0.67604 0.24845 -0.68142 0.25099 -0.68594 0.25677 C -0.6901 0.28361 -0.67795 0.30096 -0.6625 0.31484 C -0.66319 0.31275 -0.66649 0.30905 -0.66476 0.30859 C -0.65885 0.30651 -0.63507 0.32108 -0.6283 0.32293 C -0.60608 0.32895 -0.58368 0.33311 -0.56128 0.33704 C -0.55191 0.33589 -0.54236 0.33311 -0.53299 0.3338 C -0.51545 0.3345 -0.49757 0.3382 -0.48003 0.34005 C -0.45295 0.34514 -0.4934 0.33635 -0.4625 0.34606 C -0.46128 0.34653 -0.4408 0.3493 -0.4401 0.3493 C -0.39601 0.36642 -0.32587 0.35809 -0.29184 0.35879 C -0.25451 0.35948 -0.21736 0.3611 -0.18003 0.36179 C -0.17083 0.36364 -0.16198 0.36711 -0.15295 0.36966 C -0.14219 0.37267 -0.13056 0.37151 -0.12014 0.37776 C -0.10746 0.38469 -0.10139 0.39163 -0.09062 0.40112 C -0.08785 0.40713 -0.08472 0.41222 -0.08246 0.41847 C -0.08351 0.43397 -0.08351 0.44276 -0.09427 0.44993 C -0.13698 0.44576 -0.17865 0.43443 -0.22118 0.42795 C -0.27066 0.4106 -0.33003 0.41939 -0.38125 0.41685 C -0.39566 0.41384 -0.4092 0.40921 -0.42361 0.4076 C -0.44358 0.39695 -0.46736 0.39811 -0.48837 0.39163 C -0.49913 0.3884 -0.52118 0.384 -0.52118 0.384 C -0.53108 0.39048 -0.54132 0.38816 -0.55191 0.38724 C -0.56354 0.38308 -0.57448 0.38238 -0.58611 0.37914 C -0.61319 0.37151 -0.58924 0.37637 -0.60833 0.3729 C -0.61389 0.37082 -0.61927 0.36873 -0.62483 0.36688 C -0.62639 0.36619 -0.62951 0.36503 -0.62951 0.36503 C -0.62674 0.37914 -0.62674 0.37267 -0.64479 0.36017 C -0.64844 0.35763 -0.65191 0.35509 -0.65538 0.35254 C -0.67309 0.34005 -0.68194 0.33404 -0.70243 0.33057 C -0.71493 0.31969 -0.73021 0.31414 -0.74236 0.30258 C -0.74583 0.29934 -0.74844 0.29448 -0.75191 0.29124 C -0.75399 0.28916 -0.75694 0.28916 -0.75885 0.28661 C -0.79444 0.2466 -0.82951 0.16957 -0.83767 0.1078 C -0.83698 0.06779 -0.84792 0.04812 -0.82708 0.03286 C -0.82309 0.0236 -0.82101 0.01435 -0.81771 0.00463 C -0.81337 -0.00809 -0.81562 0.00116 -0.80955 -0.00948 C -0.80556 -0.01642 -0.80781 -0.0178 -0.80486 -0.02659 C -0.80399 -0.02891 -0.80226 -0.03053 -0.80121 -0.03284 C -0.80035 -0.03492 -0.79965 -0.03723 -0.79896 -0.03932 C -0.78976 -0.06893 -0.78229 -0.10015 -0.77187 -0.12861 C -0.77014 -0.14619 -0.77083 -0.14873 -0.75885 -0.15544 C -0.74931 -0.16816 -0.75573 -0.18782 -0.75069 -0.20217 C -0.74965 -0.20517 -0.7467 -0.20633 -0.74479 -0.20841 C -0.74444 -0.21049 -0.74045 -0.23131 -0.73889 -0.23363 C -0.73698 -0.2364 -0.7342 -0.23779 -0.73177 -0.23987 C -0.73212 -0.24242 -0.73333 -0.24519 -0.73299 -0.24774 C -0.73246 -0.25259 -0.72951 -0.26185 -0.72951 -0.26185 C -0.72587 -0.29516 -0.7033 -0.30811 -0.68472 -0.32615 C -0.67917 -0.33147 -0.67413 -0.33703 -0.66823 -0.34165 C -0.66424 -0.35021 -0.65434 -0.35206 -0.64705 -0.35438 C -0.63229 -0.3664 -0.61128 -0.37034 -0.59427 -0.37311 C -0.59115 -0.37358 -0.58785 -0.37404 -0.58472 -0.37473 C -0.57812 -0.37612 -0.56493 -0.37936 -0.56493 -0.37936 C -0.5566 -0.38306 -0.5474 -0.38283 -0.53889 -0.38398 C -0.52951 -0.38769 -0.52031 -0.38861 -0.51059 -0.39023 C -0.28177 -0.38884 -0.36215 -0.39254 -0.26823 -0.3826 C -0.25521 -0.37959 -0.26701 -0.3826 -0.24948 -0.37612 C -0.24358 -0.37381 -0.23177 -0.36987 -0.23177 -0.36987 C -0.22292 -0.36293 -0.21597 -0.35715 -0.2059 -0.35276 C -0.1941 -0.34212 -0.18229 -0.33309 -0.16944 -0.32454 C -0.16389 -0.32083 -0.15955 -0.31459 -0.15417 -0.31042 C -0.1401 -0.29978 -0.12621 -0.28729 -0.11181 -0.27758 C -0.0908 -0.26347 -0.06875 -0.2519 -0.04826 -0.23663 C -0.0401 -0.23062 -0.03333 -0.22206 -0.02604 -0.21466 C -0.02309 -0.21165 -0.01944 -0.21003 -0.01649 -0.20702 C -0.0066 -0.19754 0.00191 -0.18528 0.01163 -0.17556 C 0.01458 -0.17256 0.01545 -0.16724 0.01754 -0.16307 C 0.02413 -0.15104 0.0283 -0.15012 0.03403 -0.13346 C 0.04063 -0.11473 0.04601 -0.09622 0.05174 -0.07679 C 0.05538 -0.06453 0.05816 -0.05713 0.0599 -0.04394 C 0.05868 -0.02729 0.06076 -0.02359 0.04931 -0.02035 C 0.04028 -0.01433 0.03854 -0.01572 0.03056 -0.0111 C 0.02066 -0.00554 0.01111 6.78695E-6 -3.33333E-6 6.78695E-6 " pathEditMode="relative" ptsTypes="ffffffffffffffffffffffffffffffffffffffffffffffffffffffffffffffffffffffffffffffffffffffffffA">
                                      <p:cBhvr>
                                        <p:cTn id="32" dur="2000" fill="hold"/>
                                        <p:tgtEl>
                                          <p:spTgt spid="1219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776 0.36063 C -0.87344 0.3449 -0.87413 0.32801 -0.87066 0.31205 C -0.86372 0.28059 -0.85278 0.24983 -0.84358 0.21952 C -0.83316 0.18483 -0.82587 0.14967 -0.81649 0.1145 C -0.81024 0.06107 -0.80312 0.00717 -0.7941 -0.04534 C -0.79219 -0.07749 -0.7849 -0.1071 -0.77882 -0.13787 C -0.7776 -0.14411 -0.77778 -0.15059 -0.77639 -0.1566 C -0.77292 -0.17187 -0.76788 -0.17765 -0.76354 -0.19269 C -0.76198 -0.19824 -0.76163 -0.20449 -0.76007 -0.21004 C -0.74253 -0.26995 -0.70434 -0.31251 -0.65764 -0.32431 C -0.64427 -0.32339 -0.6309 -0.32315 -0.61771 -0.3213 C -0.59201 -0.3176 -0.57083 -0.28545 -0.56007 -0.257 C -0.55417 -0.2415 -0.55174 -0.22577 -0.54583 -0.21004 C -0.53993 -0.1721 -0.53681 -0.13393 -0.53177 -0.09553 C -0.52951 -0.05251 -0.52622 -0.00763 -0.5342 0.03447 C -0.5408 0.0694 -0.54983 0.1078 -0.56476 0.1381 C -0.58194 0.17303 -0.56858 0.14203 -0.58472 0.17095 C -0.60885 0.21397 -0.62934 0.24104 -0.66701 0.26024 C -0.66944 0.25931 -0.67361 0.26047 -0.67413 0.25723 C -0.67708 0.23757 -0.66997 0.21883 -0.66233 0.20379 C -0.65868 0.17789 -0.66267 0.192 -0.64479 0.1647 C -0.63958 0.1566 -0.63611 0.14689 -0.63177 0.1381 C -0.62656 0.12746 -0.61094 0.11427 -0.60469 0.10826 C -0.58924 0.09322 -0.58333 0.0879 -0.56476 0.07541 C -0.55017 0.0657 -0.53264 0.05991 -0.51649 0.05644 C -0.5099 0.05506 -0.49653 0.05344 -0.49653 0.05344 C -0.48316 0.05436 -0.47031 0.05367 -0.45764 0.05968 C -0.44861 0.06408 -0.44253 0.07055 -0.43524 0.07842 C -0.41163 0.10386 -0.39253 0.13579 -0.36823 0.16007 C -0.34601 0.18228 -0.31753 0.19639 -0.29062 0.20379 C -0.28628 0.19547 -0.28941 0.19871 -0.2776 0.20079 C -0.25937 0.20379 -0.26493 0.20264 -0.24948 0.20703 C -0.17344 0.20657 -0.09722 0.20634 -0.02118 0.20541 C 0.00451 0.20495 0.03003 0.18274 0.05295 0.17095 C 0.06441 0.15915 0.07778 0.14967 0.08594 0.13324 C 0.08733 0.12676 0.08854 0.12121 0.08941 0.1145 C 0.08889 0.10386 0.08733 0.07772 0.08125 0.06755 C 0.07066 0.04997 0.05677 0.03701 0.04358 0.0236 C 0.03889 0.01874 0.03247 0.01758 0.02708 0.01411 C 0.01892 0.00856 0.0092 3.96715E-6 -3.05556E-6 3.96715E-6 " pathEditMode="relative" ptsTypes="fffffffffffffffffffffffffffffffffffffffA">
                                      <p:cBhvr>
                                        <p:cTn id="34" dur="2000" fill="hold"/>
                                        <p:tgtEl>
                                          <p:spTgt spid="1219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18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1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96" grpId="0"/>
      <p:bldP spid="121897" grpId="0"/>
      <p:bldP spid="121898" grpId="0"/>
      <p:bldP spid="121901" grpId="0"/>
      <p:bldP spid="121902" grpId="0"/>
      <p:bldP spid="121903" grpId="0"/>
      <p:bldP spid="121906" grpId="0"/>
      <p:bldP spid="121907" grpId="0"/>
      <p:bldP spid="121908" grpId="0"/>
      <p:bldP spid="121909" grpId="0"/>
      <p:bldP spid="121910" grpId="0"/>
      <p:bldP spid="121912" grpId="0"/>
      <p:bldP spid="121913" grpId="0"/>
      <p:bldP spid="121914" grpId="0"/>
      <p:bldP spid="12191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>
                <a:solidFill>
                  <a:schemeClr val="hlink"/>
                </a:solidFill>
              </a:rPr>
              <a:t>Первый признак параллельности двух прямых: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76825" y="2852738"/>
            <a:ext cx="3598863" cy="3240087"/>
          </a:xfrm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ru-RU" sz="2800"/>
              <a:t>    Если при пересечении двух прямых секущей </a:t>
            </a:r>
            <a:r>
              <a:rPr lang="ru-RU" altLang="ru-RU" sz="2800" u="sng"/>
              <a:t>накрест лежащие углы </a:t>
            </a:r>
            <a:r>
              <a:rPr lang="ru-RU" altLang="ru-RU" sz="2800"/>
              <a:t>равны, то прямые параллельны.</a:t>
            </a:r>
          </a:p>
        </p:txBody>
      </p:sp>
      <p:grpSp>
        <p:nvGrpSpPr>
          <p:cNvPr id="122884" name="Group 4"/>
          <p:cNvGrpSpPr>
            <a:grpSpLocks/>
          </p:cNvGrpSpPr>
          <p:nvPr/>
        </p:nvGrpSpPr>
        <p:grpSpPr bwMode="auto">
          <a:xfrm>
            <a:off x="827088" y="2997200"/>
            <a:ext cx="3097212" cy="2095500"/>
            <a:chOff x="612" y="1797"/>
            <a:chExt cx="1951" cy="1320"/>
          </a:xfrm>
        </p:grpSpPr>
        <p:sp>
          <p:nvSpPr>
            <p:cNvPr id="122885" name="Line 5"/>
            <p:cNvSpPr>
              <a:spLocks noChangeShapeType="1"/>
            </p:cNvSpPr>
            <p:nvPr/>
          </p:nvSpPr>
          <p:spPr bwMode="auto">
            <a:xfrm>
              <a:off x="612" y="2024"/>
              <a:ext cx="176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86" name="Line 6"/>
            <p:cNvSpPr>
              <a:spLocks noChangeShapeType="1"/>
            </p:cNvSpPr>
            <p:nvPr/>
          </p:nvSpPr>
          <p:spPr bwMode="auto">
            <a:xfrm>
              <a:off x="703" y="2886"/>
              <a:ext cx="181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87" name="Line 7"/>
            <p:cNvSpPr>
              <a:spLocks noChangeShapeType="1"/>
            </p:cNvSpPr>
            <p:nvPr/>
          </p:nvSpPr>
          <p:spPr bwMode="auto">
            <a:xfrm flipH="1">
              <a:off x="793" y="1888"/>
              <a:ext cx="1588" cy="12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88" name="Line 8"/>
            <p:cNvSpPr>
              <a:spLocks noChangeShapeType="1"/>
            </p:cNvSpPr>
            <p:nvPr/>
          </p:nvSpPr>
          <p:spPr bwMode="auto">
            <a:xfrm>
              <a:off x="1610" y="2024"/>
              <a:ext cx="0" cy="8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89" name="Oval 9"/>
            <p:cNvSpPr>
              <a:spLocks noChangeArrowheads="1"/>
            </p:cNvSpPr>
            <p:nvPr/>
          </p:nvSpPr>
          <p:spPr bwMode="auto">
            <a:xfrm>
              <a:off x="1565" y="2432"/>
              <a:ext cx="90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>
                <a:solidFill>
                  <a:schemeClr val="bg2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890" name="Line 10"/>
            <p:cNvSpPr>
              <a:spLocks noChangeShapeType="1"/>
            </p:cNvSpPr>
            <p:nvPr/>
          </p:nvSpPr>
          <p:spPr bwMode="auto">
            <a:xfrm>
              <a:off x="1837" y="2251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1" name="Line 11"/>
            <p:cNvSpPr>
              <a:spLocks noChangeShapeType="1"/>
            </p:cNvSpPr>
            <p:nvPr/>
          </p:nvSpPr>
          <p:spPr bwMode="auto">
            <a:xfrm>
              <a:off x="1292" y="2659"/>
              <a:ext cx="91" cy="9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2" name="Line 12"/>
            <p:cNvSpPr>
              <a:spLocks noChangeShapeType="1"/>
            </p:cNvSpPr>
            <p:nvPr/>
          </p:nvSpPr>
          <p:spPr bwMode="auto">
            <a:xfrm>
              <a:off x="1882" y="1933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3" name="Line 13"/>
            <p:cNvSpPr>
              <a:spLocks noChangeShapeType="1"/>
            </p:cNvSpPr>
            <p:nvPr/>
          </p:nvSpPr>
          <p:spPr bwMode="auto">
            <a:xfrm>
              <a:off x="1429" y="2840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4" name="Line 14"/>
            <p:cNvSpPr>
              <a:spLocks noChangeShapeType="1"/>
            </p:cNvSpPr>
            <p:nvPr/>
          </p:nvSpPr>
          <p:spPr bwMode="auto">
            <a:xfrm>
              <a:off x="1383" y="2840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5" name="Line 15"/>
            <p:cNvSpPr>
              <a:spLocks noChangeShapeType="1"/>
            </p:cNvSpPr>
            <p:nvPr/>
          </p:nvSpPr>
          <p:spPr bwMode="auto">
            <a:xfrm>
              <a:off x="1837" y="1933"/>
              <a:ext cx="0" cy="1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2896" name="Rectangle 16"/>
            <p:cNvSpPr>
              <a:spLocks noChangeArrowheads="1"/>
            </p:cNvSpPr>
            <p:nvPr/>
          </p:nvSpPr>
          <p:spPr bwMode="auto">
            <a:xfrm>
              <a:off x="1610" y="2795"/>
              <a:ext cx="91" cy="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897" name="Rectangle 17"/>
            <p:cNvSpPr>
              <a:spLocks noChangeArrowheads="1"/>
            </p:cNvSpPr>
            <p:nvPr/>
          </p:nvSpPr>
          <p:spPr bwMode="auto">
            <a:xfrm>
              <a:off x="1519" y="2024"/>
              <a:ext cx="91" cy="9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898" name="Text Box 18"/>
            <p:cNvSpPr txBox="1">
              <a:spLocks noChangeArrowheads="1"/>
            </p:cNvSpPr>
            <p:nvPr/>
          </p:nvSpPr>
          <p:spPr bwMode="auto">
            <a:xfrm>
              <a:off x="1565" y="1979"/>
              <a:ext cx="4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5</a:t>
              </a:r>
            </a:p>
          </p:txBody>
        </p:sp>
        <p:sp>
          <p:nvSpPr>
            <p:cNvPr id="122899" name="Text Box 19"/>
            <p:cNvSpPr txBox="1">
              <a:spLocks noChangeArrowheads="1"/>
            </p:cNvSpPr>
            <p:nvPr/>
          </p:nvSpPr>
          <p:spPr bwMode="auto">
            <a:xfrm>
              <a:off x="1882" y="1979"/>
              <a:ext cx="2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122900" name="Text Box 20"/>
            <p:cNvSpPr txBox="1">
              <a:spLocks noChangeArrowheads="1"/>
            </p:cNvSpPr>
            <p:nvPr/>
          </p:nvSpPr>
          <p:spPr bwMode="auto">
            <a:xfrm>
              <a:off x="1565" y="2205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sp>
          <p:nvSpPr>
            <p:cNvPr id="122901" name="Text Box 21"/>
            <p:cNvSpPr txBox="1">
              <a:spLocks noChangeArrowheads="1"/>
            </p:cNvSpPr>
            <p:nvPr/>
          </p:nvSpPr>
          <p:spPr bwMode="auto">
            <a:xfrm>
              <a:off x="1474" y="2704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sp>
          <p:nvSpPr>
            <p:cNvPr id="122902" name="Text Box 22"/>
            <p:cNvSpPr txBox="1">
              <a:spLocks noChangeArrowheads="1"/>
            </p:cNvSpPr>
            <p:nvPr/>
          </p:nvSpPr>
          <p:spPr bwMode="auto">
            <a:xfrm>
              <a:off x="1474" y="2478"/>
              <a:ext cx="31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4</a:t>
              </a:r>
            </a:p>
          </p:txBody>
        </p:sp>
        <p:sp>
          <p:nvSpPr>
            <p:cNvPr id="122903" name="Text Box 23"/>
            <p:cNvSpPr txBox="1">
              <a:spLocks noChangeArrowheads="1"/>
            </p:cNvSpPr>
            <p:nvPr/>
          </p:nvSpPr>
          <p:spPr bwMode="auto">
            <a:xfrm>
              <a:off x="1202" y="2704"/>
              <a:ext cx="4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chemeClr val="folHlink"/>
                  </a:solidFill>
                  <a:latin typeface="Tahoma" panose="020B0604030504040204" pitchFamily="34" charset="0"/>
                </a:rPr>
                <a:t>2</a:t>
              </a:r>
            </a:p>
          </p:txBody>
        </p:sp>
        <p:sp>
          <p:nvSpPr>
            <p:cNvPr id="122904" name="Text Box 24"/>
            <p:cNvSpPr txBox="1">
              <a:spLocks noChangeArrowheads="1"/>
            </p:cNvSpPr>
            <p:nvPr/>
          </p:nvSpPr>
          <p:spPr bwMode="auto">
            <a:xfrm>
              <a:off x="975" y="2886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B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905" name="Text Box 25"/>
            <p:cNvSpPr txBox="1">
              <a:spLocks noChangeArrowheads="1"/>
            </p:cNvSpPr>
            <p:nvPr/>
          </p:nvSpPr>
          <p:spPr bwMode="auto">
            <a:xfrm>
              <a:off x="703" y="2659"/>
              <a:ext cx="3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b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906" name="Text Box 26"/>
            <p:cNvSpPr txBox="1">
              <a:spLocks noChangeArrowheads="1"/>
            </p:cNvSpPr>
            <p:nvPr/>
          </p:nvSpPr>
          <p:spPr bwMode="auto">
            <a:xfrm>
              <a:off x="612" y="1797"/>
              <a:ext cx="4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a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907" name="Text Box 27"/>
            <p:cNvSpPr txBox="1">
              <a:spLocks noChangeArrowheads="1"/>
            </p:cNvSpPr>
            <p:nvPr/>
          </p:nvSpPr>
          <p:spPr bwMode="auto">
            <a:xfrm>
              <a:off x="1610" y="2387"/>
              <a:ext cx="31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O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908" name="Text Box 28"/>
            <p:cNvSpPr txBox="1">
              <a:spLocks noChangeArrowheads="1"/>
            </p:cNvSpPr>
            <p:nvPr/>
          </p:nvSpPr>
          <p:spPr bwMode="auto">
            <a:xfrm>
              <a:off x="1519" y="1797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H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122909" name="Text Box 29"/>
            <p:cNvSpPr txBox="1">
              <a:spLocks noChangeArrowheads="1"/>
            </p:cNvSpPr>
            <p:nvPr/>
          </p:nvSpPr>
          <p:spPr bwMode="auto">
            <a:xfrm>
              <a:off x="2064" y="1797"/>
              <a:ext cx="49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>
                  <a:solidFill>
                    <a:schemeClr val="hlink"/>
                  </a:solidFill>
                  <a:latin typeface="Tahoma" panose="020B0604030504040204" pitchFamily="34" charset="0"/>
                </a:rPr>
                <a:t>A</a:t>
              </a:r>
              <a:endParaRPr lang="ru-RU" altLang="ru-RU">
                <a:solidFill>
                  <a:schemeClr val="hlink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22910" name="Text Box 30"/>
          <p:cNvSpPr txBox="1">
            <a:spLocks noChangeArrowheads="1"/>
          </p:cNvSpPr>
          <p:nvPr/>
        </p:nvSpPr>
        <p:spPr bwMode="auto">
          <a:xfrm>
            <a:off x="5508625" y="2060575"/>
            <a:ext cx="2881313" cy="5794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chemeClr val="accent2"/>
                </a:solidFill>
                <a:latin typeface="Tahoma" panose="020B0604030504040204" pitchFamily="34" charset="0"/>
              </a:rPr>
              <a:t>Теорема.</a:t>
            </a:r>
          </a:p>
        </p:txBody>
      </p:sp>
      <p:sp>
        <p:nvSpPr>
          <p:cNvPr id="122911" name="AutoShape 3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81738"/>
            <a:ext cx="647700" cy="576262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229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29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25" presetID="27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7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31" presetID="27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3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4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37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2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2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  <p:bldP spid="122883" grpId="1" build="p"/>
      <p:bldP spid="122883" grpId="2" build="p"/>
      <p:bldP spid="122883" grpId="3" build="p"/>
      <p:bldP spid="1229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altLang="ru-RU" sz="4000">
                <a:solidFill>
                  <a:schemeClr val="accent2"/>
                </a:solidFill>
              </a:rPr>
              <a:t>Второй признак параллельности двух прямых: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2060575"/>
            <a:ext cx="7772400" cy="37449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hlink"/>
                </a:solidFill>
              </a:rPr>
              <a:t>Теорема.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tx2"/>
                </a:solidFill>
              </a:rPr>
              <a:t>Если при пересечении двух прямых секущей </a:t>
            </a:r>
            <a:r>
              <a:rPr lang="ru-RU" altLang="ru-RU" i="1">
                <a:solidFill>
                  <a:schemeClr val="tx2"/>
                </a:solidFill>
              </a:rPr>
              <a:t>соответственные </a:t>
            </a:r>
            <a:r>
              <a:rPr lang="ru-RU" altLang="ru-RU">
                <a:solidFill>
                  <a:schemeClr val="tx2"/>
                </a:solidFill>
              </a:rPr>
              <a:t>углы равны, то прямые параллельны.</a:t>
            </a:r>
          </a:p>
        </p:txBody>
      </p:sp>
      <p:sp>
        <p:nvSpPr>
          <p:cNvPr id="123908" name="Line 4"/>
          <p:cNvSpPr>
            <a:spLocks noChangeShapeType="1"/>
          </p:cNvSpPr>
          <p:nvPr/>
        </p:nvSpPr>
        <p:spPr bwMode="auto">
          <a:xfrm flipV="1">
            <a:off x="3995738" y="5013325"/>
            <a:ext cx="252095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 flipV="1">
            <a:off x="4140200" y="5876925"/>
            <a:ext cx="2520950" cy="2873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910" name="Line 6"/>
          <p:cNvSpPr>
            <a:spLocks noChangeShapeType="1"/>
          </p:cNvSpPr>
          <p:nvPr/>
        </p:nvSpPr>
        <p:spPr bwMode="auto">
          <a:xfrm flipH="1">
            <a:off x="4932363" y="4652963"/>
            <a:ext cx="647700" cy="1944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5148263" y="5661025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hlink"/>
                </a:solidFill>
                <a:latin typeface="Tahoma" panose="020B0604030504040204" pitchFamily="34" charset="0"/>
              </a:rPr>
              <a:t>1</a:t>
            </a:r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5508625" y="4724400"/>
            <a:ext cx="792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hlink"/>
                </a:solidFill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5003800" y="51577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chemeClr val="hlink"/>
                </a:solidFill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6804025" y="60928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ahoma" panose="020B0604030504040204" pitchFamily="34" charset="0"/>
              </a:rPr>
              <a:t>1</a:t>
            </a:r>
          </a:p>
        </p:txBody>
      </p:sp>
      <p:grpSp>
        <p:nvGrpSpPr>
          <p:cNvPr id="123915" name="Group 11"/>
          <p:cNvGrpSpPr>
            <a:grpSpLocks/>
          </p:cNvGrpSpPr>
          <p:nvPr/>
        </p:nvGrpSpPr>
        <p:grpSpPr bwMode="auto">
          <a:xfrm>
            <a:off x="6732588" y="6237288"/>
            <a:ext cx="144462" cy="144462"/>
            <a:chOff x="4241" y="3929"/>
            <a:chExt cx="91" cy="91"/>
          </a:xfrm>
        </p:grpSpPr>
        <p:sp>
          <p:nvSpPr>
            <p:cNvPr id="123916" name="Line 12"/>
            <p:cNvSpPr>
              <a:spLocks noChangeShapeType="1"/>
            </p:cNvSpPr>
            <p:nvPr/>
          </p:nvSpPr>
          <p:spPr bwMode="auto">
            <a:xfrm flipH="1">
              <a:off x="4241" y="3929"/>
              <a:ext cx="45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17" name="Line 13"/>
            <p:cNvSpPr>
              <a:spLocks noChangeShapeType="1"/>
            </p:cNvSpPr>
            <p:nvPr/>
          </p:nvSpPr>
          <p:spPr bwMode="auto">
            <a:xfrm>
              <a:off x="4241" y="4020"/>
              <a:ext cx="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918" name="Group 14"/>
          <p:cNvGrpSpPr>
            <a:grpSpLocks/>
          </p:cNvGrpSpPr>
          <p:nvPr/>
        </p:nvGrpSpPr>
        <p:grpSpPr bwMode="auto">
          <a:xfrm>
            <a:off x="7380288" y="6237288"/>
            <a:ext cx="144462" cy="144462"/>
            <a:chOff x="4241" y="3929"/>
            <a:chExt cx="91" cy="91"/>
          </a:xfrm>
        </p:grpSpPr>
        <p:sp>
          <p:nvSpPr>
            <p:cNvPr id="123919" name="Line 15"/>
            <p:cNvSpPr>
              <a:spLocks noChangeShapeType="1"/>
            </p:cNvSpPr>
            <p:nvPr/>
          </p:nvSpPr>
          <p:spPr bwMode="auto">
            <a:xfrm flipH="1">
              <a:off x="4241" y="3929"/>
              <a:ext cx="45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20" name="Line 16"/>
            <p:cNvSpPr>
              <a:spLocks noChangeShapeType="1"/>
            </p:cNvSpPr>
            <p:nvPr/>
          </p:nvSpPr>
          <p:spPr bwMode="auto">
            <a:xfrm>
              <a:off x="4241" y="4020"/>
              <a:ext cx="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3921" name="Group 17"/>
          <p:cNvGrpSpPr>
            <a:grpSpLocks/>
          </p:cNvGrpSpPr>
          <p:nvPr/>
        </p:nvGrpSpPr>
        <p:grpSpPr bwMode="auto">
          <a:xfrm>
            <a:off x="7956550" y="6237288"/>
            <a:ext cx="144463" cy="144462"/>
            <a:chOff x="4241" y="3929"/>
            <a:chExt cx="91" cy="91"/>
          </a:xfrm>
        </p:grpSpPr>
        <p:sp>
          <p:nvSpPr>
            <p:cNvPr id="123922" name="Line 18"/>
            <p:cNvSpPr>
              <a:spLocks noChangeShapeType="1"/>
            </p:cNvSpPr>
            <p:nvPr/>
          </p:nvSpPr>
          <p:spPr bwMode="auto">
            <a:xfrm flipH="1">
              <a:off x="4241" y="3929"/>
              <a:ext cx="45" cy="9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923" name="Line 19"/>
            <p:cNvSpPr>
              <a:spLocks noChangeShapeType="1"/>
            </p:cNvSpPr>
            <p:nvPr/>
          </p:nvSpPr>
          <p:spPr bwMode="auto">
            <a:xfrm>
              <a:off x="4241" y="4020"/>
              <a:ext cx="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23924" name="Text Box 20"/>
          <p:cNvSpPr txBox="1">
            <a:spLocks noChangeArrowheads="1"/>
          </p:cNvSpPr>
          <p:nvPr/>
        </p:nvSpPr>
        <p:spPr bwMode="auto">
          <a:xfrm>
            <a:off x="7019925" y="60928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123925" name="Text Box 21"/>
          <p:cNvSpPr txBox="1">
            <a:spLocks noChangeArrowheads="1"/>
          </p:cNvSpPr>
          <p:nvPr/>
        </p:nvSpPr>
        <p:spPr bwMode="auto">
          <a:xfrm>
            <a:off x="7524750" y="6092825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ahoma" panose="020B0604030504040204" pitchFamily="34" charset="0"/>
              </a:rPr>
              <a:t>2</a:t>
            </a:r>
          </a:p>
        </p:txBody>
      </p:sp>
      <p:sp>
        <p:nvSpPr>
          <p:cNvPr id="123926" name="Rectangle 22"/>
          <p:cNvSpPr>
            <a:spLocks noChangeArrowheads="1"/>
          </p:cNvSpPr>
          <p:nvPr/>
        </p:nvSpPr>
        <p:spPr bwMode="auto">
          <a:xfrm>
            <a:off x="7667625" y="6092825"/>
            <a:ext cx="350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>
                <a:latin typeface="Tahoma" panose="020B0604030504040204" pitchFamily="34" charset="0"/>
              </a:rPr>
              <a:t>=</a:t>
            </a:r>
          </a:p>
        </p:txBody>
      </p: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8027988" y="60928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ahoma" panose="020B0604030504040204" pitchFamily="34" charset="0"/>
              </a:rPr>
              <a:t>3</a:t>
            </a:r>
          </a:p>
        </p:txBody>
      </p:sp>
      <p:sp>
        <p:nvSpPr>
          <p:cNvPr id="123928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219825"/>
            <a:ext cx="684212" cy="638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39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94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3900"/>
                            </p:stCondLst>
                            <p:childTnLst>
                              <p:par>
                                <p:cTn id="19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9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12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7900"/>
                            </p:stCondLst>
                            <p:childTnLst>
                              <p:par>
                                <p:cTn id="3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2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10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0" dur="10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/>
      <p:bldP spid="123911" grpId="0"/>
      <p:bldP spid="123911" grpId="1"/>
      <p:bldP spid="123911" grpId="2"/>
      <p:bldP spid="123912" grpId="0"/>
      <p:bldP spid="123912" grpId="1"/>
      <p:bldP spid="123912" grpId="2"/>
      <p:bldP spid="123913" grpId="0"/>
      <p:bldP spid="123913" grpId="1"/>
      <p:bldP spid="123913" grpId="2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ru-RU" altLang="ru-RU" sz="4000" i="1">
                <a:solidFill>
                  <a:schemeClr val="accent2"/>
                </a:solidFill>
              </a:rPr>
              <a:t>Третий признак параллельности двух прямых: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407193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u="sng">
                <a:solidFill>
                  <a:schemeClr val="hlink"/>
                </a:solidFill>
              </a:rPr>
              <a:t>Теорема.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>
                <a:solidFill>
                  <a:schemeClr val="bg2"/>
                </a:solidFill>
              </a:rPr>
              <a:t>Если при пересечении двух прямых секущей сумма </a:t>
            </a:r>
            <a:r>
              <a:rPr lang="ru-RU" altLang="ru-RU" u="sng">
                <a:solidFill>
                  <a:schemeClr val="bg2"/>
                </a:solidFill>
              </a:rPr>
              <a:t>односторонних</a:t>
            </a:r>
            <a:r>
              <a:rPr lang="ru-RU" altLang="ru-RU" i="1">
                <a:solidFill>
                  <a:schemeClr val="bg2"/>
                </a:solidFill>
              </a:rPr>
              <a:t> </a:t>
            </a:r>
            <a:r>
              <a:rPr lang="ru-RU" altLang="ru-RU">
                <a:solidFill>
                  <a:schemeClr val="bg2"/>
                </a:solidFill>
              </a:rPr>
              <a:t>углов равна 180</a:t>
            </a:r>
            <a:r>
              <a:rPr lang="en-US" altLang="ru-RU">
                <a:solidFill>
                  <a:schemeClr val="bg2"/>
                </a:solidFill>
              </a:rPr>
              <a:t>°</a:t>
            </a:r>
            <a:r>
              <a:rPr lang="ru-RU" altLang="ru-RU">
                <a:solidFill>
                  <a:schemeClr val="bg2"/>
                </a:solidFill>
              </a:rPr>
              <a:t>, то прямые параллельны.</a:t>
            </a:r>
            <a:endParaRPr lang="en-US" altLang="ru-RU">
              <a:solidFill>
                <a:schemeClr val="bg2"/>
              </a:solidFill>
            </a:endParaRPr>
          </a:p>
        </p:txBody>
      </p:sp>
      <p:sp>
        <p:nvSpPr>
          <p:cNvPr id="1249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81738"/>
            <a:ext cx="647700" cy="576262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850"/>
                            </p:stCondLst>
                            <p:childTnLst>
                              <p:par>
                                <p:cTn id="17" presetID="32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" dur="1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1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850"/>
                            </p:stCondLst>
                            <p:childTnLst>
                              <p:par>
                                <p:cTn id="28" presetID="27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" dur="250" autoRev="1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350"/>
                            </p:stCondLst>
                            <p:childTnLst>
                              <p:par>
                                <p:cTn id="34" presetID="35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Line 2"/>
          <p:cNvSpPr>
            <a:spLocks noChangeShapeType="1"/>
          </p:cNvSpPr>
          <p:nvPr/>
        </p:nvSpPr>
        <p:spPr bwMode="auto">
          <a:xfrm flipV="1">
            <a:off x="1619250" y="2636838"/>
            <a:ext cx="6911975" cy="576262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55" name="Line 3"/>
          <p:cNvSpPr>
            <a:spLocks noChangeShapeType="1"/>
          </p:cNvSpPr>
          <p:nvPr/>
        </p:nvSpPr>
        <p:spPr bwMode="auto">
          <a:xfrm flipV="1">
            <a:off x="684213" y="4724400"/>
            <a:ext cx="6911975" cy="57626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/>
              <a:t>Построение параллельных </a:t>
            </a:r>
            <a:r>
              <a:rPr lang="ru-RU" altLang="ru-RU" sz="3200">
                <a:hlinkClick r:id="rId3" action="ppaction://hlinksldjump"/>
              </a:rPr>
              <a:t>прямых</a:t>
            </a:r>
            <a:endParaRPr lang="ru-RU" altLang="ru-RU" sz="3200">
              <a:solidFill>
                <a:schemeClr val="hlink"/>
              </a:solidFill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 rot="-2190516">
            <a:off x="1403350" y="4365625"/>
            <a:ext cx="7380288" cy="2159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 flipV="1">
            <a:off x="2051050" y="2205038"/>
            <a:ext cx="5976938" cy="4392612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25959" name="Group 7"/>
          <p:cNvGrpSpPr>
            <a:grpSpLocks/>
          </p:cNvGrpSpPr>
          <p:nvPr/>
        </p:nvGrpSpPr>
        <p:grpSpPr bwMode="auto">
          <a:xfrm>
            <a:off x="5003800" y="2276475"/>
            <a:ext cx="2017713" cy="1223963"/>
            <a:chOff x="3152" y="1434"/>
            <a:chExt cx="1271" cy="771"/>
          </a:xfrm>
        </p:grpSpPr>
        <p:sp>
          <p:nvSpPr>
            <p:cNvPr id="125960" name="AutoShape 8"/>
            <p:cNvSpPr>
              <a:spLocks noChangeArrowheads="1"/>
            </p:cNvSpPr>
            <p:nvPr/>
          </p:nvSpPr>
          <p:spPr bwMode="auto">
            <a:xfrm rot="-2210522">
              <a:off x="3152" y="1434"/>
              <a:ext cx="1271" cy="771"/>
            </a:xfrm>
            <a:prstGeom prst="rtTriangl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961" name="AutoShape 9"/>
            <p:cNvSpPr>
              <a:spLocks noChangeArrowheads="1"/>
            </p:cNvSpPr>
            <p:nvPr/>
          </p:nvSpPr>
          <p:spPr bwMode="auto">
            <a:xfrm rot="-2103723">
              <a:off x="3334" y="1661"/>
              <a:ext cx="863" cy="499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25962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1" name="ROOSTER.WAV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255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33" fill="hold"/>
                                        <p:tgtEl>
                                          <p:spTgt spid="1259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769" decel="1000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769" decel="100000"/>
                                        <p:tgtEl>
                                          <p:spTgt spid="1259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" dur="769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769" fill="hold"/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5" dur="1231" accel="100000" fill="hold">
                                          <p:stCondLst>
                                            <p:cond delay="769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433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433"/>
                            </p:stCondLst>
                            <p:childTnLst>
                              <p:par>
                                <p:cTn id="23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33855 0.3310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27" y="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433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5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25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5962"/>
                </p:tgtEl>
              </p:cMediaNode>
            </p:audio>
          </p:childTnLst>
        </p:cTn>
      </p:par>
    </p:tnLst>
    <p:bldLst>
      <p:bldP spid="125954" grpId="0" animBg="1"/>
      <p:bldP spid="125955" grpId="0" animBg="1"/>
      <p:bldP spid="125956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Аксиомы</a:t>
            </a:r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0" y="2205038"/>
            <a:ext cx="9144000" cy="71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4000" i="1">
                <a:solidFill>
                  <a:schemeClr val="accent2"/>
                </a:solidFill>
                <a:latin typeface="Tahoma" panose="020B0604030504040204" pitchFamily="34" charset="0"/>
              </a:rPr>
              <a:t>Аксиома –</a:t>
            </a:r>
            <a:r>
              <a:rPr lang="ru-RU" altLang="ru-RU" sz="2400">
                <a:solidFill>
                  <a:schemeClr val="accent2"/>
                </a:solidFill>
                <a:latin typeface="Tahoma" panose="020B0604030504040204" pitchFamily="34" charset="0"/>
              </a:rPr>
              <a:t> </a:t>
            </a:r>
            <a:r>
              <a:rPr lang="ru-RU" altLang="ru-RU" sz="2400">
                <a:solidFill>
                  <a:schemeClr val="folHlink"/>
                </a:solidFill>
                <a:latin typeface="Tahoma" panose="020B0604030504040204" pitchFamily="34" charset="0"/>
              </a:rPr>
              <a:t>утверждение, не требующее доказательств</a:t>
            </a:r>
            <a:endParaRPr lang="ru-RU" altLang="ru-RU" sz="4000">
              <a:solidFill>
                <a:schemeClr val="folHlink"/>
              </a:solidFill>
              <a:latin typeface="Tahoma" panose="020B0604030504040204" pitchFamily="34" charset="0"/>
            </a:endParaRP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755650" y="2924175"/>
            <a:ext cx="403225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folHlink"/>
                </a:solidFill>
                <a:latin typeface="Tahoma" panose="020B0604030504040204" pitchFamily="34" charset="0"/>
              </a:rPr>
              <a:t>Само слово </a:t>
            </a:r>
            <a:r>
              <a:rPr lang="ru-RU" altLang="ru-RU" sz="2400" i="1">
                <a:solidFill>
                  <a:schemeClr val="hlink"/>
                </a:solidFill>
                <a:latin typeface="Tahoma" panose="020B0604030504040204" pitchFamily="34" charset="0"/>
              </a:rPr>
              <a:t>« аксиома »</a:t>
            </a:r>
            <a:r>
              <a:rPr lang="ru-RU" altLang="ru-RU" sz="2400">
                <a:solidFill>
                  <a:schemeClr val="folHlink"/>
                </a:solidFill>
                <a:latin typeface="Tahoma" panose="020B0604030504040204" pitchFamily="34" charset="0"/>
              </a:rPr>
              <a:t> происходит от греческого «аксиос», что означает «ценный, достойный». Древнегреческий ученый </a:t>
            </a:r>
            <a:r>
              <a:rPr lang="ru-RU" altLang="ru-RU" sz="2400" i="1">
                <a:solidFill>
                  <a:schemeClr val="hlink"/>
                </a:solidFill>
                <a:latin typeface="Tahoma" panose="020B0604030504040204" pitchFamily="34" charset="0"/>
              </a:rPr>
              <a:t>Евклид </a:t>
            </a:r>
            <a:r>
              <a:rPr lang="ru-RU" altLang="ru-RU" sz="2400">
                <a:solidFill>
                  <a:schemeClr val="folHlink"/>
                </a:solidFill>
                <a:latin typeface="Tahoma" panose="020B0604030504040204" pitchFamily="34" charset="0"/>
              </a:rPr>
              <a:t>первым придумал аксиомы, которые были изложены в его знаменитом сочинении </a:t>
            </a:r>
            <a:r>
              <a:rPr lang="ru-RU" altLang="ru-RU" sz="2400" i="1">
                <a:solidFill>
                  <a:schemeClr val="hlink"/>
                </a:solidFill>
                <a:latin typeface="Tahoma" panose="020B0604030504040204" pitchFamily="34" charset="0"/>
              </a:rPr>
              <a:t>«Начала»</a:t>
            </a:r>
            <a:r>
              <a:rPr lang="ru-RU" altLang="ru-RU" sz="2400">
                <a:solidFill>
                  <a:schemeClr val="hlink"/>
                </a:solidFill>
                <a:latin typeface="Tahoma" panose="020B0604030504040204" pitchFamily="34" charset="0"/>
              </a:rPr>
              <a:t>.</a:t>
            </a:r>
            <a:endParaRPr lang="ru-RU" altLang="ru-RU" sz="2400" i="1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pic>
        <p:nvPicPr>
          <p:cNvPr id="12698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24175"/>
            <a:ext cx="3816350" cy="371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6983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0"/>
            <a:ext cx="684212" cy="620713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269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6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/>
      <p:bldP spid="126979" grpId="0" animBg="1"/>
      <p:bldP spid="126980" grpId="0"/>
      <p:bldP spid="126980" grpId="1"/>
      <p:bldP spid="126980" grpId="2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Line 2"/>
          <p:cNvSpPr>
            <a:spLocks noChangeShapeType="1"/>
          </p:cNvSpPr>
          <p:nvPr/>
        </p:nvSpPr>
        <p:spPr bwMode="auto">
          <a:xfrm>
            <a:off x="900113" y="3284538"/>
            <a:ext cx="5472112" cy="29527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Аксиома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5075" y="2276475"/>
            <a:ext cx="4098925" cy="2706688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chemeClr val="folHlink"/>
                </a:solidFill>
              </a:rPr>
              <a:t>  Через точку, не лежащую на данной прямой, проходит </a:t>
            </a:r>
            <a:r>
              <a:rPr lang="ru-RU" altLang="ru-RU" sz="2800" i="1" u="sng">
                <a:solidFill>
                  <a:schemeClr val="hlink"/>
                </a:solidFill>
              </a:rPr>
              <a:t>только одна</a:t>
            </a:r>
            <a:r>
              <a:rPr lang="ru-RU" altLang="ru-RU" sz="2800">
                <a:solidFill>
                  <a:schemeClr val="folHlink"/>
                </a:solidFill>
              </a:rPr>
              <a:t> прямая, параллельная данной.</a:t>
            </a:r>
          </a:p>
        </p:txBody>
      </p:sp>
      <p:sp>
        <p:nvSpPr>
          <p:cNvPr id="128005" name="Line 5"/>
          <p:cNvSpPr>
            <a:spLocks noChangeShapeType="1"/>
          </p:cNvSpPr>
          <p:nvPr/>
        </p:nvSpPr>
        <p:spPr bwMode="auto">
          <a:xfrm>
            <a:off x="611188" y="4508500"/>
            <a:ext cx="3600450" cy="19446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2484438" y="4149725"/>
            <a:ext cx="71437" cy="71438"/>
          </a:xfrm>
          <a:prstGeom prst="ellipse">
            <a:avLst/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71550" y="2852738"/>
            <a:ext cx="50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  <a:latin typeface="Tahoma" panose="020B0604030504040204" pitchFamily="34" charset="0"/>
              </a:rPr>
              <a:t>а</a:t>
            </a:r>
          </a:p>
        </p:txBody>
      </p:sp>
      <p:sp>
        <p:nvSpPr>
          <p:cNvPr id="128008" name="Text Box 8"/>
          <p:cNvSpPr txBox="1">
            <a:spLocks noChangeArrowheads="1"/>
          </p:cNvSpPr>
          <p:nvPr/>
        </p:nvSpPr>
        <p:spPr bwMode="auto">
          <a:xfrm>
            <a:off x="611188" y="4076700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solidFill>
                  <a:schemeClr val="hlink"/>
                </a:solidFill>
                <a:latin typeface="Tahoma" panose="020B0604030504040204" pitchFamily="34" charset="0"/>
              </a:rPr>
              <a:t>b</a:t>
            </a:r>
            <a:endParaRPr lang="ru-RU" altLang="ru-RU" sz="2400">
              <a:solidFill>
                <a:schemeClr val="hlink"/>
              </a:solidFill>
              <a:latin typeface="Tahoma" panose="020B0604030504040204" pitchFamily="34" charset="0"/>
            </a:endParaRPr>
          </a:p>
        </p:txBody>
      </p:sp>
      <p:sp>
        <p:nvSpPr>
          <p:cNvPr id="128009" name="Text Box 9"/>
          <p:cNvSpPr txBox="1">
            <a:spLocks noChangeArrowheads="1"/>
          </p:cNvSpPr>
          <p:nvPr/>
        </p:nvSpPr>
        <p:spPr bwMode="auto">
          <a:xfrm>
            <a:off x="2411413" y="3573463"/>
            <a:ext cx="790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>
                <a:solidFill>
                  <a:schemeClr val="hlink"/>
                </a:solidFill>
                <a:latin typeface="Tahoma" panose="020B0604030504040204" pitchFamily="34" charset="0"/>
              </a:rPr>
              <a:t>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2000" fill="hold"/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80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1280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8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8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animBg="1"/>
      <p:bldP spid="128005" grpId="0" animBg="1"/>
      <p:bldP spid="128006" grpId="0" animBg="1"/>
      <p:bldP spid="1280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hlinkClick r:id="rId2" action="ppaction://hlinksldjump"/>
              </a:rPr>
              <a:t>Основная</a:t>
            </a:r>
            <a:r>
              <a:rPr lang="ru-RU" altLang="ru-RU"/>
              <a:t> цель: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altLang="ru-RU" sz="2000"/>
          </a:p>
          <a:p>
            <a:pPr>
              <a:lnSpc>
                <a:spcPct val="80000"/>
              </a:lnSpc>
            </a:pPr>
            <a:r>
              <a:rPr lang="ru-RU" altLang="ru-RU" sz="2000" b="1"/>
              <a:t>Научить использовать геометрический язык для описания предметов окружающего мира. Систематизировать знания учащихся об основных простейших геометрических фигурах, ввести понятия равенство отрезков. Распознавать на чертежах и моделях геометрические фигуры (отрезки, прямые, лучи, углы).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altLang="ru-RU" sz="2000" b="1"/>
              <a:t>Расширить знания учащихся о треугольнике.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ru-RU" altLang="ru-RU" sz="2000" b="1"/>
              <a:t>Дать систематические сведения о параллельности прямых, ввести аксиому параллельных прямых.</a:t>
            </a:r>
          </a:p>
          <a:p>
            <a:pPr>
              <a:lnSpc>
                <a:spcPct val="80000"/>
              </a:lnSpc>
            </a:pPr>
            <a:r>
              <a:rPr lang="ru-RU" altLang="ru-RU" sz="2000" b="1"/>
              <a:t>Введение терминологии. Наглядное изображение планиметрических фигур и простейших геометрических конфигураций. Показать измерительные инструменты. Познакомить с единицами измерения.</a:t>
            </a: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67 0.05326  C 0.081 0.06524  0.102 0.0719  0.124 0.0719  C 0.149 0.0719  0.169 0.06524  0.183 0.05326  L 0.25 0.0  E" pathEditMode="relative" ptsTypes="">
                                      <p:cBhvr>
                                        <p:cTn id="6" dur="1000" fill="hold"/>
                                        <p:tgtEl>
                                          <p:spTgt spid="2652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6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/>
      <p:bldP spid="26521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Следствие №1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/>
              <a:t>  </a:t>
            </a:r>
            <a:r>
              <a:rPr lang="ru-RU" altLang="ru-RU" sz="2800">
                <a:solidFill>
                  <a:schemeClr val="folHlink"/>
                </a:solidFill>
              </a:rPr>
              <a:t>Если прямая пересекает одну из двух параллельных прямых, то она пересекает и другую.</a:t>
            </a:r>
          </a:p>
        </p:txBody>
      </p:sp>
      <p:sp>
        <p:nvSpPr>
          <p:cNvPr id="129028" name="Line 4"/>
          <p:cNvSpPr>
            <a:spLocks noChangeShapeType="1"/>
          </p:cNvSpPr>
          <p:nvPr/>
        </p:nvSpPr>
        <p:spPr bwMode="auto">
          <a:xfrm>
            <a:off x="827088" y="4076700"/>
            <a:ext cx="3097212" cy="237648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9029" name="Line 5"/>
          <p:cNvSpPr>
            <a:spLocks noChangeShapeType="1"/>
          </p:cNvSpPr>
          <p:nvPr/>
        </p:nvSpPr>
        <p:spPr bwMode="auto">
          <a:xfrm>
            <a:off x="1403350" y="2708275"/>
            <a:ext cx="4824413" cy="3744913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9030" name="Text Box 6"/>
          <p:cNvSpPr txBox="1">
            <a:spLocks noChangeArrowheads="1"/>
          </p:cNvSpPr>
          <p:nvPr/>
        </p:nvSpPr>
        <p:spPr bwMode="auto">
          <a:xfrm>
            <a:off x="900113" y="3573463"/>
            <a:ext cx="10080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solidFill>
                  <a:schemeClr val="tx2"/>
                </a:solidFill>
                <a:latin typeface="Tahoma" panose="020B0604030504040204" pitchFamily="34" charset="0"/>
              </a:rPr>
              <a:t>a</a:t>
            </a:r>
            <a:endParaRPr lang="ru-RU" altLang="ru-RU" sz="240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129031" name="Text Box 7"/>
          <p:cNvSpPr txBox="1">
            <a:spLocks noChangeArrowheads="1"/>
          </p:cNvSpPr>
          <p:nvPr/>
        </p:nvSpPr>
        <p:spPr bwMode="auto">
          <a:xfrm>
            <a:off x="1476375" y="2276475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>
                <a:solidFill>
                  <a:schemeClr val="tx2"/>
                </a:solidFill>
                <a:latin typeface="Tahoma" panose="020B0604030504040204" pitchFamily="34" charset="0"/>
              </a:rPr>
              <a:t>b</a:t>
            </a:r>
            <a:endParaRPr lang="ru-RU" altLang="ru-RU" sz="2400">
              <a:solidFill>
                <a:schemeClr val="tx2"/>
              </a:solidFill>
              <a:latin typeface="Tahoma" panose="020B0604030504040204" pitchFamily="34" charset="0"/>
            </a:endParaRPr>
          </a:p>
        </p:txBody>
      </p:sp>
      <p:sp>
        <p:nvSpPr>
          <p:cNvPr id="129032" name="Line 8"/>
          <p:cNvSpPr>
            <a:spLocks noChangeShapeType="1"/>
          </p:cNvSpPr>
          <p:nvPr/>
        </p:nvSpPr>
        <p:spPr bwMode="auto">
          <a:xfrm flipV="1">
            <a:off x="755650" y="3500438"/>
            <a:ext cx="3960813" cy="259238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 flipH="1" flipV="1">
            <a:off x="2339975" y="2420938"/>
            <a:ext cx="647700" cy="40322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9034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2813" y="6237288"/>
            <a:ext cx="611187" cy="620712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98"/>
                            </p:stCondLst>
                            <p:childTnLst>
                              <p:par>
                                <p:cTn id="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98" decel="100000" fill="hold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98"/>
                            </p:stCondLst>
                            <p:childTnLst>
                              <p:par>
                                <p:cTn id="1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2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598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598"/>
                            </p:stCondLst>
                            <p:childTnLst>
                              <p:par>
                                <p:cTn id="32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8598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598"/>
                            </p:stCondLst>
                            <p:childTnLst>
                              <p:par>
                                <p:cTn id="44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build="p"/>
      <p:bldP spid="129028" grpId="0" animBg="1"/>
      <p:bldP spid="129029" grpId="0" animBg="1"/>
      <p:bldP spid="129032" grpId="0" animBg="1"/>
      <p:bldP spid="129032" grpId="1" animBg="1"/>
      <p:bldP spid="129033" grpId="0" animBg="1"/>
      <p:bldP spid="129033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Следствие №2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800">
                <a:solidFill>
                  <a:schemeClr val="folHlink"/>
                </a:solidFill>
              </a:rPr>
              <a:t>  Если две прямые параллельны третьей, то они параллельны.</a:t>
            </a:r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 flipH="1" flipV="1">
            <a:off x="2411413" y="2781300"/>
            <a:ext cx="5616575" cy="34559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0053" name="Line 5"/>
          <p:cNvSpPr>
            <a:spLocks noChangeShapeType="1"/>
          </p:cNvSpPr>
          <p:nvPr/>
        </p:nvSpPr>
        <p:spPr bwMode="auto">
          <a:xfrm>
            <a:off x="323850" y="3068638"/>
            <a:ext cx="5689600" cy="3500437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0054" name="Line 6"/>
          <p:cNvSpPr>
            <a:spLocks noChangeShapeType="1"/>
          </p:cNvSpPr>
          <p:nvPr/>
        </p:nvSpPr>
        <p:spPr bwMode="auto">
          <a:xfrm flipH="1" flipV="1">
            <a:off x="3851275" y="2420938"/>
            <a:ext cx="4970463" cy="29972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0055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6165850"/>
            <a:ext cx="684212" cy="6921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900"/>
                            </p:stCondLst>
                            <p:childTnLst>
                              <p:par>
                                <p:cTn id="1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2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1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900"/>
                            </p:stCondLst>
                            <p:childTnLst>
                              <p:par>
                                <p:cTn id="29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34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1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5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7900"/>
                            </p:stCondLst>
                            <p:childTnLst>
                              <p:par>
                                <p:cTn id="39" presetID="21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0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1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1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5" dur="2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6" dur="2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2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1" grpId="0" build="p"/>
      <p:bldP spid="130052" grpId="0" animBg="1"/>
      <p:bldP spid="130052" grpId="1" animBg="1"/>
      <p:bldP spid="130052" grpId="2" animBg="1"/>
      <p:bldP spid="130053" grpId="0" animBg="1"/>
      <p:bldP spid="130053" grpId="1" animBg="1"/>
      <p:bldP spid="130053" grpId="2" animBg="1"/>
      <p:bldP spid="130054" grpId="0" animBg="1"/>
      <p:bldP spid="130054" grpId="1" animBg="1"/>
      <p:bldP spid="130054" grpId="2" animBg="1"/>
      <p:bldP spid="130054" grpId="3" animBg="1"/>
      <p:bldP spid="130054" grpId="4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«Если бы мне пришлось начать вновь своё обучение,  то я последовал бы совету Платона и принялся бы сперва за математику».</a:t>
            </a:r>
            <a:br>
              <a:rPr lang="ru-RU" alt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                                                              </a:t>
            </a:r>
            <a:r>
              <a:rPr lang="ru-RU" alt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 action="ppaction://hlinksldjump"/>
              </a:rPr>
              <a:t>Галилей</a:t>
            </a:r>
            <a:r>
              <a:rPr lang="ru-RU" altLang="ru-RU" sz="3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hlinkClick r:id="rId2" action="ppaction://hlinksldjump"/>
              </a:rPr>
              <a:t>Вопросы</a:t>
            </a:r>
            <a:r>
              <a:rPr lang="ru-RU" altLang="ru-RU"/>
              <a:t>: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Дайте </a:t>
            </a:r>
            <a:r>
              <a:rPr lang="ru-RU" altLang="ru-RU" sz="2000" b="1">
                <a:hlinkClick r:id="rId3" action="ppaction://hlinksldjump"/>
              </a:rPr>
              <a:t>определение</a:t>
            </a:r>
            <a:r>
              <a:rPr lang="ru-RU" altLang="ru-RU" sz="2000" b="1"/>
              <a:t> параллельных прямых.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Что такое </a:t>
            </a:r>
            <a:r>
              <a:rPr lang="ru-RU" altLang="ru-RU" sz="2000" b="1">
                <a:hlinkClick r:id="rId4" action="ppaction://hlinksldjump"/>
              </a:rPr>
              <a:t>секущая</a:t>
            </a:r>
            <a:r>
              <a:rPr lang="ru-RU" altLang="ru-RU" sz="2000" b="1"/>
              <a:t>?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Какие углы называются накрест </a:t>
            </a:r>
            <a:r>
              <a:rPr lang="ru-RU" altLang="ru-RU" sz="2000" b="1">
                <a:hlinkClick r:id="rId5" action="ppaction://hlinksldjump"/>
              </a:rPr>
              <a:t>лежащими</a:t>
            </a:r>
            <a:r>
              <a:rPr lang="ru-RU" altLang="ru-RU" sz="2000" b="1"/>
              <a:t>? </a:t>
            </a:r>
            <a:r>
              <a:rPr lang="ru-RU" altLang="ru-RU" sz="2000" b="1">
                <a:hlinkClick r:id="rId5" action="ppaction://hlinksldjump"/>
              </a:rPr>
              <a:t>односторонними</a:t>
            </a:r>
            <a:r>
              <a:rPr lang="ru-RU" altLang="ru-RU" sz="2000" b="1"/>
              <a:t>? </a:t>
            </a:r>
            <a:r>
              <a:rPr lang="ru-RU" altLang="ru-RU" sz="2000" b="1">
                <a:hlinkClick r:id="rId5" action="ppaction://hlinksldjump"/>
              </a:rPr>
              <a:t>соответственными</a:t>
            </a:r>
            <a:r>
              <a:rPr lang="ru-RU" altLang="ru-RU" sz="2000" b="1"/>
              <a:t>?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Сформулируйте </a:t>
            </a:r>
            <a:r>
              <a:rPr lang="ru-RU" altLang="ru-RU" sz="2000" b="1">
                <a:hlinkClick r:id="rId6" action="ppaction://hlinksldjump"/>
              </a:rPr>
              <a:t>первый</a:t>
            </a:r>
            <a:r>
              <a:rPr lang="ru-RU" altLang="ru-RU" sz="2000" b="1"/>
              <a:t>, </a:t>
            </a:r>
            <a:r>
              <a:rPr lang="ru-RU" altLang="ru-RU" sz="2000" b="1">
                <a:hlinkClick r:id="rId7" action="ppaction://hlinksldjump"/>
              </a:rPr>
              <a:t>второй</a:t>
            </a:r>
            <a:r>
              <a:rPr lang="ru-RU" altLang="ru-RU" sz="2000" b="1"/>
              <a:t>, </a:t>
            </a:r>
            <a:r>
              <a:rPr lang="ru-RU" altLang="ru-RU" sz="2000" b="1">
                <a:hlinkClick r:id="rId8" action="ppaction://hlinksldjump"/>
              </a:rPr>
              <a:t>третий</a:t>
            </a:r>
            <a:r>
              <a:rPr lang="ru-RU" altLang="ru-RU" sz="2000" b="1"/>
              <a:t> признаки параллельности параллельных прямых.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Какие утверждения называются </a:t>
            </a:r>
            <a:r>
              <a:rPr lang="ru-RU" altLang="ru-RU" sz="2000" b="1">
                <a:hlinkClick r:id="rId9" action="ppaction://hlinksldjump"/>
              </a:rPr>
              <a:t>аксиомами</a:t>
            </a:r>
            <a:r>
              <a:rPr lang="ru-RU" altLang="ru-RU" sz="2000" b="1"/>
              <a:t>?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AutoNum type="arabicPeriod"/>
            </a:pPr>
            <a:r>
              <a:rPr lang="ru-RU" altLang="ru-RU" sz="2000" b="1"/>
              <a:t>Сформулируйте </a:t>
            </a:r>
            <a:r>
              <a:rPr lang="ru-RU" altLang="ru-RU" sz="2000" b="1">
                <a:hlinkClick r:id="rId10" action="ppaction://hlinksldjump"/>
              </a:rPr>
              <a:t>первое</a:t>
            </a:r>
            <a:r>
              <a:rPr lang="ru-RU" altLang="ru-RU" sz="2000" b="1"/>
              <a:t> и </a:t>
            </a:r>
            <a:r>
              <a:rPr lang="ru-RU" altLang="ru-RU" sz="2000" b="1">
                <a:hlinkClick r:id="rId11" action="ppaction://hlinksldjump"/>
              </a:rPr>
              <a:t>второе</a:t>
            </a:r>
            <a:r>
              <a:rPr lang="ru-RU" altLang="ru-RU" sz="2000" b="1"/>
              <a:t> следствие о параллельных прямых.</a:t>
            </a:r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Char char="s"/>
            </a:pPr>
            <a:endParaRPr lang="ru-RU" altLang="ru-RU" sz="2000" b="1"/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Char char="s"/>
            </a:pPr>
            <a:endParaRPr lang="ru-RU" altLang="ru-RU" sz="2000" b="1"/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Char char="s"/>
            </a:pPr>
            <a:endParaRPr lang="ru-RU" altLang="ru-RU" sz="2000" b="1"/>
          </a:p>
          <a:p>
            <a:pPr marL="609600" indent="-609600">
              <a:lnSpc>
                <a:spcPct val="80000"/>
              </a:lnSpc>
              <a:buSzPct val="65000"/>
              <a:buFont typeface="Webdings" panose="05030102010509060703" pitchFamily="18" charset="2"/>
              <a:buChar char="s"/>
            </a:pPr>
            <a:endParaRPr lang="ru-RU" alt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476250"/>
            <a:ext cx="7239000" cy="1439863"/>
          </a:xfrm>
        </p:spPr>
        <p:txBody>
          <a:bodyPr/>
          <a:lstStyle/>
          <a:p>
            <a:r>
              <a:rPr lang="ru-RU" altLang="ru-RU" sz="3200" b="1">
                <a:hlinkClick r:id="rId2" action="ppaction://hlinksldjump"/>
              </a:rPr>
              <a:t>Сумма углов треугольника</a:t>
            </a:r>
            <a:endParaRPr lang="ru-RU" altLang="ru-RU" sz="3200" b="1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2708275"/>
            <a:ext cx="7239000" cy="2471738"/>
          </a:xfrm>
        </p:spPr>
        <p:txBody>
          <a:bodyPr/>
          <a:lstStyle/>
          <a:p>
            <a:r>
              <a:rPr lang="ru-RU" altLang="ru-RU" sz="2400" b="1">
                <a:latin typeface="Arial" panose="020B0604020202020204" pitchFamily="34" charset="0"/>
              </a:rPr>
              <a:t>Теорема</a:t>
            </a:r>
          </a:p>
          <a:p>
            <a:r>
              <a:rPr lang="ru-RU" altLang="ru-RU" sz="2400" b="1">
                <a:latin typeface="Arial" panose="020B0604020202020204" pitchFamily="34" charset="0"/>
              </a:rPr>
              <a:t>Сумма углов треугольника равна 180</a:t>
            </a:r>
            <a:r>
              <a:rPr lang="ar-SA" altLang="ru-RU" sz="2400" b="1">
                <a:latin typeface="Arial" panose="020B0604020202020204" pitchFamily="34" charset="0"/>
                <a:cs typeface="Times New Roman" panose="02020603050405020304" pitchFamily="18" charset="0"/>
              </a:rPr>
              <a:t>ْ</a:t>
            </a:r>
            <a:r>
              <a:rPr lang="en-US" altLang="ru-RU" sz="2400" b="1">
                <a:latin typeface="Arial" panose="020B0604020202020204" pitchFamily="34" charset="0"/>
                <a:cs typeface="Arial" panose="020B0604020202020204" pitchFamily="34" charset="0"/>
              </a:rPr>
              <a:t>12345</a:t>
            </a:r>
          </a:p>
          <a:p>
            <a:endParaRPr lang="ar-SA" altLang="ru-RU" sz="2400" b="1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6900" name="AutoShape 4"/>
          <p:cNvSpPr>
            <a:spLocks noChangeArrowheads="1"/>
          </p:cNvSpPr>
          <p:nvPr/>
        </p:nvSpPr>
        <p:spPr bwMode="auto">
          <a:xfrm>
            <a:off x="1763713" y="4581525"/>
            <a:ext cx="6408737" cy="15843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6901" name="Line 5"/>
          <p:cNvSpPr>
            <a:spLocks noChangeShapeType="1"/>
          </p:cNvSpPr>
          <p:nvPr/>
        </p:nvSpPr>
        <p:spPr bwMode="auto">
          <a:xfrm>
            <a:off x="2627313" y="4581525"/>
            <a:ext cx="4752975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6902" name="Line 6"/>
          <p:cNvSpPr>
            <a:spLocks noChangeShapeType="1"/>
          </p:cNvSpPr>
          <p:nvPr/>
        </p:nvSpPr>
        <p:spPr bwMode="auto">
          <a:xfrm>
            <a:off x="1763713" y="6165850"/>
            <a:ext cx="6408737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6903" name="Rectangle 7"/>
          <p:cNvSpPr>
            <a:spLocks noChangeArrowheads="1"/>
          </p:cNvSpPr>
          <p:nvPr/>
        </p:nvSpPr>
        <p:spPr bwMode="auto">
          <a:xfrm>
            <a:off x="1331913" y="583088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ru-RU" altLang="ru-RU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6904" name="Rectangle 8"/>
          <p:cNvSpPr>
            <a:spLocks noChangeArrowheads="1"/>
          </p:cNvSpPr>
          <p:nvPr/>
        </p:nvSpPr>
        <p:spPr bwMode="auto">
          <a:xfrm>
            <a:off x="4859338" y="40306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latin typeface="Arial" panose="020B0604020202020204" pitchFamily="34" charset="0"/>
              </a:rPr>
              <a:t>B</a:t>
            </a:r>
            <a:endParaRPr lang="ru-RU" altLang="ru-RU" sz="2800" b="1">
              <a:latin typeface="Arial" panose="020B0604020202020204" pitchFamily="34" charset="0"/>
            </a:endParaRPr>
          </a:p>
        </p:txBody>
      </p:sp>
      <p:sp>
        <p:nvSpPr>
          <p:cNvPr id="336905" name="Rectangle 9"/>
          <p:cNvSpPr>
            <a:spLocks noChangeArrowheads="1"/>
          </p:cNvSpPr>
          <p:nvPr/>
        </p:nvSpPr>
        <p:spPr bwMode="auto">
          <a:xfrm>
            <a:off x="8243888" y="57578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solidFill>
                  <a:srgbClr val="0000FF"/>
                </a:solidFill>
                <a:latin typeface="Arial" panose="020B0604020202020204" pitchFamily="34" charset="0"/>
              </a:rPr>
              <a:t>C</a:t>
            </a:r>
            <a:endParaRPr lang="ru-RU" altLang="ru-RU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6906" name="Rectangle 10"/>
          <p:cNvSpPr>
            <a:spLocks noChangeArrowheads="1"/>
          </p:cNvSpPr>
          <p:nvPr/>
        </p:nvSpPr>
        <p:spPr bwMode="auto">
          <a:xfrm>
            <a:off x="7019925" y="4221163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b="1">
                <a:latin typeface="Arial" panose="020B0604020202020204" pitchFamily="34" charset="0"/>
              </a:rPr>
              <a:t>a</a:t>
            </a:r>
            <a:endParaRPr lang="ru-RU" altLang="ru-RU" sz="2000" b="1">
              <a:latin typeface="Arial" panose="020B0604020202020204" pitchFamily="34" charset="0"/>
            </a:endParaRPr>
          </a:p>
        </p:txBody>
      </p:sp>
      <p:sp>
        <p:nvSpPr>
          <p:cNvPr id="336907" name="Rectangle 11"/>
          <p:cNvSpPr>
            <a:spLocks noChangeArrowheads="1"/>
          </p:cNvSpPr>
          <p:nvPr/>
        </p:nvSpPr>
        <p:spPr bwMode="auto">
          <a:xfrm>
            <a:off x="2484438" y="5810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endParaRPr lang="ru-RU" altLang="ru-R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6908" name="Rectangle 12"/>
          <p:cNvSpPr>
            <a:spLocks noChangeArrowheads="1"/>
          </p:cNvSpPr>
          <p:nvPr/>
        </p:nvSpPr>
        <p:spPr bwMode="auto">
          <a:xfrm>
            <a:off x="4787900" y="465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>
                <a:latin typeface="Arial" panose="020B0604020202020204" pitchFamily="34" charset="0"/>
              </a:rPr>
              <a:t>2</a:t>
            </a:r>
            <a:endParaRPr lang="ru-RU" altLang="ru-RU" b="1">
              <a:latin typeface="Arial" panose="020B0604020202020204" pitchFamily="34" charset="0"/>
            </a:endParaRPr>
          </a:p>
        </p:txBody>
      </p:sp>
      <p:sp>
        <p:nvSpPr>
          <p:cNvPr id="336909" name="Rectangle 13"/>
          <p:cNvSpPr>
            <a:spLocks noChangeArrowheads="1"/>
          </p:cNvSpPr>
          <p:nvPr/>
        </p:nvSpPr>
        <p:spPr bwMode="auto">
          <a:xfrm>
            <a:off x="6948488" y="57388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>
                <a:solidFill>
                  <a:srgbClr val="0000FF"/>
                </a:solidFill>
                <a:latin typeface="Arial" panose="020B0604020202020204" pitchFamily="34" charset="0"/>
              </a:rPr>
              <a:t>3</a:t>
            </a:r>
            <a:endParaRPr lang="ru-RU" altLang="ru-RU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6910" name="Rectangle 14"/>
          <p:cNvSpPr>
            <a:spLocks noChangeArrowheads="1"/>
          </p:cNvSpPr>
          <p:nvPr/>
        </p:nvSpPr>
        <p:spPr bwMode="auto">
          <a:xfrm>
            <a:off x="3924300" y="4586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ru-RU" altLang="ru-RU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36911" name="Rectangle 15"/>
          <p:cNvSpPr>
            <a:spLocks noChangeArrowheads="1"/>
          </p:cNvSpPr>
          <p:nvPr/>
        </p:nvSpPr>
        <p:spPr bwMode="auto">
          <a:xfrm>
            <a:off x="5580063" y="45862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>
                <a:solidFill>
                  <a:srgbClr val="0000FF"/>
                </a:solidFill>
                <a:latin typeface="Arial" panose="020B0604020202020204" pitchFamily="34" charset="0"/>
              </a:rPr>
              <a:t>5</a:t>
            </a:r>
            <a:endParaRPr lang="ru-RU" altLang="ru-RU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6912" name="AutoShape 1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9788" y="0"/>
            <a:ext cx="684212" cy="6921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6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36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36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336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6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336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6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36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36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33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36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36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336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6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3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6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336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3369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8" grpId="0"/>
      <p:bldP spid="336900" grpId="0" animBg="1"/>
      <p:bldP spid="336901" grpId="0" animBg="1"/>
      <p:bldP spid="336903" grpId="0"/>
      <p:bldP spid="336904" grpId="0"/>
      <p:bldP spid="336905" grpId="0"/>
      <p:bldP spid="336907" grpId="0"/>
      <p:bldP spid="336908" grpId="0"/>
      <p:bldP spid="336909" grpId="0"/>
      <p:bldP spid="336910" grpId="0"/>
      <p:bldP spid="336911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370013" y="1412875"/>
            <a:ext cx="7313612" cy="4529138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b="1">
                <a:solidFill>
                  <a:schemeClr val="hlink"/>
                </a:solidFill>
                <a:latin typeface="Arial" panose="020B0604020202020204" pitchFamily="34" charset="0"/>
              </a:rPr>
              <a:t>Внешним углом треугольника называется угол, смежный с каким-нибудь углом этого </a:t>
            </a:r>
            <a:r>
              <a:rPr lang="ru-RU" altLang="ru-RU" b="1">
                <a:solidFill>
                  <a:schemeClr val="hlink"/>
                </a:solidFill>
                <a:latin typeface="Arial" panose="020B0604020202020204" pitchFamily="34" charset="0"/>
                <a:hlinkClick r:id="rId2" action="ppaction://hlinksldjump"/>
              </a:rPr>
              <a:t>треугольника.</a:t>
            </a:r>
            <a:endParaRPr lang="ru-RU" altLang="ru-RU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337923" name="AutoShape 3"/>
          <p:cNvSpPr>
            <a:spLocks noChangeArrowheads="1"/>
          </p:cNvSpPr>
          <p:nvPr/>
        </p:nvSpPr>
        <p:spPr bwMode="auto">
          <a:xfrm>
            <a:off x="1619250" y="3357563"/>
            <a:ext cx="4248150" cy="2592387"/>
          </a:xfrm>
          <a:prstGeom prst="triangle">
            <a:avLst>
              <a:gd name="adj" fmla="val 50000"/>
            </a:avLst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7924" name="Line 4"/>
          <p:cNvSpPr>
            <a:spLocks noChangeShapeType="1"/>
          </p:cNvSpPr>
          <p:nvPr/>
        </p:nvSpPr>
        <p:spPr bwMode="auto">
          <a:xfrm>
            <a:off x="5867400" y="5949950"/>
            <a:ext cx="23050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7925" name="AutoShape 5"/>
          <p:cNvSpPr>
            <a:spLocks noChangeArrowheads="1"/>
          </p:cNvSpPr>
          <p:nvPr/>
        </p:nvSpPr>
        <p:spPr bwMode="auto">
          <a:xfrm rot="8030334">
            <a:off x="5664200" y="5072063"/>
            <a:ext cx="457200" cy="91440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ru-RU" altLang="ru-RU">
              <a:solidFill>
                <a:schemeClr val="accent2"/>
              </a:solidFill>
            </a:endParaRPr>
          </a:p>
        </p:txBody>
      </p:sp>
      <p:sp>
        <p:nvSpPr>
          <p:cNvPr id="33792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755650" cy="69215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7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/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/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nimBg="1"/>
      <p:bldP spid="337924" grpId="1" animBg="1"/>
      <p:bldP spid="337925" grpId="0" animBg="1"/>
      <p:bldP spid="337925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>
                <a:hlinkClick r:id="rId2" action="ppaction://hlinksldjump"/>
              </a:rPr>
              <a:t>Соотношения </a:t>
            </a:r>
            <a:r>
              <a:rPr lang="ru-RU" altLang="ru-RU" sz="2800" b="1"/>
              <a:t>между сторонами и углами треугольника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2133600"/>
            <a:ext cx="4338637" cy="3808413"/>
          </a:xfrm>
        </p:spPr>
        <p:txBody>
          <a:bodyPr/>
          <a:lstStyle/>
          <a:p>
            <a:r>
              <a:rPr lang="ru-RU" altLang="ru-RU" sz="2500" b="1">
                <a:latin typeface="Arial" panose="020B0604020202020204" pitchFamily="34" charset="0"/>
              </a:rPr>
              <a:t>Теорема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500" b="1">
                <a:latin typeface="Arial" panose="020B0604020202020204" pitchFamily="34" charset="0"/>
              </a:rPr>
              <a:t>     В треугольнике: 1) против большей стороны лежит больший угол; 2) </a:t>
            </a:r>
            <a:r>
              <a:rPr lang="ru-RU" altLang="ru-RU" sz="2500">
                <a:latin typeface="Arial" panose="020B0604020202020204" pitchFamily="34" charset="0"/>
              </a:rPr>
              <a:t>обратно, </a:t>
            </a:r>
            <a:r>
              <a:rPr lang="ru-RU" altLang="ru-RU" sz="2500" b="1">
                <a:latin typeface="Arial" panose="020B0604020202020204" pitchFamily="34" charset="0"/>
              </a:rPr>
              <a:t>против большего угла лежит большая сторона.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500" b="1">
              <a:latin typeface="Arial" panose="020B0604020202020204" pitchFamily="34" charset="0"/>
            </a:endParaRPr>
          </a:p>
        </p:txBody>
      </p:sp>
      <p:sp>
        <p:nvSpPr>
          <p:cNvPr id="338948" name="Line 4"/>
          <p:cNvSpPr>
            <a:spLocks noChangeShapeType="1"/>
          </p:cNvSpPr>
          <p:nvPr/>
        </p:nvSpPr>
        <p:spPr bwMode="auto">
          <a:xfrm flipH="1">
            <a:off x="5580063" y="2205038"/>
            <a:ext cx="2305050" cy="2087562"/>
          </a:xfrm>
          <a:prstGeom prst="line">
            <a:avLst/>
          </a:prstGeom>
          <a:noFill/>
          <a:ln w="5715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949" name="Line 5"/>
          <p:cNvSpPr>
            <a:spLocks noChangeShapeType="1"/>
          </p:cNvSpPr>
          <p:nvPr/>
        </p:nvSpPr>
        <p:spPr bwMode="auto">
          <a:xfrm>
            <a:off x="5580063" y="4292600"/>
            <a:ext cx="576262" cy="165735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950" name="Line 6"/>
          <p:cNvSpPr>
            <a:spLocks noChangeShapeType="1"/>
          </p:cNvSpPr>
          <p:nvPr/>
        </p:nvSpPr>
        <p:spPr bwMode="auto">
          <a:xfrm flipH="1">
            <a:off x="6156325" y="2205038"/>
            <a:ext cx="1728788" cy="3744912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951" name="Rectangle 7"/>
          <p:cNvSpPr>
            <a:spLocks noChangeArrowheads="1"/>
          </p:cNvSpPr>
          <p:nvPr/>
        </p:nvSpPr>
        <p:spPr bwMode="auto">
          <a:xfrm>
            <a:off x="5148263" y="3957638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endParaRPr lang="ru-RU" altLang="ru-RU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38952" name="Rectangle 8"/>
          <p:cNvSpPr>
            <a:spLocks noChangeArrowheads="1"/>
          </p:cNvSpPr>
          <p:nvPr/>
        </p:nvSpPr>
        <p:spPr bwMode="auto">
          <a:xfrm>
            <a:off x="7596188" y="165417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solidFill>
                  <a:srgbClr val="FF9900"/>
                </a:solidFill>
                <a:latin typeface="Arial" panose="020B0604020202020204" pitchFamily="34" charset="0"/>
              </a:rPr>
              <a:t>B</a:t>
            </a:r>
            <a:endParaRPr lang="ru-RU" altLang="ru-RU" sz="2800" b="1">
              <a:solidFill>
                <a:srgbClr val="FF9900"/>
              </a:solidFill>
              <a:latin typeface="Arial" panose="020B0604020202020204" pitchFamily="34" charset="0"/>
            </a:endParaRPr>
          </a:p>
        </p:txBody>
      </p:sp>
      <p:sp>
        <p:nvSpPr>
          <p:cNvPr id="338953" name="Rectangle 9"/>
          <p:cNvSpPr>
            <a:spLocks noChangeArrowheads="1"/>
          </p:cNvSpPr>
          <p:nvPr/>
        </p:nvSpPr>
        <p:spPr bwMode="auto">
          <a:xfrm>
            <a:off x="6011863" y="590232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>
                <a:solidFill>
                  <a:srgbClr val="660033"/>
                </a:solidFill>
                <a:latin typeface="Arial" panose="020B0604020202020204" pitchFamily="34" charset="0"/>
              </a:rPr>
              <a:t>C</a:t>
            </a:r>
            <a:endParaRPr lang="ru-RU" altLang="ru-RU" sz="2800" b="1">
              <a:solidFill>
                <a:srgbClr val="660033"/>
              </a:solidFill>
              <a:latin typeface="Arial" panose="020B0604020202020204" pitchFamily="34" charset="0"/>
            </a:endParaRPr>
          </a:p>
        </p:txBody>
      </p:sp>
      <p:sp>
        <p:nvSpPr>
          <p:cNvPr id="338954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092825"/>
            <a:ext cx="755650" cy="765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8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100" fill="hold"/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" dur="100" fill="hold"/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1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1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00" fill="hold"/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1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1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1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100" fill="hold"/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" dur="1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" dur="1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1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" dur="1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" dur="1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100" fill="hold"/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2" dur="1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100" fill="hold"/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89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6" grpId="0"/>
      <p:bldP spid="338948" grpId="0" animBg="1"/>
      <p:bldP spid="338949" grpId="0" animBg="1"/>
      <p:bldP spid="338950" grpId="0" animBg="1"/>
      <p:bldP spid="338951" grpId="0"/>
      <p:bldP spid="338952" grpId="0"/>
      <p:bldP spid="33895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484313"/>
            <a:ext cx="3579812" cy="5113337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ru-RU" altLang="ru-RU" sz="2000" b="1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000" b="1">
                <a:latin typeface="Arial" panose="020B0604020202020204" pitchFamily="34" charset="0"/>
              </a:rPr>
              <a:t>Следствие 1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500" b="1">
                <a:latin typeface="Arial" panose="020B0604020202020204" pitchFamily="34" charset="0"/>
              </a:rPr>
              <a:t>    </a:t>
            </a:r>
            <a:r>
              <a:rPr lang="ru-RU" altLang="ru-RU" sz="2000" b="1">
                <a:latin typeface="Arial" panose="020B0604020202020204" pitchFamily="34" charset="0"/>
              </a:rPr>
              <a:t>В прямоугольном треугольнике гипотенуза больше катета</a:t>
            </a: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 b="1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ru-RU" altLang="ru-RU" sz="2000" b="1">
              <a:latin typeface="Arial" panose="020B0604020202020204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000" b="1">
                <a:latin typeface="Arial" panose="020B0604020202020204" pitchFamily="34" charset="0"/>
              </a:rPr>
              <a:t>Следствие 2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 b="1">
                <a:latin typeface="Arial" panose="020B0604020202020204" pitchFamily="34" charset="0"/>
              </a:rPr>
              <a:t>     Если два угла треугольника равны, то треугольник равнобедренный.</a:t>
            </a:r>
          </a:p>
          <a:p>
            <a:pPr>
              <a:buFont typeface="Wingdings" panose="05000000000000000000" pitchFamily="2" charset="2"/>
              <a:buNone/>
            </a:pPr>
            <a:endParaRPr lang="ru-RU" altLang="ru-RU" sz="2000" b="1">
              <a:latin typeface="Arial" panose="020B0604020202020204" pitchFamily="34" charset="0"/>
            </a:endParaRPr>
          </a:p>
          <a:p>
            <a:endParaRPr lang="ru-RU" altLang="ru-RU" sz="2500"/>
          </a:p>
        </p:txBody>
      </p:sp>
      <p:sp>
        <p:nvSpPr>
          <p:cNvPr id="339971" name="AutoShape 3"/>
          <p:cNvSpPr>
            <a:spLocks noChangeArrowheads="1"/>
          </p:cNvSpPr>
          <p:nvPr/>
        </p:nvSpPr>
        <p:spPr bwMode="auto">
          <a:xfrm>
            <a:off x="5867400" y="1700213"/>
            <a:ext cx="1512888" cy="1873250"/>
          </a:xfrm>
          <a:prstGeom prst="rtTriangle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9972" name="AutoShape 4"/>
          <p:cNvSpPr>
            <a:spLocks noChangeArrowheads="1"/>
          </p:cNvSpPr>
          <p:nvPr/>
        </p:nvSpPr>
        <p:spPr bwMode="auto">
          <a:xfrm>
            <a:off x="6156325" y="4005263"/>
            <a:ext cx="1489075" cy="2087562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39973" name="Line 5"/>
          <p:cNvSpPr>
            <a:spLocks noChangeShapeType="1"/>
          </p:cNvSpPr>
          <p:nvPr/>
        </p:nvSpPr>
        <p:spPr bwMode="auto">
          <a:xfrm>
            <a:off x="5867400" y="1700213"/>
            <a:ext cx="0" cy="18732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9974" name="Line 6"/>
          <p:cNvSpPr>
            <a:spLocks noChangeShapeType="1"/>
          </p:cNvSpPr>
          <p:nvPr/>
        </p:nvSpPr>
        <p:spPr bwMode="auto">
          <a:xfrm>
            <a:off x="5867400" y="1700213"/>
            <a:ext cx="1512888" cy="187325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9975" name="Line 7"/>
          <p:cNvSpPr>
            <a:spLocks noChangeShapeType="1"/>
          </p:cNvSpPr>
          <p:nvPr/>
        </p:nvSpPr>
        <p:spPr bwMode="auto">
          <a:xfrm flipH="1">
            <a:off x="6156325" y="4005263"/>
            <a:ext cx="720725" cy="20875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9976" name="Line 8"/>
          <p:cNvSpPr>
            <a:spLocks noChangeShapeType="1"/>
          </p:cNvSpPr>
          <p:nvPr/>
        </p:nvSpPr>
        <p:spPr bwMode="auto">
          <a:xfrm>
            <a:off x="6877050" y="4005263"/>
            <a:ext cx="790575" cy="20875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9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9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9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99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399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 fill="hold"/>
                                        <p:tgtEl>
                                          <p:spTgt spid="3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3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0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3" grpId="0" animBg="1"/>
      <p:bldP spid="339973" grpId="1" animBg="1"/>
      <p:bldP spid="339974" grpId="0" animBg="1"/>
      <p:bldP spid="339974" grpId="1" animBg="1"/>
      <p:bldP spid="339975" grpId="0" animBg="1"/>
      <p:bldP spid="339976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1">
                <a:hlinkClick r:id="rId2" action="ppaction://hlinksldjump"/>
              </a:rPr>
              <a:t>Прямоугольные треугольники</a:t>
            </a:r>
            <a:endParaRPr lang="ru-RU" altLang="ru-RU" sz="3200" b="1"/>
          </a:p>
        </p:txBody>
      </p:sp>
      <p:graphicFrame>
        <p:nvGraphicFramePr>
          <p:cNvPr id="340995" name="Group 3"/>
          <p:cNvGraphicFramePr>
            <a:graphicFrameLocks noGrp="1"/>
          </p:cNvGraphicFramePr>
          <p:nvPr>
            <p:ph idx="1"/>
          </p:nvPr>
        </p:nvGraphicFramePr>
        <p:xfrm>
          <a:off x="971550" y="1827213"/>
          <a:ext cx="7712075" cy="4995862"/>
        </p:xfrm>
        <a:graphic>
          <a:graphicData uri="http://schemas.openxmlformats.org/drawingml/2006/table">
            <a:tbl>
              <a:tblPr/>
              <a:tblGrid>
                <a:gridCol w="4056063"/>
                <a:gridCol w="3656012"/>
              </a:tblGrid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Сумма двух углов прямоугольного треугольника равна 180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Катет прямоугольного треугольника, лежащий против угла в 30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, равен половине гипотенузы.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1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 Если катет прямоугольного треугольника равен половине гипотенузы, то угол, лежащий против этого катета, равен 30</a:t>
                      </a:r>
                      <a:r>
                        <a:rPr kumimoji="0" lang="ar-SA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33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ْ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1" i="0" u="none" strike="noStrike" cap="none" normalizeH="0" baseline="0" smtClean="0">
                        <a:ln>
                          <a:noFill/>
                        </a:ln>
                        <a:solidFill>
                          <a:srgbClr val="660033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1009" name="AutoShape 17"/>
          <p:cNvSpPr>
            <a:spLocks noChangeArrowheads="1"/>
          </p:cNvSpPr>
          <p:nvPr/>
        </p:nvSpPr>
        <p:spPr bwMode="auto">
          <a:xfrm>
            <a:off x="5292725" y="2060575"/>
            <a:ext cx="2735263" cy="1008063"/>
          </a:xfrm>
          <a:prstGeom prst="rtTriangle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1010" name="AutoShape 18"/>
          <p:cNvSpPr>
            <a:spLocks noChangeArrowheads="1"/>
          </p:cNvSpPr>
          <p:nvPr/>
        </p:nvSpPr>
        <p:spPr bwMode="auto">
          <a:xfrm>
            <a:off x="5435600" y="3644900"/>
            <a:ext cx="2592388" cy="1152525"/>
          </a:xfrm>
          <a:prstGeom prst="rtTriangle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1011" name="AutoShape 19"/>
          <p:cNvSpPr>
            <a:spLocks noChangeArrowheads="1"/>
          </p:cNvSpPr>
          <p:nvPr/>
        </p:nvSpPr>
        <p:spPr bwMode="auto">
          <a:xfrm>
            <a:off x="5651500" y="5300663"/>
            <a:ext cx="2808288" cy="1296987"/>
          </a:xfrm>
          <a:prstGeom prst="rtTriangle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1012" name="Line 20"/>
          <p:cNvSpPr>
            <a:spLocks noChangeShapeType="1"/>
          </p:cNvSpPr>
          <p:nvPr/>
        </p:nvSpPr>
        <p:spPr bwMode="auto">
          <a:xfrm>
            <a:off x="5435600" y="3644900"/>
            <a:ext cx="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1013" name="Line 21"/>
          <p:cNvSpPr>
            <a:spLocks noChangeShapeType="1"/>
          </p:cNvSpPr>
          <p:nvPr/>
        </p:nvSpPr>
        <p:spPr bwMode="auto">
          <a:xfrm>
            <a:off x="5435600" y="3644900"/>
            <a:ext cx="2520950" cy="11525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1014" name="Line 22"/>
          <p:cNvSpPr>
            <a:spLocks noChangeShapeType="1"/>
          </p:cNvSpPr>
          <p:nvPr/>
        </p:nvSpPr>
        <p:spPr bwMode="auto">
          <a:xfrm>
            <a:off x="5651500" y="5300663"/>
            <a:ext cx="0" cy="1296987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1015" name="Rectangle 23"/>
          <p:cNvSpPr>
            <a:spLocks noChangeArrowheads="1"/>
          </p:cNvSpPr>
          <p:nvPr/>
        </p:nvSpPr>
        <p:spPr bwMode="auto">
          <a:xfrm>
            <a:off x="6732588" y="4437063"/>
            <a:ext cx="508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None/>
            </a:pPr>
            <a:r>
              <a:rPr lang="ru-RU" altLang="ru-RU" b="1"/>
              <a:t>30</a:t>
            </a:r>
            <a:r>
              <a:rPr lang="ar-SA" altLang="ru-RU" b="1"/>
              <a:t>ْ</a:t>
            </a:r>
            <a:endParaRPr lang="ru-RU" altLang="ru-RU" b="1"/>
          </a:p>
        </p:txBody>
      </p:sp>
      <p:sp>
        <p:nvSpPr>
          <p:cNvPr id="341016" name="Rectangle 24"/>
          <p:cNvSpPr>
            <a:spLocks noChangeArrowheads="1"/>
          </p:cNvSpPr>
          <p:nvPr/>
        </p:nvSpPr>
        <p:spPr bwMode="auto">
          <a:xfrm>
            <a:off x="7164388" y="6165850"/>
            <a:ext cx="50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>
                <a:solidFill>
                  <a:srgbClr val="0000FF"/>
                </a:solidFill>
              </a:rPr>
              <a:t>30</a:t>
            </a:r>
            <a:r>
              <a:rPr lang="ar-SA" altLang="ru-RU" b="1">
                <a:solidFill>
                  <a:srgbClr val="0000FF"/>
                </a:solidFill>
              </a:rPr>
              <a:t>ْ</a:t>
            </a:r>
            <a:endParaRPr lang="ru-RU" altLang="ru-RU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/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/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/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/>
                                        <p:tgtEl>
                                          <p:spTgt spid="3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4" dur="1000"/>
                                        <p:tgtEl>
                                          <p:spTgt spid="3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4" grpId="0"/>
      <p:bldP spid="341012" grpId="0" animBg="1"/>
      <p:bldP spid="341012" grpId="1" animBg="1"/>
      <p:bldP spid="341013" grpId="0" animBg="1"/>
      <p:bldP spid="341014" grpId="0" animBg="1"/>
      <p:bldP spid="341015" grpId="0"/>
      <p:bldP spid="34101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/>
              <a:t>Признаки равенства прямоугольных треугольников</a:t>
            </a:r>
          </a:p>
        </p:txBody>
      </p:sp>
      <p:graphicFrame>
        <p:nvGraphicFramePr>
          <p:cNvPr id="342019" name="Group 3"/>
          <p:cNvGraphicFramePr>
            <a:graphicFrameLocks noGrp="1"/>
          </p:cNvGraphicFramePr>
          <p:nvPr>
            <p:ph idx="1"/>
          </p:nvPr>
        </p:nvGraphicFramePr>
        <p:xfrm>
          <a:off x="971550" y="1827213"/>
          <a:ext cx="7712075" cy="3870325"/>
        </p:xfrm>
        <a:graphic>
          <a:graphicData uri="http://schemas.openxmlformats.org/drawingml/2006/table">
            <a:tbl>
              <a:tblPr/>
              <a:tblGrid>
                <a:gridCol w="4056063"/>
                <a:gridCol w="3656012"/>
              </a:tblGrid>
              <a:tr h="1457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Arial" panose="020B0604020202020204" pitchFamily="34" charset="0"/>
                        </a:rPr>
                        <a:t>Если катеты одного прямоугольного треугольник соответственно равны катетам другого.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00"/>
                          </a:solidFill>
                          <a:effectLst/>
                          <a:latin typeface="Arial" panose="020B0604020202020204" pitchFamily="34" charset="0"/>
                        </a:rPr>
                        <a:t>Если катет и прилежащий к нему острый угол одного прямоугольного треугольника соответственно равны катету и прилежащему к нему острому углу другого.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5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60000"/>
                        <a:buFont typeface="Wingdings" panose="05000000000000000000" pitchFamily="2" charset="2"/>
                        <a:defRPr sz="1700">
                          <a:solidFill>
                            <a:schemeClr val="tx1"/>
                          </a:solidFill>
                          <a:latin typeface="Verdan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ru-RU" altLang="ru-RU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2030" name="AutoShape 14"/>
          <p:cNvSpPr>
            <a:spLocks noChangeArrowheads="1"/>
          </p:cNvSpPr>
          <p:nvPr/>
        </p:nvSpPr>
        <p:spPr bwMode="auto">
          <a:xfrm>
            <a:off x="5219700" y="1989138"/>
            <a:ext cx="1296988" cy="1079500"/>
          </a:xfrm>
          <a:prstGeom prst="rtTriangle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>
              <a:solidFill>
                <a:srgbClr val="FFCCCC"/>
              </a:solidFill>
            </a:endParaRPr>
          </a:p>
        </p:txBody>
      </p:sp>
      <p:sp>
        <p:nvSpPr>
          <p:cNvPr id="342031" name="AutoShape 15"/>
          <p:cNvSpPr>
            <a:spLocks noChangeArrowheads="1"/>
          </p:cNvSpPr>
          <p:nvPr/>
        </p:nvSpPr>
        <p:spPr bwMode="auto">
          <a:xfrm rot="8049199">
            <a:off x="5750719" y="4221957"/>
            <a:ext cx="841375" cy="1976437"/>
          </a:xfrm>
          <a:prstGeom prst="rtTriangle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2032" name="AutoShape 16"/>
          <p:cNvSpPr>
            <a:spLocks noChangeArrowheads="1"/>
          </p:cNvSpPr>
          <p:nvPr/>
        </p:nvSpPr>
        <p:spPr bwMode="auto">
          <a:xfrm>
            <a:off x="7019925" y="2060575"/>
            <a:ext cx="1296988" cy="1079500"/>
          </a:xfrm>
          <a:prstGeom prst="rtTriangle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>
              <a:solidFill>
                <a:srgbClr val="FFCCCC"/>
              </a:solidFill>
            </a:endParaRPr>
          </a:p>
        </p:txBody>
      </p:sp>
      <p:sp>
        <p:nvSpPr>
          <p:cNvPr id="342033" name="Line 17"/>
          <p:cNvSpPr>
            <a:spLocks noChangeShapeType="1"/>
          </p:cNvSpPr>
          <p:nvPr/>
        </p:nvSpPr>
        <p:spPr bwMode="auto">
          <a:xfrm>
            <a:off x="5219700" y="198913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34" name="Line 18"/>
          <p:cNvSpPr>
            <a:spLocks noChangeShapeType="1"/>
          </p:cNvSpPr>
          <p:nvPr/>
        </p:nvSpPr>
        <p:spPr bwMode="auto">
          <a:xfrm>
            <a:off x="5219700" y="3068638"/>
            <a:ext cx="1296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35" name="Line 19"/>
          <p:cNvSpPr>
            <a:spLocks noChangeShapeType="1"/>
          </p:cNvSpPr>
          <p:nvPr/>
        </p:nvSpPr>
        <p:spPr bwMode="auto">
          <a:xfrm>
            <a:off x="7019925" y="2060575"/>
            <a:ext cx="0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36" name="Line 20"/>
          <p:cNvSpPr>
            <a:spLocks noChangeShapeType="1"/>
          </p:cNvSpPr>
          <p:nvPr/>
        </p:nvSpPr>
        <p:spPr bwMode="auto">
          <a:xfrm>
            <a:off x="7019925" y="3141663"/>
            <a:ext cx="1296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37" name="AutoShape 21"/>
          <p:cNvSpPr>
            <a:spLocks noChangeArrowheads="1"/>
          </p:cNvSpPr>
          <p:nvPr/>
        </p:nvSpPr>
        <p:spPr bwMode="auto">
          <a:xfrm rot="8049199">
            <a:off x="6868319" y="3582194"/>
            <a:ext cx="841375" cy="1976437"/>
          </a:xfrm>
          <a:prstGeom prst="rtTriangle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2038" name="Line 22"/>
          <p:cNvSpPr>
            <a:spLocks noChangeShapeType="1"/>
          </p:cNvSpPr>
          <p:nvPr/>
        </p:nvSpPr>
        <p:spPr bwMode="auto">
          <a:xfrm flipH="1">
            <a:off x="5148263" y="4221163"/>
            <a:ext cx="576262" cy="6477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39" name="Line 23"/>
          <p:cNvSpPr>
            <a:spLocks noChangeShapeType="1"/>
          </p:cNvSpPr>
          <p:nvPr/>
        </p:nvSpPr>
        <p:spPr bwMode="auto">
          <a:xfrm flipH="1">
            <a:off x="6227763" y="3573463"/>
            <a:ext cx="649287" cy="647700"/>
          </a:xfrm>
          <a:prstGeom prst="line">
            <a:avLst/>
          </a:prstGeom>
          <a:noFill/>
          <a:ln w="38100">
            <a:solidFill>
              <a:srgbClr val="FF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40" name="AutoShape 24"/>
          <p:cNvSpPr>
            <a:spLocks noChangeArrowheads="1"/>
          </p:cNvSpPr>
          <p:nvPr/>
        </p:nvSpPr>
        <p:spPr bwMode="auto">
          <a:xfrm rot="10198828">
            <a:off x="5360988" y="4691063"/>
            <a:ext cx="100012" cy="252412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2041" name="AutoShape 25"/>
          <p:cNvSpPr>
            <a:spLocks noChangeArrowheads="1"/>
          </p:cNvSpPr>
          <p:nvPr/>
        </p:nvSpPr>
        <p:spPr bwMode="auto">
          <a:xfrm rot="10198828">
            <a:off x="6516688" y="4005263"/>
            <a:ext cx="100012" cy="252412"/>
          </a:xfrm>
          <a:prstGeom prst="moon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2042" name="Line 26"/>
          <p:cNvSpPr>
            <a:spLocks noChangeShapeType="1"/>
          </p:cNvSpPr>
          <p:nvPr/>
        </p:nvSpPr>
        <p:spPr bwMode="auto">
          <a:xfrm>
            <a:off x="5219700" y="198913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43" name="Line 27"/>
          <p:cNvSpPr>
            <a:spLocks noChangeShapeType="1"/>
          </p:cNvSpPr>
          <p:nvPr/>
        </p:nvSpPr>
        <p:spPr bwMode="auto">
          <a:xfrm>
            <a:off x="7019925" y="2060575"/>
            <a:ext cx="0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2044" name="AutoShape 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827087" cy="765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/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/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2" dur="1000"/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" dur="1000"/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/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/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/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9" dur="1000"/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/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/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  <p:bldP spid="342034" grpId="0" animBg="1"/>
      <p:bldP spid="342036" grpId="0" animBg="1"/>
      <p:bldP spid="342038" grpId="0" animBg="1"/>
      <p:bldP spid="342039" grpId="0" animBg="1"/>
      <p:bldP spid="342040" grpId="0" animBg="1"/>
      <p:bldP spid="342041" grpId="0" animBg="1"/>
      <p:bldP spid="342042" grpId="0" animBg="1"/>
      <p:bldP spid="342042" grpId="1" animBg="1"/>
      <p:bldP spid="342043" grpId="0" animBg="1"/>
      <p:bldP spid="34204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/>
          <p:cNvGrpSpPr>
            <a:grpSpLocks/>
          </p:cNvGrpSpPr>
          <p:nvPr/>
        </p:nvGrpSpPr>
        <p:grpSpPr bwMode="auto">
          <a:xfrm rot="3296603">
            <a:off x="1557338" y="3167062"/>
            <a:ext cx="1333500" cy="3076575"/>
            <a:chOff x="726" y="2304"/>
            <a:chExt cx="840" cy="1938"/>
          </a:xfrm>
        </p:grpSpPr>
        <p:sp>
          <p:nvSpPr>
            <p:cNvPr id="45059" name="Rectangle 3"/>
            <p:cNvSpPr>
              <a:spLocks noChangeArrowheads="1"/>
            </p:cNvSpPr>
            <p:nvPr/>
          </p:nvSpPr>
          <p:spPr bwMode="auto">
            <a:xfrm rot="900000">
              <a:off x="912" y="2544"/>
              <a:ext cx="96" cy="1584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 rot="-900000">
              <a:off x="1296" y="2544"/>
              <a:ext cx="96" cy="1584"/>
            </a:xfrm>
            <a:prstGeom prst="rect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50000">
                  <a:srgbClr val="969696"/>
                </a:gs>
                <a:gs pos="100000">
                  <a:srgbClr val="969696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1" name="AutoShape 5"/>
            <p:cNvSpPr>
              <a:spLocks noChangeArrowheads="1"/>
            </p:cNvSpPr>
            <p:nvPr/>
          </p:nvSpPr>
          <p:spPr bwMode="auto">
            <a:xfrm rot="10800000">
              <a:off x="726" y="4098"/>
              <a:ext cx="4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2" name="AutoShape 6"/>
            <p:cNvSpPr>
              <a:spLocks noChangeArrowheads="1"/>
            </p:cNvSpPr>
            <p:nvPr/>
          </p:nvSpPr>
          <p:spPr bwMode="auto">
            <a:xfrm rot="10800000">
              <a:off x="1518" y="4096"/>
              <a:ext cx="4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3" name="AutoShape 7"/>
            <p:cNvSpPr>
              <a:spLocks noChangeArrowheads="1"/>
            </p:cNvSpPr>
            <p:nvPr/>
          </p:nvSpPr>
          <p:spPr bwMode="auto">
            <a:xfrm>
              <a:off x="1056" y="2496"/>
              <a:ext cx="192" cy="288"/>
            </a:xfrm>
            <a:prstGeom prst="flowChartOffpageConnector">
              <a:avLst/>
            </a:prstGeom>
            <a:gradFill rotWithShape="1">
              <a:gsLst>
                <a:gs pos="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64" name="Rectangle 8"/>
            <p:cNvSpPr>
              <a:spLocks noChangeArrowheads="1"/>
            </p:cNvSpPr>
            <p:nvPr/>
          </p:nvSpPr>
          <p:spPr bwMode="auto">
            <a:xfrm>
              <a:off x="1104" y="2304"/>
              <a:ext cx="96" cy="192"/>
            </a:xfrm>
            <a:prstGeom prst="rect">
              <a:avLst/>
            </a:prstGeom>
            <a:gradFill rotWithShape="1">
              <a:gsLst>
                <a:gs pos="0">
                  <a:srgbClr val="969696"/>
                </a:gs>
                <a:gs pos="50000">
                  <a:srgbClr val="969696">
                    <a:gamma/>
                    <a:shade val="46275"/>
                    <a:invGamma/>
                  </a:srgbClr>
                </a:gs>
                <a:gs pos="100000">
                  <a:srgbClr val="969696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0" y="533400"/>
            <a:ext cx="9144000" cy="1219200"/>
          </a:xfr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/>
        </p:spPr>
        <p:txBody>
          <a:bodyPr anchor="ctr"/>
          <a:lstStyle/>
          <a:p>
            <a:r>
              <a:rPr lang="ru-RU" altLang="ru-RU" sz="4400" b="1" i="1">
                <a:latin typeface="Bookman Old Style" panose="02050604050505020204" pitchFamily="18" charset="0"/>
              </a:rPr>
              <a:t>Начальные геометрические </a:t>
            </a:r>
            <a:r>
              <a:rPr lang="ru-RU" altLang="ru-RU" sz="4400" b="1" i="1">
                <a:latin typeface="Bookman Old Style" panose="02050604050505020204" pitchFamily="18" charset="0"/>
                <a:hlinkClick r:id="rId2" action="ppaction://hlinksldjump"/>
              </a:rPr>
              <a:t>сведения</a:t>
            </a:r>
            <a:endParaRPr lang="ru-RU" altLang="ru-RU" sz="4400" b="1" i="1">
              <a:latin typeface="Bookman Old Style" panose="02050604050505020204" pitchFamily="18" charset="0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0" y="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371600" y="2438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O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>
            <a:off x="228600" y="2286000"/>
            <a:ext cx="2209800" cy="990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V="1">
            <a:off x="152400" y="2514600"/>
            <a:ext cx="2590800" cy="5334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V="1">
            <a:off x="3429000" y="2438400"/>
            <a:ext cx="2209800" cy="3810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>
            <a:off x="3429000" y="2819400"/>
            <a:ext cx="2209800" cy="6096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429000" y="2438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O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4" name="Oval 18"/>
          <p:cNvSpPr>
            <a:spLocks noChangeArrowheads="1"/>
          </p:cNvSpPr>
          <p:nvPr/>
        </p:nvSpPr>
        <p:spPr bwMode="auto">
          <a:xfrm>
            <a:off x="3371850" y="2762250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5" name="Text Box 19"/>
          <p:cNvSpPr txBox="1">
            <a:spLocks noChangeArrowheads="1"/>
          </p:cNvSpPr>
          <p:nvPr/>
        </p:nvSpPr>
        <p:spPr bwMode="auto">
          <a:xfrm>
            <a:off x="5029200" y="22098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6" name="Text Box 20"/>
          <p:cNvSpPr txBox="1">
            <a:spLocks noChangeArrowheads="1"/>
          </p:cNvSpPr>
          <p:nvPr/>
        </p:nvSpPr>
        <p:spPr bwMode="auto">
          <a:xfrm>
            <a:off x="5029200" y="3276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77" name="Oval 21"/>
          <p:cNvSpPr>
            <a:spLocks noChangeArrowheads="1"/>
          </p:cNvSpPr>
          <p:nvPr/>
        </p:nvSpPr>
        <p:spPr bwMode="auto">
          <a:xfrm>
            <a:off x="6496050" y="27670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8" name="Oval 22"/>
          <p:cNvSpPr>
            <a:spLocks noChangeArrowheads="1"/>
          </p:cNvSpPr>
          <p:nvPr/>
        </p:nvSpPr>
        <p:spPr bwMode="auto">
          <a:xfrm>
            <a:off x="8401050" y="27670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65532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K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8458200" y="2362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P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6553200" y="2819400"/>
            <a:ext cx="1905000" cy="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5082" name="Oval 26"/>
          <p:cNvSpPr>
            <a:spLocks noChangeArrowheads="1"/>
          </p:cNvSpPr>
          <p:nvPr/>
        </p:nvSpPr>
        <p:spPr bwMode="auto">
          <a:xfrm>
            <a:off x="1319213" y="274796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45083" name="Group 27"/>
          <p:cNvGrpSpPr>
            <a:grpSpLocks/>
          </p:cNvGrpSpPr>
          <p:nvPr/>
        </p:nvGrpSpPr>
        <p:grpSpPr bwMode="auto">
          <a:xfrm rot="1547119">
            <a:off x="0" y="4724400"/>
            <a:ext cx="4724400" cy="457200"/>
            <a:chOff x="1152" y="1728"/>
            <a:chExt cx="2976" cy="288"/>
          </a:xfrm>
        </p:grpSpPr>
        <p:sp>
          <p:nvSpPr>
            <p:cNvPr id="45084" name="Rectangle 28"/>
            <p:cNvSpPr>
              <a:spLocks noChangeArrowheads="1"/>
            </p:cNvSpPr>
            <p:nvPr/>
          </p:nvSpPr>
          <p:spPr bwMode="auto">
            <a:xfrm>
              <a:off x="1152" y="1728"/>
              <a:ext cx="2976" cy="288"/>
            </a:xfrm>
            <a:prstGeom prst="rect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auto">
            <a:xfrm>
              <a:off x="134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86" name="Text Box 30"/>
            <p:cNvSpPr txBox="1">
              <a:spLocks noChangeArrowheads="1"/>
            </p:cNvSpPr>
            <p:nvPr/>
          </p:nvSpPr>
          <p:spPr bwMode="auto">
            <a:xfrm>
              <a:off x="132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45087" name="Line 31"/>
            <p:cNvSpPr>
              <a:spLocks noChangeShapeType="1"/>
            </p:cNvSpPr>
            <p:nvPr/>
          </p:nvSpPr>
          <p:spPr bwMode="auto">
            <a:xfrm>
              <a:off x="153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88" name="Text Box 32"/>
            <p:cNvSpPr txBox="1">
              <a:spLocks noChangeArrowheads="1"/>
            </p:cNvSpPr>
            <p:nvPr/>
          </p:nvSpPr>
          <p:spPr bwMode="auto">
            <a:xfrm>
              <a:off x="151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45089" name="Line 33"/>
            <p:cNvSpPr>
              <a:spLocks noChangeShapeType="1"/>
            </p:cNvSpPr>
            <p:nvPr/>
          </p:nvSpPr>
          <p:spPr bwMode="auto">
            <a:xfrm>
              <a:off x="172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90" name="Text Box 34"/>
            <p:cNvSpPr txBox="1">
              <a:spLocks noChangeArrowheads="1"/>
            </p:cNvSpPr>
            <p:nvPr/>
          </p:nvSpPr>
          <p:spPr bwMode="auto">
            <a:xfrm>
              <a:off x="170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5091" name="Line 35"/>
            <p:cNvSpPr>
              <a:spLocks noChangeShapeType="1"/>
            </p:cNvSpPr>
            <p:nvPr/>
          </p:nvSpPr>
          <p:spPr bwMode="auto">
            <a:xfrm>
              <a:off x="192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92" name="Text Box 36"/>
            <p:cNvSpPr txBox="1">
              <a:spLocks noChangeArrowheads="1"/>
            </p:cNvSpPr>
            <p:nvPr/>
          </p:nvSpPr>
          <p:spPr bwMode="auto">
            <a:xfrm>
              <a:off x="189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45093" name="Line 37"/>
            <p:cNvSpPr>
              <a:spLocks noChangeShapeType="1"/>
            </p:cNvSpPr>
            <p:nvPr/>
          </p:nvSpPr>
          <p:spPr bwMode="auto">
            <a:xfrm>
              <a:off x="211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94" name="Text Box 38"/>
            <p:cNvSpPr txBox="1">
              <a:spLocks noChangeArrowheads="1"/>
            </p:cNvSpPr>
            <p:nvPr/>
          </p:nvSpPr>
          <p:spPr bwMode="auto">
            <a:xfrm>
              <a:off x="208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45095" name="Line 39"/>
            <p:cNvSpPr>
              <a:spLocks noChangeShapeType="1"/>
            </p:cNvSpPr>
            <p:nvPr/>
          </p:nvSpPr>
          <p:spPr bwMode="auto">
            <a:xfrm>
              <a:off x="230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96" name="Text Box 40"/>
            <p:cNvSpPr txBox="1">
              <a:spLocks noChangeArrowheads="1"/>
            </p:cNvSpPr>
            <p:nvPr/>
          </p:nvSpPr>
          <p:spPr bwMode="auto">
            <a:xfrm>
              <a:off x="228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45097" name="Line 41"/>
            <p:cNvSpPr>
              <a:spLocks noChangeShapeType="1"/>
            </p:cNvSpPr>
            <p:nvPr/>
          </p:nvSpPr>
          <p:spPr bwMode="auto">
            <a:xfrm>
              <a:off x="249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098" name="Text Box 42"/>
            <p:cNvSpPr txBox="1">
              <a:spLocks noChangeArrowheads="1"/>
            </p:cNvSpPr>
            <p:nvPr/>
          </p:nvSpPr>
          <p:spPr bwMode="auto">
            <a:xfrm>
              <a:off x="247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45099" name="Line 43"/>
            <p:cNvSpPr>
              <a:spLocks noChangeShapeType="1"/>
            </p:cNvSpPr>
            <p:nvPr/>
          </p:nvSpPr>
          <p:spPr bwMode="auto">
            <a:xfrm>
              <a:off x="268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00" name="Text Box 44"/>
            <p:cNvSpPr txBox="1">
              <a:spLocks noChangeArrowheads="1"/>
            </p:cNvSpPr>
            <p:nvPr/>
          </p:nvSpPr>
          <p:spPr bwMode="auto">
            <a:xfrm>
              <a:off x="266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45101" name="Line 45"/>
            <p:cNvSpPr>
              <a:spLocks noChangeShapeType="1"/>
            </p:cNvSpPr>
            <p:nvPr/>
          </p:nvSpPr>
          <p:spPr bwMode="auto">
            <a:xfrm>
              <a:off x="288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02" name="Text Box 46"/>
            <p:cNvSpPr txBox="1">
              <a:spLocks noChangeArrowheads="1"/>
            </p:cNvSpPr>
            <p:nvPr/>
          </p:nvSpPr>
          <p:spPr bwMode="auto">
            <a:xfrm>
              <a:off x="285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45103" name="Line 47"/>
            <p:cNvSpPr>
              <a:spLocks noChangeShapeType="1"/>
            </p:cNvSpPr>
            <p:nvPr/>
          </p:nvSpPr>
          <p:spPr bwMode="auto">
            <a:xfrm>
              <a:off x="307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04" name="Text Box 48"/>
            <p:cNvSpPr txBox="1">
              <a:spLocks noChangeArrowheads="1"/>
            </p:cNvSpPr>
            <p:nvPr/>
          </p:nvSpPr>
          <p:spPr bwMode="auto">
            <a:xfrm>
              <a:off x="304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  <p:sp>
          <p:nvSpPr>
            <p:cNvPr id="45105" name="Line 49"/>
            <p:cNvSpPr>
              <a:spLocks noChangeShapeType="1"/>
            </p:cNvSpPr>
            <p:nvPr/>
          </p:nvSpPr>
          <p:spPr bwMode="auto">
            <a:xfrm>
              <a:off x="3264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06" name="Text Box 50"/>
            <p:cNvSpPr txBox="1">
              <a:spLocks noChangeArrowheads="1"/>
            </p:cNvSpPr>
            <p:nvPr/>
          </p:nvSpPr>
          <p:spPr bwMode="auto">
            <a:xfrm>
              <a:off x="3240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</a:p>
          </p:txBody>
        </p:sp>
        <p:sp>
          <p:nvSpPr>
            <p:cNvPr id="45107" name="Line 51"/>
            <p:cNvSpPr>
              <a:spLocks noChangeShapeType="1"/>
            </p:cNvSpPr>
            <p:nvPr/>
          </p:nvSpPr>
          <p:spPr bwMode="auto">
            <a:xfrm>
              <a:off x="3456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08" name="Text Box 52"/>
            <p:cNvSpPr txBox="1">
              <a:spLocks noChangeArrowheads="1"/>
            </p:cNvSpPr>
            <p:nvPr/>
          </p:nvSpPr>
          <p:spPr bwMode="auto">
            <a:xfrm>
              <a:off x="3432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12</a:t>
              </a:r>
            </a:p>
          </p:txBody>
        </p:sp>
        <p:sp>
          <p:nvSpPr>
            <p:cNvPr id="45109" name="Line 53"/>
            <p:cNvSpPr>
              <a:spLocks noChangeShapeType="1"/>
            </p:cNvSpPr>
            <p:nvPr/>
          </p:nvSpPr>
          <p:spPr bwMode="auto">
            <a:xfrm>
              <a:off x="3648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10" name="Text Box 54"/>
            <p:cNvSpPr txBox="1">
              <a:spLocks noChangeArrowheads="1"/>
            </p:cNvSpPr>
            <p:nvPr/>
          </p:nvSpPr>
          <p:spPr bwMode="auto">
            <a:xfrm>
              <a:off x="3624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45111" name="Line 55"/>
            <p:cNvSpPr>
              <a:spLocks noChangeShapeType="1"/>
            </p:cNvSpPr>
            <p:nvPr/>
          </p:nvSpPr>
          <p:spPr bwMode="auto">
            <a:xfrm>
              <a:off x="3840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12" name="Text Box 56"/>
            <p:cNvSpPr txBox="1">
              <a:spLocks noChangeArrowheads="1"/>
            </p:cNvSpPr>
            <p:nvPr/>
          </p:nvSpPr>
          <p:spPr bwMode="auto">
            <a:xfrm>
              <a:off x="3816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14</a:t>
              </a:r>
            </a:p>
          </p:txBody>
        </p:sp>
        <p:sp>
          <p:nvSpPr>
            <p:cNvPr id="45113" name="Line 57"/>
            <p:cNvSpPr>
              <a:spLocks noChangeShapeType="1"/>
            </p:cNvSpPr>
            <p:nvPr/>
          </p:nvSpPr>
          <p:spPr bwMode="auto">
            <a:xfrm>
              <a:off x="4032" y="1728"/>
              <a:ext cx="0" cy="96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14" name="Text Box 58"/>
            <p:cNvSpPr txBox="1">
              <a:spLocks noChangeArrowheads="1"/>
            </p:cNvSpPr>
            <p:nvPr/>
          </p:nvSpPr>
          <p:spPr bwMode="auto">
            <a:xfrm>
              <a:off x="4008" y="1832"/>
              <a:ext cx="96" cy="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1000" b="1">
                  <a:solidFill>
                    <a:srgbClr val="000000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</p:grpSp>
      <p:grpSp>
        <p:nvGrpSpPr>
          <p:cNvPr id="45115" name="Group 59"/>
          <p:cNvGrpSpPr>
            <a:grpSpLocks/>
          </p:cNvGrpSpPr>
          <p:nvPr/>
        </p:nvGrpSpPr>
        <p:grpSpPr bwMode="auto">
          <a:xfrm rot="-1492333">
            <a:off x="5638800" y="3937000"/>
            <a:ext cx="3276600" cy="2311400"/>
            <a:chOff x="2832" y="3340"/>
            <a:chExt cx="2064" cy="1456"/>
          </a:xfrm>
        </p:grpSpPr>
        <p:sp>
          <p:nvSpPr>
            <p:cNvPr id="45116" name="AutoShape 60"/>
            <p:cNvSpPr>
              <a:spLocks noChangeArrowheads="1"/>
            </p:cNvSpPr>
            <p:nvPr/>
          </p:nvSpPr>
          <p:spPr bwMode="auto">
            <a:xfrm>
              <a:off x="3024" y="3340"/>
              <a:ext cx="1680" cy="1456"/>
            </a:xfrm>
            <a:custGeom>
              <a:avLst/>
              <a:gdLst>
                <a:gd name="G0" fmla="+- 7278 0 0"/>
                <a:gd name="G1" fmla="+- 11732502 0 0"/>
                <a:gd name="G2" fmla="+- 0 0 11732502"/>
                <a:gd name="T0" fmla="*/ 0 256 1"/>
                <a:gd name="T1" fmla="*/ 180 256 1"/>
                <a:gd name="G3" fmla="+- 11732502 T0 T1"/>
                <a:gd name="T2" fmla="*/ 0 256 1"/>
                <a:gd name="T3" fmla="*/ 90 256 1"/>
                <a:gd name="G4" fmla="+- 11732502 T2 T3"/>
                <a:gd name="G5" fmla="*/ G4 2 1"/>
                <a:gd name="T4" fmla="*/ 90 256 1"/>
                <a:gd name="T5" fmla="*/ 0 256 1"/>
                <a:gd name="G6" fmla="+- 11732502 T4 T5"/>
                <a:gd name="G7" fmla="*/ G6 2 1"/>
                <a:gd name="G8" fmla="abs 11732502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278"/>
                <a:gd name="G18" fmla="*/ 7278 1 2"/>
                <a:gd name="G19" fmla="+- G18 5400 0"/>
                <a:gd name="G20" fmla="cos G19 11732502"/>
                <a:gd name="G21" fmla="sin G19 11732502"/>
                <a:gd name="G22" fmla="+- G20 10800 0"/>
                <a:gd name="G23" fmla="+- G21 10800 0"/>
                <a:gd name="G24" fmla="+- 10800 0 G20"/>
                <a:gd name="G25" fmla="+- 7278 10800 0"/>
                <a:gd name="G26" fmla="?: G9 G17 G25"/>
                <a:gd name="G27" fmla="?: G9 0 21600"/>
                <a:gd name="G28" fmla="cos 10800 11732502"/>
                <a:gd name="G29" fmla="sin 10800 11732502"/>
                <a:gd name="G30" fmla="sin 7278 11732502"/>
                <a:gd name="G31" fmla="+- G28 10800 0"/>
                <a:gd name="G32" fmla="+- G29 10800 0"/>
                <a:gd name="G33" fmla="+- G30 10800 0"/>
                <a:gd name="G34" fmla="?: G4 0 G31"/>
                <a:gd name="G35" fmla="?: 11732502 G34 0"/>
                <a:gd name="G36" fmla="?: G6 G35 G31"/>
                <a:gd name="G37" fmla="+- 21600 0 G36"/>
                <a:gd name="G38" fmla="?: G4 0 G33"/>
                <a:gd name="G39" fmla="?: 11732502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762 w 21600"/>
                <a:gd name="T15" fmla="*/ 10954 h 21600"/>
                <a:gd name="T16" fmla="*/ 10800 w 21600"/>
                <a:gd name="T17" fmla="*/ 3522 h 21600"/>
                <a:gd name="T18" fmla="*/ 19838 w 21600"/>
                <a:gd name="T19" fmla="*/ 1095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523" y="10923"/>
                  </a:moveTo>
                  <a:cubicBezTo>
                    <a:pt x="3522" y="10882"/>
                    <a:pt x="3522" y="10841"/>
                    <a:pt x="3522" y="10800"/>
                  </a:cubicBezTo>
                  <a:cubicBezTo>
                    <a:pt x="3522" y="6780"/>
                    <a:pt x="6780" y="3522"/>
                    <a:pt x="10800" y="3522"/>
                  </a:cubicBezTo>
                  <a:cubicBezTo>
                    <a:pt x="14819" y="3522"/>
                    <a:pt x="18078" y="6780"/>
                    <a:pt x="18078" y="10800"/>
                  </a:cubicBezTo>
                  <a:cubicBezTo>
                    <a:pt x="18078" y="10841"/>
                    <a:pt x="18077" y="10882"/>
                    <a:pt x="18076" y="10923"/>
                  </a:cubicBezTo>
                  <a:lnTo>
                    <a:pt x="21598" y="10984"/>
                  </a:lnTo>
                  <a:cubicBezTo>
                    <a:pt x="21599" y="10922"/>
                    <a:pt x="21600" y="10861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0861"/>
                    <a:pt x="0" y="10922"/>
                    <a:pt x="1" y="1098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17" name="Line 61"/>
            <p:cNvSpPr>
              <a:spLocks noChangeShapeType="1"/>
            </p:cNvSpPr>
            <p:nvPr/>
          </p:nvSpPr>
          <p:spPr bwMode="auto">
            <a:xfrm flipH="1">
              <a:off x="3024" y="4080"/>
              <a:ext cx="8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18" name="Line 62"/>
            <p:cNvSpPr>
              <a:spLocks noChangeShapeType="1"/>
            </p:cNvSpPr>
            <p:nvPr/>
          </p:nvSpPr>
          <p:spPr bwMode="auto">
            <a:xfrm flipH="1" flipV="1">
              <a:off x="3024" y="3984"/>
              <a:ext cx="81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19" name="Line 63"/>
            <p:cNvSpPr>
              <a:spLocks noChangeShapeType="1"/>
            </p:cNvSpPr>
            <p:nvPr/>
          </p:nvSpPr>
          <p:spPr bwMode="auto">
            <a:xfrm flipV="1">
              <a:off x="3840" y="3984"/>
              <a:ext cx="864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0" name="Line 64"/>
            <p:cNvSpPr>
              <a:spLocks noChangeShapeType="1"/>
            </p:cNvSpPr>
            <p:nvPr/>
          </p:nvSpPr>
          <p:spPr bwMode="auto">
            <a:xfrm flipH="1" flipV="1">
              <a:off x="3072" y="3888"/>
              <a:ext cx="768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1" name="Line 65"/>
            <p:cNvSpPr>
              <a:spLocks noChangeShapeType="1"/>
            </p:cNvSpPr>
            <p:nvPr/>
          </p:nvSpPr>
          <p:spPr bwMode="auto">
            <a:xfrm flipV="1">
              <a:off x="3840" y="3888"/>
              <a:ext cx="816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2" name="Line 66"/>
            <p:cNvSpPr>
              <a:spLocks noChangeShapeType="1"/>
            </p:cNvSpPr>
            <p:nvPr/>
          </p:nvSpPr>
          <p:spPr bwMode="auto">
            <a:xfrm flipH="1" flipV="1">
              <a:off x="3120" y="3792"/>
              <a:ext cx="72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3" name="Line 67"/>
            <p:cNvSpPr>
              <a:spLocks noChangeShapeType="1"/>
            </p:cNvSpPr>
            <p:nvPr/>
          </p:nvSpPr>
          <p:spPr bwMode="auto">
            <a:xfrm flipV="1">
              <a:off x="3840" y="3792"/>
              <a:ext cx="76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4" name="Line 68"/>
            <p:cNvSpPr>
              <a:spLocks noChangeShapeType="1"/>
            </p:cNvSpPr>
            <p:nvPr/>
          </p:nvSpPr>
          <p:spPr bwMode="auto">
            <a:xfrm flipH="1" flipV="1">
              <a:off x="3168" y="3696"/>
              <a:ext cx="67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5" name="Line 69"/>
            <p:cNvSpPr>
              <a:spLocks noChangeShapeType="1"/>
            </p:cNvSpPr>
            <p:nvPr/>
          </p:nvSpPr>
          <p:spPr bwMode="auto">
            <a:xfrm flipV="1">
              <a:off x="3840" y="3696"/>
              <a:ext cx="720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6" name="Line 70"/>
            <p:cNvSpPr>
              <a:spLocks noChangeShapeType="1"/>
            </p:cNvSpPr>
            <p:nvPr/>
          </p:nvSpPr>
          <p:spPr bwMode="auto">
            <a:xfrm flipH="1" flipV="1">
              <a:off x="3264" y="3600"/>
              <a:ext cx="576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7" name="Line 71"/>
            <p:cNvSpPr>
              <a:spLocks noChangeShapeType="1"/>
            </p:cNvSpPr>
            <p:nvPr/>
          </p:nvSpPr>
          <p:spPr bwMode="auto">
            <a:xfrm flipV="1">
              <a:off x="3840" y="3600"/>
              <a:ext cx="624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8" name="Line 72"/>
            <p:cNvSpPr>
              <a:spLocks noChangeShapeType="1"/>
            </p:cNvSpPr>
            <p:nvPr/>
          </p:nvSpPr>
          <p:spPr bwMode="auto">
            <a:xfrm flipV="1">
              <a:off x="3840" y="3360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29" name="Line 73"/>
            <p:cNvSpPr>
              <a:spLocks noChangeShapeType="1"/>
            </p:cNvSpPr>
            <p:nvPr/>
          </p:nvSpPr>
          <p:spPr bwMode="auto">
            <a:xfrm flipV="1">
              <a:off x="3840" y="3360"/>
              <a:ext cx="9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0" name="Line 74"/>
            <p:cNvSpPr>
              <a:spLocks noChangeShapeType="1"/>
            </p:cNvSpPr>
            <p:nvPr/>
          </p:nvSpPr>
          <p:spPr bwMode="auto">
            <a:xfrm flipH="1" flipV="1">
              <a:off x="3744" y="3360"/>
              <a:ext cx="96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1" name="Line 75"/>
            <p:cNvSpPr>
              <a:spLocks noChangeShapeType="1"/>
            </p:cNvSpPr>
            <p:nvPr/>
          </p:nvSpPr>
          <p:spPr bwMode="auto">
            <a:xfrm flipV="1">
              <a:off x="3840" y="3360"/>
              <a:ext cx="192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2" name="Line 76"/>
            <p:cNvSpPr>
              <a:spLocks noChangeShapeType="1"/>
            </p:cNvSpPr>
            <p:nvPr/>
          </p:nvSpPr>
          <p:spPr bwMode="auto">
            <a:xfrm flipH="1" flipV="1">
              <a:off x="3648" y="3360"/>
              <a:ext cx="192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3" name="Line 77"/>
            <p:cNvSpPr>
              <a:spLocks noChangeShapeType="1"/>
            </p:cNvSpPr>
            <p:nvPr/>
          </p:nvSpPr>
          <p:spPr bwMode="auto">
            <a:xfrm flipV="1">
              <a:off x="3840" y="3504"/>
              <a:ext cx="52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4" name="Line 78"/>
            <p:cNvSpPr>
              <a:spLocks noChangeShapeType="1"/>
            </p:cNvSpPr>
            <p:nvPr/>
          </p:nvSpPr>
          <p:spPr bwMode="auto">
            <a:xfrm flipH="1" flipV="1">
              <a:off x="3360" y="3504"/>
              <a:ext cx="48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5" name="Line 79"/>
            <p:cNvSpPr>
              <a:spLocks noChangeShapeType="1"/>
            </p:cNvSpPr>
            <p:nvPr/>
          </p:nvSpPr>
          <p:spPr bwMode="auto">
            <a:xfrm flipV="1">
              <a:off x="3840" y="3408"/>
              <a:ext cx="288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6" name="Line 80"/>
            <p:cNvSpPr>
              <a:spLocks noChangeShapeType="1"/>
            </p:cNvSpPr>
            <p:nvPr/>
          </p:nvSpPr>
          <p:spPr bwMode="auto">
            <a:xfrm flipH="1" flipV="1">
              <a:off x="3552" y="3408"/>
              <a:ext cx="288" cy="6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7" name="Line 81"/>
            <p:cNvSpPr>
              <a:spLocks noChangeShapeType="1"/>
            </p:cNvSpPr>
            <p:nvPr/>
          </p:nvSpPr>
          <p:spPr bwMode="auto">
            <a:xfrm flipV="1">
              <a:off x="3840" y="3456"/>
              <a:ext cx="38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8" name="Line 82"/>
            <p:cNvSpPr>
              <a:spLocks noChangeShapeType="1"/>
            </p:cNvSpPr>
            <p:nvPr/>
          </p:nvSpPr>
          <p:spPr bwMode="auto">
            <a:xfrm flipH="1" flipV="1">
              <a:off x="3456" y="3456"/>
              <a:ext cx="38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5139" name="AutoShape 83"/>
            <p:cNvSpPr>
              <a:spLocks noChangeArrowheads="1"/>
            </p:cNvSpPr>
            <p:nvPr/>
          </p:nvSpPr>
          <p:spPr bwMode="auto">
            <a:xfrm>
              <a:off x="3120" y="3408"/>
              <a:ext cx="1488" cy="1344"/>
            </a:xfrm>
            <a:custGeom>
              <a:avLst/>
              <a:gdLst>
                <a:gd name="G0" fmla="+- 8188 0 0"/>
                <a:gd name="G1" fmla="+- -11737320 0 0"/>
                <a:gd name="G2" fmla="+- 0 0 -11737320"/>
                <a:gd name="T0" fmla="*/ 0 256 1"/>
                <a:gd name="T1" fmla="*/ 180 256 1"/>
                <a:gd name="G3" fmla="+- -11737320 T0 T1"/>
                <a:gd name="T2" fmla="*/ 0 256 1"/>
                <a:gd name="T3" fmla="*/ 90 256 1"/>
                <a:gd name="G4" fmla="+- -11737320 T2 T3"/>
                <a:gd name="G5" fmla="*/ G4 2 1"/>
                <a:gd name="T4" fmla="*/ 90 256 1"/>
                <a:gd name="T5" fmla="*/ 0 256 1"/>
                <a:gd name="G6" fmla="+- -11737320 T4 T5"/>
                <a:gd name="G7" fmla="*/ G6 2 1"/>
                <a:gd name="G8" fmla="abs -1173732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8188"/>
                <a:gd name="G18" fmla="*/ 8188 1 2"/>
                <a:gd name="G19" fmla="+- G18 5400 0"/>
                <a:gd name="G20" fmla="cos G19 -11737320"/>
                <a:gd name="G21" fmla="sin G19 -11737320"/>
                <a:gd name="G22" fmla="+- G20 10800 0"/>
                <a:gd name="G23" fmla="+- G21 10800 0"/>
                <a:gd name="G24" fmla="+- 10800 0 G20"/>
                <a:gd name="G25" fmla="+- 8188 10800 0"/>
                <a:gd name="G26" fmla="?: G9 G17 G25"/>
                <a:gd name="G27" fmla="?: G9 0 21600"/>
                <a:gd name="G28" fmla="cos 10800 -11737320"/>
                <a:gd name="G29" fmla="sin 10800 -11737320"/>
                <a:gd name="G30" fmla="sin 8188 -11737320"/>
                <a:gd name="G31" fmla="+- G28 10800 0"/>
                <a:gd name="G32" fmla="+- G29 10800 0"/>
                <a:gd name="G33" fmla="+- G30 10800 0"/>
                <a:gd name="G34" fmla="?: G4 0 G31"/>
                <a:gd name="G35" fmla="?: -11737320 G34 0"/>
                <a:gd name="G36" fmla="?: G6 G35 G31"/>
                <a:gd name="G37" fmla="+- 21600 0 G36"/>
                <a:gd name="G38" fmla="?: G4 0 G33"/>
                <a:gd name="G39" fmla="?: -1173732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307 w 21600"/>
                <a:gd name="T15" fmla="*/ 10650 h 21600"/>
                <a:gd name="T16" fmla="*/ 10800 w 21600"/>
                <a:gd name="T17" fmla="*/ 2612 h 21600"/>
                <a:gd name="T18" fmla="*/ 20293 w 21600"/>
                <a:gd name="T19" fmla="*/ 10650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2613" y="10671"/>
                  </a:moveTo>
                  <a:cubicBezTo>
                    <a:pt x="2683" y="6199"/>
                    <a:pt x="6328" y="2612"/>
                    <a:pt x="10800" y="2612"/>
                  </a:cubicBezTo>
                  <a:cubicBezTo>
                    <a:pt x="15271" y="2612"/>
                    <a:pt x="18916" y="6199"/>
                    <a:pt x="18986" y="10671"/>
                  </a:cubicBezTo>
                  <a:lnTo>
                    <a:pt x="21598" y="10629"/>
                  </a:lnTo>
                  <a:cubicBezTo>
                    <a:pt x="21505" y="4732"/>
                    <a:pt x="16698" y="0"/>
                    <a:pt x="10799" y="0"/>
                  </a:cubicBezTo>
                  <a:cubicBezTo>
                    <a:pt x="4901" y="0"/>
                    <a:pt x="94" y="4732"/>
                    <a:pt x="1" y="106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40" name="AutoShape 84"/>
            <p:cNvSpPr>
              <a:spLocks noChangeArrowheads="1"/>
            </p:cNvSpPr>
            <p:nvPr/>
          </p:nvSpPr>
          <p:spPr bwMode="auto">
            <a:xfrm rot="5400000">
              <a:off x="3552" y="3264"/>
              <a:ext cx="624" cy="1200"/>
            </a:xfrm>
            <a:prstGeom prst="moon">
              <a:avLst>
                <a:gd name="adj" fmla="val 87500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41" name="Rectangle 85"/>
            <p:cNvSpPr>
              <a:spLocks noChangeArrowheads="1"/>
            </p:cNvSpPr>
            <p:nvPr/>
          </p:nvSpPr>
          <p:spPr bwMode="auto">
            <a:xfrm>
              <a:off x="2832" y="4080"/>
              <a:ext cx="2064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5142" name="Group 86"/>
          <p:cNvGrpSpPr>
            <a:grpSpLocks/>
          </p:cNvGrpSpPr>
          <p:nvPr/>
        </p:nvGrpSpPr>
        <p:grpSpPr bwMode="auto">
          <a:xfrm rot="2987781">
            <a:off x="4991100" y="3771900"/>
            <a:ext cx="152400" cy="1447800"/>
            <a:chOff x="1968" y="1488"/>
            <a:chExt cx="240" cy="2112"/>
          </a:xfrm>
        </p:grpSpPr>
        <p:sp>
          <p:nvSpPr>
            <p:cNvPr id="45143" name="Rectangle 87"/>
            <p:cNvSpPr>
              <a:spLocks noChangeArrowheads="1"/>
            </p:cNvSpPr>
            <p:nvPr/>
          </p:nvSpPr>
          <p:spPr bwMode="auto">
            <a:xfrm>
              <a:off x="1968" y="1488"/>
              <a:ext cx="240" cy="187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144" name="AutoShape 88"/>
            <p:cNvSpPr>
              <a:spLocks noChangeArrowheads="1"/>
            </p:cNvSpPr>
            <p:nvPr/>
          </p:nvSpPr>
          <p:spPr bwMode="auto">
            <a:xfrm rot="10800000">
              <a:off x="1968" y="3360"/>
              <a:ext cx="240" cy="240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chemeClr val="folHlink"/>
                </a:gs>
                <a:gs pos="100000">
                  <a:srgbClr val="4D4D4D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5145" name="Text Box 89"/>
          <p:cNvSpPr txBox="1">
            <a:spLocks noChangeArrowheads="1"/>
          </p:cNvSpPr>
          <p:nvPr/>
        </p:nvSpPr>
        <p:spPr bwMode="auto">
          <a:xfrm>
            <a:off x="152400" y="1524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5147" name="Text Box 91"/>
          <p:cNvSpPr txBox="1">
            <a:spLocks noChangeArrowheads="1"/>
          </p:cNvSpPr>
          <p:nvPr/>
        </p:nvSpPr>
        <p:spPr bwMode="auto">
          <a:xfrm>
            <a:off x="0" y="6338888"/>
            <a:ext cx="9144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45148" name="AutoShape 92">
            <a:hlinkClick r:id="rId2" action="ppaction://hlinksldjump" highlightClick="1"/>
            <a:hlinkHover r:id="rId2" action="ppaction://hlinksldjump"/>
          </p:cNvPr>
          <p:cNvSpPr>
            <a:spLocks noChangeArrowheads="1"/>
          </p:cNvSpPr>
          <p:nvPr/>
        </p:nvSpPr>
        <p:spPr bwMode="auto">
          <a:xfrm>
            <a:off x="8101013" y="5815013"/>
            <a:ext cx="1042987" cy="1042987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5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5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5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45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6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/>
      <p:bldP spid="45069" grpId="0" animBg="1"/>
      <p:bldP spid="45070" grpId="0" animBg="1"/>
      <p:bldP spid="45071" grpId="0" animBg="1"/>
      <p:bldP spid="45072" grpId="0" animBg="1"/>
      <p:bldP spid="45073" grpId="0"/>
      <p:bldP spid="45074" grpId="0" animBg="1"/>
      <p:bldP spid="45075" grpId="0"/>
      <p:bldP spid="45076" grpId="0"/>
      <p:bldP spid="45077" grpId="0" animBg="1"/>
      <p:bldP spid="45078" grpId="0" animBg="1"/>
      <p:bldP spid="45079" grpId="0"/>
      <p:bldP spid="45080" grpId="0"/>
      <p:bldP spid="45081" grpId="0" animBg="1"/>
      <p:bldP spid="45082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1143000"/>
          </a:xfrm>
        </p:spPr>
        <p:txBody>
          <a:bodyPr/>
          <a:lstStyle/>
          <a:p>
            <a:r>
              <a:rPr lang="ru-RU" altLang="ru-RU"/>
              <a:t>                   </a:t>
            </a:r>
            <a:r>
              <a:rPr lang="ru-RU" altLang="ru-RU" sz="2800" b="1"/>
              <a:t>Угловой отражатель</a:t>
            </a:r>
            <a:endParaRPr lang="ru-RU" altLang="ru-RU" b="1"/>
          </a:p>
        </p:txBody>
      </p:sp>
      <p:sp>
        <p:nvSpPr>
          <p:cNvPr id="343043" name="Line 3"/>
          <p:cNvSpPr>
            <a:spLocks noChangeShapeType="1"/>
          </p:cNvSpPr>
          <p:nvPr/>
        </p:nvSpPr>
        <p:spPr bwMode="auto">
          <a:xfrm>
            <a:off x="827088" y="3284538"/>
            <a:ext cx="1800225" cy="357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4" name="Line 4"/>
          <p:cNvSpPr>
            <a:spLocks noChangeShapeType="1"/>
          </p:cNvSpPr>
          <p:nvPr/>
        </p:nvSpPr>
        <p:spPr bwMode="auto">
          <a:xfrm flipV="1">
            <a:off x="2627313" y="5589588"/>
            <a:ext cx="2089150" cy="1268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5" name="Line 5"/>
          <p:cNvSpPr>
            <a:spLocks noChangeShapeType="1"/>
          </p:cNvSpPr>
          <p:nvPr/>
        </p:nvSpPr>
        <p:spPr bwMode="auto">
          <a:xfrm>
            <a:off x="1979613" y="260350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6" name="Line 6"/>
          <p:cNvSpPr>
            <a:spLocks noChangeShapeType="1"/>
          </p:cNvSpPr>
          <p:nvPr/>
        </p:nvSpPr>
        <p:spPr bwMode="auto">
          <a:xfrm>
            <a:off x="1979613" y="2781300"/>
            <a:ext cx="0" cy="273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7" name="Line 7"/>
          <p:cNvSpPr>
            <a:spLocks noChangeShapeType="1"/>
          </p:cNvSpPr>
          <p:nvPr/>
        </p:nvSpPr>
        <p:spPr bwMode="auto">
          <a:xfrm>
            <a:off x="1979613" y="5516563"/>
            <a:ext cx="15843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8" name="Line 8"/>
          <p:cNvSpPr>
            <a:spLocks noChangeShapeType="1"/>
          </p:cNvSpPr>
          <p:nvPr/>
        </p:nvSpPr>
        <p:spPr bwMode="auto">
          <a:xfrm flipV="1">
            <a:off x="3563938" y="5805488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49" name="Line 9"/>
          <p:cNvSpPr>
            <a:spLocks noChangeShapeType="1"/>
          </p:cNvSpPr>
          <p:nvPr/>
        </p:nvSpPr>
        <p:spPr bwMode="auto">
          <a:xfrm flipV="1">
            <a:off x="3563938" y="494188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50" name="Line 10"/>
          <p:cNvSpPr>
            <a:spLocks noChangeShapeType="1"/>
          </p:cNvSpPr>
          <p:nvPr/>
        </p:nvSpPr>
        <p:spPr bwMode="auto">
          <a:xfrm flipV="1">
            <a:off x="3563938" y="4076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51" name="Line 11"/>
          <p:cNvSpPr>
            <a:spLocks noChangeShapeType="1"/>
          </p:cNvSpPr>
          <p:nvPr/>
        </p:nvSpPr>
        <p:spPr bwMode="auto">
          <a:xfrm flipV="1">
            <a:off x="3563938" y="314166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52" name="Line 12"/>
          <p:cNvSpPr>
            <a:spLocks noChangeShapeType="1"/>
          </p:cNvSpPr>
          <p:nvPr/>
        </p:nvSpPr>
        <p:spPr bwMode="auto">
          <a:xfrm flipV="1">
            <a:off x="3563938" y="1989138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3053" name="Arc 13"/>
          <p:cNvSpPr>
            <a:spLocks/>
          </p:cNvSpPr>
          <p:nvPr/>
        </p:nvSpPr>
        <p:spPr bwMode="auto">
          <a:xfrm flipV="1">
            <a:off x="2051050" y="5661025"/>
            <a:ext cx="217488" cy="144463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3054" name="Arc 14"/>
          <p:cNvSpPr>
            <a:spLocks/>
          </p:cNvSpPr>
          <p:nvPr/>
        </p:nvSpPr>
        <p:spPr bwMode="auto">
          <a:xfrm flipV="1">
            <a:off x="2195513" y="5734050"/>
            <a:ext cx="215900" cy="2159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3055" name="Arc 15"/>
          <p:cNvSpPr>
            <a:spLocks/>
          </p:cNvSpPr>
          <p:nvPr/>
        </p:nvSpPr>
        <p:spPr bwMode="auto">
          <a:xfrm flipH="1">
            <a:off x="1835150" y="5157788"/>
            <a:ext cx="144463" cy="71437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3056" name="Arc 16"/>
          <p:cNvSpPr>
            <a:spLocks/>
          </p:cNvSpPr>
          <p:nvPr/>
        </p:nvSpPr>
        <p:spPr bwMode="auto">
          <a:xfrm flipH="1">
            <a:off x="1692275" y="4868863"/>
            <a:ext cx="287338" cy="14446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3057" name="Text Box 17"/>
          <p:cNvSpPr txBox="1">
            <a:spLocks noChangeArrowheads="1"/>
          </p:cNvSpPr>
          <p:nvPr/>
        </p:nvSpPr>
        <p:spPr bwMode="auto">
          <a:xfrm>
            <a:off x="3492500" y="1531938"/>
            <a:ext cx="3397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58" name="Text Box 18"/>
          <p:cNvSpPr txBox="1">
            <a:spLocks noChangeArrowheads="1"/>
          </p:cNvSpPr>
          <p:nvPr/>
        </p:nvSpPr>
        <p:spPr bwMode="auto">
          <a:xfrm>
            <a:off x="663575" y="2703513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59" name="Text Box 19"/>
          <p:cNvSpPr txBox="1">
            <a:spLocks noChangeArrowheads="1"/>
          </p:cNvSpPr>
          <p:nvPr/>
        </p:nvSpPr>
        <p:spPr bwMode="auto">
          <a:xfrm>
            <a:off x="1476375" y="5275263"/>
            <a:ext cx="395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M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60" name="Text Box 20"/>
          <p:cNvSpPr txBox="1">
            <a:spLocks noChangeArrowheads="1"/>
          </p:cNvSpPr>
          <p:nvPr/>
        </p:nvSpPr>
        <p:spPr bwMode="auto">
          <a:xfrm>
            <a:off x="2608263" y="6303963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O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61" name="Text Box 21"/>
          <p:cNvSpPr txBox="1">
            <a:spLocks noChangeArrowheads="1"/>
          </p:cNvSpPr>
          <p:nvPr/>
        </p:nvSpPr>
        <p:spPr bwMode="auto">
          <a:xfrm>
            <a:off x="3779838" y="621188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62" name="Text Box 22"/>
          <p:cNvSpPr txBox="1">
            <a:spLocks noChangeArrowheads="1"/>
          </p:cNvSpPr>
          <p:nvPr/>
        </p:nvSpPr>
        <p:spPr bwMode="auto">
          <a:xfrm>
            <a:off x="4767263" y="5151438"/>
            <a:ext cx="368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63" name="Rectangle 23"/>
          <p:cNvSpPr>
            <a:spLocks noChangeArrowheads="1"/>
          </p:cNvSpPr>
          <p:nvPr/>
        </p:nvSpPr>
        <p:spPr bwMode="auto">
          <a:xfrm>
            <a:off x="1547813" y="239713"/>
            <a:ext cx="354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b="1">
                <a:solidFill>
                  <a:srgbClr val="FF0000"/>
                </a:solidFill>
                <a:latin typeface="Arial" panose="020B0604020202020204" pitchFamily="34" charset="0"/>
              </a:rPr>
              <a:t>S</a:t>
            </a:r>
            <a:endParaRPr lang="ru-RU" altLang="ru-RU" sz="20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43064" name="AutoShape 2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827087" cy="765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2" dur="2000" fill="hold"/>
                                        <p:tgtEl>
                                          <p:spTgt spid="3430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4" dur="2000" fill="hold"/>
                                        <p:tgtEl>
                                          <p:spTgt spid="3430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6" dur="2000" fill="hold"/>
                                        <p:tgtEl>
                                          <p:spTgt spid="3430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18" dur="2000" fill="hold"/>
                                        <p:tgtEl>
                                          <p:spTgt spid="343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0" dur="2000" fill="hold"/>
                                        <p:tgtEl>
                                          <p:spTgt spid="3430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2" dur="2000" fill="hold"/>
                                        <p:tgtEl>
                                          <p:spTgt spid="3430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4" dur="2000" fill="hold"/>
                                        <p:tgtEl>
                                          <p:spTgt spid="3430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6" dur="2000" fill="hold"/>
                                        <p:tgtEl>
                                          <p:spTgt spid="343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28" dur="2000" fill="hold"/>
                                        <p:tgtEl>
                                          <p:spTgt spid="343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0" dur="2000" fill="hold"/>
                                        <p:tgtEl>
                                          <p:spTgt spid="343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2" dur="2000" fill="hold"/>
                                        <p:tgtEl>
                                          <p:spTgt spid="343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4" dur="2000" fill="hold"/>
                                        <p:tgtEl>
                                          <p:spTgt spid="343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6" dur="2000" fill="hold"/>
                                        <p:tgtEl>
                                          <p:spTgt spid="3430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38" dur="2000" fill="hold"/>
                                        <p:tgtEl>
                                          <p:spTgt spid="343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0" dur="2000" fill="hold"/>
                                        <p:tgtEl>
                                          <p:spTgt spid="3430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2" dur="2000" fill="hold"/>
                                        <p:tgtEl>
                                          <p:spTgt spid="343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4" dur="2000" fill="hold"/>
                                        <p:tgtEl>
                                          <p:spTgt spid="343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6" dur="2000" fill="hold"/>
                                        <p:tgtEl>
                                          <p:spTgt spid="343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48" dur="2000" fill="hold"/>
                                        <p:tgtEl>
                                          <p:spTgt spid="3430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50" dur="2000" fill="hold"/>
                                        <p:tgtEl>
                                          <p:spTgt spid="343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25 0.0  E" pathEditMode="relative" ptsTypes="">
                                      <p:cBhvr>
                                        <p:cTn id="52" dur="2000" fill="hold"/>
                                        <p:tgtEl>
                                          <p:spTgt spid="3430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3042" grpId="0"/>
      <p:bldP spid="343043" grpId="0" animBg="1"/>
      <p:bldP spid="343044" grpId="0" animBg="1"/>
      <p:bldP spid="343045" grpId="0" animBg="1"/>
      <p:bldP spid="343046" grpId="0" animBg="1"/>
      <p:bldP spid="343047" grpId="0" animBg="1"/>
      <p:bldP spid="343048" grpId="0" animBg="1"/>
      <p:bldP spid="343049" grpId="0" animBg="1"/>
      <p:bldP spid="343050" grpId="0" animBg="1"/>
      <p:bldP spid="343051" grpId="0" animBg="1"/>
      <p:bldP spid="343052" grpId="0" animBg="1"/>
      <p:bldP spid="343053" grpId="0" animBg="1"/>
      <p:bldP spid="343054" grpId="0" animBg="1"/>
      <p:bldP spid="343055" grpId="0" animBg="1"/>
      <p:bldP spid="343056" grpId="0" animBg="1"/>
      <p:bldP spid="343057" grpId="0"/>
      <p:bldP spid="343058" grpId="0"/>
      <p:bldP spid="343059" grpId="0"/>
      <p:bldP spid="343060" grpId="0"/>
      <p:bldP spid="343061" grpId="0"/>
      <p:bldP spid="343062" grpId="0"/>
      <p:bldP spid="343063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/>
              <a:t>Построение треугольника по трем </a:t>
            </a:r>
            <a:r>
              <a:rPr lang="ru-RU" altLang="ru-RU" sz="2800" b="1">
                <a:hlinkClick r:id="rId2" action="ppaction://hlinksldjump"/>
              </a:rPr>
              <a:t>элементам</a:t>
            </a:r>
            <a:endParaRPr lang="ru-RU" altLang="ru-RU" sz="2800" b="1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ru-RU" altLang="ru-RU" sz="2400" b="1" i="1">
                <a:latin typeface="Arial" panose="020B0604020202020204" pitchFamily="34" charset="0"/>
              </a:rPr>
              <a:t>Задача 1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000">
                <a:latin typeface="Arial" panose="020B0604020202020204" pitchFamily="34" charset="0"/>
              </a:rPr>
              <a:t>    </a:t>
            </a:r>
            <a:r>
              <a:rPr lang="ru-RU" altLang="ru-RU" sz="2400">
                <a:latin typeface="Arial" panose="020B0604020202020204" pitchFamily="34" charset="0"/>
              </a:rPr>
              <a:t>Построить треугольник по двум сторонам и углу между ними.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400" b="1" i="1">
                <a:latin typeface="Arial" panose="020B0604020202020204" pitchFamily="34" charset="0"/>
              </a:rPr>
              <a:t>Задача 2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>
                <a:latin typeface="Arial" panose="020B0604020202020204" pitchFamily="34" charset="0"/>
              </a:rPr>
              <a:t>    Построить треугольник по стороне и двум прилежащим к ней углам.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ru-RU" altLang="ru-RU" sz="2400" b="1" i="1">
                <a:latin typeface="Arial" panose="020B0604020202020204" pitchFamily="34" charset="0"/>
              </a:rPr>
              <a:t>Задача 3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>
                <a:latin typeface="Arial" panose="020B0604020202020204" pitchFamily="34" charset="0"/>
              </a:rPr>
              <a:t>    Построить треугольник по трем сторонам.</a:t>
            </a:r>
          </a:p>
        </p:txBody>
      </p:sp>
      <p:sp>
        <p:nvSpPr>
          <p:cNvPr id="34406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827087" cy="765175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440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6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2800" b="1">
                <a:hlinkClick r:id="rId2" action="ppaction://hlinksldjump"/>
              </a:rPr>
              <a:t>Вопросы:</a:t>
            </a:r>
            <a:endParaRPr lang="ru-RU" altLang="ru-RU" sz="2800" b="1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1. Сформулируйте теорему о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  <a:hlinkClick r:id="rId3" action="ppaction://hlinksldjump"/>
              </a:rPr>
              <a:t>сумме углов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треугольника.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2. Какой угол называется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  <a:hlinkClick r:id="rId4" action="ppaction://hlinksldjump"/>
              </a:rPr>
              <a:t>внешним углом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треугольника?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3. Сформулируйте теорему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  <a:hlinkClick r:id="rId5" action="ppaction://hlinksldjump"/>
              </a:rPr>
              <a:t>о соотношении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между сторонами и углами треугольника.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4. Сформулируйте признаки равенства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  <a:hlinkClick r:id="rId6" action="ppaction://hlinksldjump"/>
              </a:rPr>
              <a:t>прямоугольных треугольников.</a:t>
            </a:r>
            <a:endParaRPr lang="ru-RU" altLang="ru-RU" sz="2400" b="1">
              <a:solidFill>
                <a:srgbClr val="660066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</a:rPr>
              <a:t>5. Что такое угловой </a:t>
            </a:r>
            <a:r>
              <a:rPr lang="ru-RU" altLang="ru-RU" sz="2400" b="1">
                <a:solidFill>
                  <a:srgbClr val="660066"/>
                </a:solidFill>
                <a:latin typeface="Arial" panose="020B0604020202020204" pitchFamily="34" charset="0"/>
                <a:hlinkClick r:id="rId7" action="ppaction://hlinksldjump"/>
              </a:rPr>
              <a:t>отражатель?</a:t>
            </a:r>
            <a:endParaRPr lang="ru-RU" altLang="ru-RU" sz="2400" b="1">
              <a:solidFill>
                <a:srgbClr val="66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hlinkClick r:id="rId2" action="ppaction://hlinksldjump"/>
              </a:rPr>
              <a:t>Выводы</a:t>
            </a:r>
            <a:r>
              <a:rPr lang="ru-RU" altLang="ru-RU"/>
              <a:t>: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017713"/>
            <a:ext cx="8415338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/>
              <a:t>Данная презентация поможет ученикам 7-х классов познакомиться с геометрией. Представить себе, что такое точка, прямая, отрезок, луч, угол, треугольник, параллельные прямые, как они могут быть расположены относительно друг друга. А также решать задачи на вычисление геометрических величин (длин, углов), изображать указанные геометрические фигуры. </a:t>
            </a:r>
          </a:p>
          <a:p>
            <a:pPr>
              <a:lnSpc>
                <a:spcPct val="90000"/>
              </a:lnSpc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hlinkClick r:id="rId2" action="ppaction://hlinksldjump"/>
              </a:rPr>
              <a:t>Литература</a:t>
            </a:r>
            <a:r>
              <a:rPr lang="ru-RU" altLang="ru-RU"/>
              <a:t>: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 b="1"/>
              <a:t>Учебник «Геометрия 7 – 9», авторы: Л.С.Атанасян, В.Ф.Бутузов и др.</a:t>
            </a:r>
          </a:p>
          <a:p>
            <a:r>
              <a:rPr lang="ru-RU" altLang="ru-RU" sz="2400" b="1"/>
              <a:t>Программы для общеобразовательных школ, гимназий, лицеев. Составители: Г.М.Кузнецова, Н.Г.Миндюк.</a:t>
            </a:r>
          </a:p>
          <a:p>
            <a:r>
              <a:rPr lang="ru-RU" altLang="ru-RU" sz="2400" b="1"/>
              <a:t>Intel® Обучение для будущего при поддержке Microsoft®, 4-е издание. Общая редакция: Е.Н.Ястребцевой и Я.С.Быховского, Москва 2004г.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ru-RU" altLang="ru-RU" sz="4800" b="1" i="1">
                <a:latin typeface="Bookman Old Style" panose="02050604050505020204" pitchFamily="18" charset="0"/>
              </a:rPr>
              <a:t>«Я думаю, что никогда до настоящего времени </a:t>
            </a:r>
            <a:br>
              <a:rPr lang="ru-RU" altLang="ru-RU" sz="4800" b="1" i="1">
                <a:latin typeface="Bookman Old Style" panose="02050604050505020204" pitchFamily="18" charset="0"/>
              </a:rPr>
            </a:br>
            <a:r>
              <a:rPr lang="ru-RU" altLang="ru-RU" sz="4800" b="1" i="1">
                <a:latin typeface="Bookman Old Style" panose="02050604050505020204" pitchFamily="18" charset="0"/>
              </a:rPr>
              <a:t>мы не жили в такой геометрический период. Всё вокруг – геометрия»</a:t>
            </a:r>
            <a:br>
              <a:rPr lang="ru-RU" altLang="ru-RU" sz="4800" b="1" i="1">
                <a:latin typeface="Bookman Old Style" panose="02050604050505020204" pitchFamily="18" charset="0"/>
              </a:rPr>
            </a:br>
            <a:r>
              <a:rPr lang="ru-RU" altLang="ru-RU" sz="4800" b="1" i="1">
                <a:latin typeface="Bookman Old Style" panose="02050604050505020204" pitchFamily="18" charset="0"/>
              </a:rPr>
              <a:t/>
            </a:r>
            <a:br>
              <a:rPr lang="ru-RU" altLang="ru-RU" sz="4800" b="1" i="1">
                <a:latin typeface="Bookman Old Style" panose="02050604050505020204" pitchFamily="18" charset="0"/>
              </a:rPr>
            </a:br>
            <a:r>
              <a:rPr lang="ru-RU" altLang="ru-RU">
                <a:latin typeface="Bookman Old Style" panose="02050604050505020204" pitchFamily="18" charset="0"/>
              </a:rPr>
              <a:t>Ле Корбюзье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133600" y="1905000"/>
            <a:ext cx="4800600" cy="4953000"/>
          </a:xfrm>
          <a:prstGeom prst="rect">
            <a:avLst/>
          </a:prstGeom>
          <a:pattFill prst="horzBrick">
            <a:fgClr>
              <a:srgbClr val="008080"/>
            </a:fgClr>
            <a:bgClr>
              <a:schemeClr val="bg1"/>
            </a:bgClr>
          </a:pattFill>
          <a:ln w="15875">
            <a:solidFill>
              <a:srgbClr val="3333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5146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1910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5943600" y="27432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514600" y="54864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114800" y="5638800"/>
            <a:ext cx="838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5943600" y="54864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25146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41910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5943600" y="4114800"/>
            <a:ext cx="685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57647"/>
                  <a:invGamma/>
                </a:schemeClr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7116" name="AutoShape 12"/>
          <p:cNvSpPr>
            <a:spLocks noChangeArrowheads="1"/>
          </p:cNvSpPr>
          <p:nvPr/>
        </p:nvSpPr>
        <p:spPr bwMode="auto">
          <a:xfrm>
            <a:off x="2133600" y="0"/>
            <a:ext cx="4800600" cy="1905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50000">
                <a:schemeClr val="accent1"/>
              </a:gs>
              <a:gs pos="100000">
                <a:schemeClr val="hlink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  <p:bldP spid="47107" grpId="0" animBg="1"/>
      <p:bldP spid="47108" grpId="0" animBg="1"/>
      <p:bldP spid="47109" grpId="0" animBg="1"/>
      <p:bldP spid="47110" grpId="0" animBg="1"/>
      <p:bldP spid="47111" grpId="0" animBg="1"/>
      <p:bldP spid="47112" grpId="0" animBg="1"/>
      <p:bldP spid="47113" grpId="0" animBg="1"/>
      <p:bldP spid="47114" grpId="0" animBg="1"/>
      <p:bldP spid="47115" grpId="0" animBg="1"/>
      <p:bldP spid="471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b="1" i="1">
                <a:latin typeface="Bookman Old Style" panose="02050604050505020204" pitchFamily="18" charset="0"/>
              </a:rPr>
              <a:t>Точки, прямые, отрезки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0" y="914400"/>
            <a:ext cx="9144000" cy="1143000"/>
          </a:xfrm>
          <a:prstGeom prst="rect">
            <a:avLst/>
          </a:prstGeom>
          <a:gradFill rotWithShape="1"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50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altLang="ru-RU" sz="3200" b="1">
                <a:solidFill>
                  <a:schemeClr val="tx2"/>
                </a:solidFill>
                <a:latin typeface="Bookman Old Style" panose="02050604050505020204" pitchFamily="18" charset="0"/>
              </a:rPr>
              <a:t>«Точка» в русском языке – конец заточенного гусиного пера.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50000">
                <a:schemeClr val="tx1"/>
              </a:gs>
              <a:gs pos="100000">
                <a:schemeClr val="bg2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1847850" y="35290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A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5" name="Oval 7"/>
          <p:cNvSpPr>
            <a:spLocks noChangeArrowheads="1"/>
          </p:cNvSpPr>
          <p:nvPr/>
        </p:nvSpPr>
        <p:spPr bwMode="auto">
          <a:xfrm>
            <a:off x="3371850" y="26908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429000" y="228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C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4210050" y="40624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4267200" y="36576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B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9" name="Oval 11"/>
          <p:cNvSpPr>
            <a:spLocks noChangeArrowheads="1"/>
          </p:cNvSpPr>
          <p:nvPr/>
        </p:nvSpPr>
        <p:spPr bwMode="auto">
          <a:xfrm>
            <a:off x="5886450" y="2843213"/>
            <a:ext cx="107950" cy="107950"/>
          </a:xfrm>
          <a:prstGeom prst="ellipse">
            <a:avLst/>
          </a:prstGeom>
          <a:solidFill>
            <a:srgbClr val="FFFF00"/>
          </a:solidFill>
          <a:ln w="28575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943600" y="24384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solidFill>
                  <a:srgbClr val="FFFF00"/>
                </a:solidFill>
                <a:latin typeface="Times New Roman" panose="02020603050405020304" pitchFamily="18" charset="0"/>
              </a:rPr>
              <a:t>D</a:t>
            </a:r>
            <a:endParaRPr lang="ru-RU" altLang="ru-RU" sz="2000" b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0" y="4419600"/>
            <a:ext cx="9144000" cy="2438400"/>
          </a:xfrm>
          <a:prstGeom prst="rect">
            <a:avLst/>
          </a:prstGeom>
          <a:gradFill rotWithShape="1">
            <a:gsLst>
              <a:gs pos="0">
                <a:schemeClr val="accent2">
                  <a:alpha val="0"/>
                </a:schemeClr>
              </a:gs>
              <a:gs pos="50000">
                <a:schemeClr val="accent2">
                  <a:gamma/>
                  <a:shade val="25098"/>
                  <a:invGamma/>
                </a:schemeClr>
              </a:gs>
              <a:gs pos="100000">
                <a:schemeClr val="accent2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ru-RU" altLang="ru-RU" sz="4800" b="1" i="1">
                <a:latin typeface="Bookman Old Style" panose="02050604050505020204" pitchFamily="18" charset="0"/>
              </a:rPr>
              <a:t>«Точка есть то,</a:t>
            </a:r>
            <a:br>
              <a:rPr lang="ru-RU" altLang="ru-RU" sz="4800" b="1" i="1">
                <a:latin typeface="Bookman Old Style" panose="02050604050505020204" pitchFamily="18" charset="0"/>
              </a:rPr>
            </a:br>
            <a:r>
              <a:rPr lang="ru-RU" altLang="ru-RU" sz="4800" b="1" i="1">
                <a:latin typeface="Bookman Old Style" panose="02050604050505020204" pitchFamily="18" charset="0"/>
              </a:rPr>
              <a:t>что не имеет частей»</a:t>
            </a:r>
            <a:br>
              <a:rPr lang="ru-RU" altLang="ru-RU" sz="4800" b="1" i="1">
                <a:latin typeface="Bookman Old Style" panose="02050604050505020204" pitchFamily="18" charset="0"/>
              </a:rPr>
            </a:br>
            <a:r>
              <a:rPr lang="ru-RU" altLang="ru-RU" sz="1800" b="1" i="1">
                <a:latin typeface="Bookman Old Style" panose="02050604050505020204" pitchFamily="18" charset="0"/>
              </a:rPr>
              <a:t/>
            </a:r>
            <a:br>
              <a:rPr lang="ru-RU" altLang="ru-RU" sz="1800" b="1" i="1">
                <a:latin typeface="Bookman Old Style" panose="02050604050505020204" pitchFamily="18" charset="0"/>
              </a:rPr>
            </a:br>
            <a:r>
              <a:rPr lang="ru-RU" altLang="ru-RU">
                <a:latin typeface="Bookman Old Style" panose="02050604050505020204" pitchFamily="18" charset="0"/>
              </a:rPr>
              <a:t>Евклид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45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45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tmFilter="0,0; .5, 1; 1, 1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/>
      <p:bldP spid="48133" grpId="0" animBg="1"/>
      <p:bldP spid="48134" grpId="0"/>
      <p:bldP spid="48135" grpId="0" animBg="1"/>
      <p:bldP spid="48136" grpId="0"/>
      <p:bldP spid="48137" grpId="0" animBg="1"/>
      <p:bldP spid="48138" grpId="0"/>
      <p:bldP spid="48139" grpId="0" animBg="1"/>
      <p:bldP spid="48140" grpId="0"/>
      <p:bldP spid="48141" grpId="0" animBg="1"/>
    </p:bldLst>
  </p:timing>
</p:sld>
</file>

<file path=ppt/theme/theme1.xml><?xml version="1.0" encoding="utf-8"?>
<a:theme xmlns:a="http://schemas.openxmlformats.org/drawingml/2006/main" name="Уровень">
  <a:themeElements>
    <a:clrScheme name="Уровень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Уровень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Уровень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ровень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ровень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Оформление по умолчанию">
  <a:themeElements>
    <a:clrScheme name="1_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Учебный курс">
  <a:themeElements>
    <a:clrScheme name="Учебный курс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Учебный курс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Учебный курс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1009</TotalTime>
  <Words>2341</Words>
  <Application>Microsoft Office PowerPoint</Application>
  <PresentationFormat>Экран (4:3)</PresentationFormat>
  <Paragraphs>591</Paragraphs>
  <Slides>64</Slides>
  <Notes>7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64</vt:i4>
      </vt:variant>
    </vt:vector>
  </HeadingPairs>
  <TitlesOfParts>
    <vt:vector size="80" baseType="lpstr">
      <vt:lpstr>Arial</vt:lpstr>
      <vt:lpstr>Garamond</vt:lpstr>
      <vt:lpstr>Times New Roman</vt:lpstr>
      <vt:lpstr>Verdana</vt:lpstr>
      <vt:lpstr>Wingdings</vt:lpstr>
      <vt:lpstr>Tahoma</vt:lpstr>
      <vt:lpstr>Bookman Old Style</vt:lpstr>
      <vt:lpstr>Lucida Sans Unicode</vt:lpstr>
      <vt:lpstr>Arial Black</vt:lpstr>
      <vt:lpstr>Webdings</vt:lpstr>
      <vt:lpstr>Уровень</vt:lpstr>
      <vt:lpstr>Оформление по умолчанию</vt:lpstr>
      <vt:lpstr>1_Оформление по умолчанию</vt:lpstr>
      <vt:lpstr>Палитра</vt:lpstr>
      <vt:lpstr>Учебный курс</vt:lpstr>
      <vt:lpstr>Затмение</vt:lpstr>
      <vt:lpstr>Геометрия 7 класс.</vt:lpstr>
      <vt:lpstr>Содержание</vt:lpstr>
      <vt:lpstr>Содержание</vt:lpstr>
      <vt:lpstr>Введение:</vt:lpstr>
      <vt:lpstr>Основная цель:</vt:lpstr>
      <vt:lpstr>Начальные геометрические сведения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Вопросы:</vt:lpstr>
      <vt:lpstr>            Треугольник</vt:lpstr>
      <vt:lpstr>Треугольником также называется часть плоскости ограниченная отрезками АВ, ВС, АС.  </vt:lpstr>
      <vt:lpstr>                           Углы треугольника.</vt:lpstr>
      <vt:lpstr>Презентация PowerPoint</vt:lpstr>
      <vt:lpstr>Презентация PowerPoint</vt:lpstr>
      <vt:lpstr>Презентация PowerPoint</vt:lpstr>
      <vt:lpstr>Презентация PowerPoint</vt:lpstr>
      <vt:lpstr>Три отрезка треугольника.</vt:lpstr>
      <vt:lpstr>  Равных сторон нет –  (разносторонние)</vt:lpstr>
      <vt:lpstr>Свойства равнобедренного треугольника.</vt:lpstr>
      <vt:lpstr>        Треугольники можно разделить на группы в зависимости от углов</vt:lpstr>
      <vt:lpstr>Презентация PowerPoint</vt:lpstr>
      <vt:lpstr>Первый признак равенства треугольника</vt:lpstr>
      <vt:lpstr>Презентация PowerPoint</vt:lpstr>
      <vt:lpstr>Презентация PowerPoint</vt:lpstr>
      <vt:lpstr>Презентация PowerPoint</vt:lpstr>
      <vt:lpstr>Построение треугольника.</vt:lpstr>
      <vt:lpstr>Вопросы:</vt:lpstr>
      <vt:lpstr> Параллельные прямые </vt:lpstr>
      <vt:lpstr>Определение </vt:lpstr>
      <vt:lpstr>Секущая прямая</vt:lpstr>
      <vt:lpstr>Презентация PowerPoint</vt:lpstr>
      <vt:lpstr>Первый признак параллельности двух прямых:</vt:lpstr>
      <vt:lpstr>Второй признак параллельности двух прямых:</vt:lpstr>
      <vt:lpstr>Третий признак параллельности двух прямых:</vt:lpstr>
      <vt:lpstr>Построение параллельных прямых</vt:lpstr>
      <vt:lpstr>Аксиомы</vt:lpstr>
      <vt:lpstr>Аксиома</vt:lpstr>
      <vt:lpstr>Следствие №1</vt:lpstr>
      <vt:lpstr>Следствие №2</vt:lpstr>
      <vt:lpstr>Презентация PowerPoint</vt:lpstr>
      <vt:lpstr>Вопросы:</vt:lpstr>
      <vt:lpstr>Сумма углов треугольника</vt:lpstr>
      <vt:lpstr>Презентация PowerPoint</vt:lpstr>
      <vt:lpstr>Соотношения между сторонами и углами треугольника</vt:lpstr>
      <vt:lpstr>Презентация PowerPoint</vt:lpstr>
      <vt:lpstr>Прямоугольные треугольники</vt:lpstr>
      <vt:lpstr>Признаки равенства прямоугольных треугольников</vt:lpstr>
      <vt:lpstr>                   Угловой отражатель</vt:lpstr>
      <vt:lpstr>Построение треугольника по трем элементам</vt:lpstr>
      <vt:lpstr>Вопросы:</vt:lpstr>
      <vt:lpstr>Выводы:</vt:lpstr>
      <vt:lpstr>Литература: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Геометрия 7 класс.</dc:title>
  <dc:creator>User</dc:creator>
  <cp:lastModifiedBy>admin</cp:lastModifiedBy>
  <cp:revision>17</cp:revision>
  <dcterms:created xsi:type="dcterms:W3CDTF">2006-10-04T15:19:14Z</dcterms:created>
  <dcterms:modified xsi:type="dcterms:W3CDTF">2015-04-08T16:31:12Z</dcterms:modified>
</cp:coreProperties>
</file>