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129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2"/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17411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>
                <a:gd name="T0" fmla="*/ 335 w 5550"/>
                <a:gd name="T1" fmla="*/ 0 h 3216"/>
                <a:gd name="T2" fmla="*/ 333 w 5550"/>
                <a:gd name="T3" fmla="*/ 1290 h 3216"/>
                <a:gd name="T4" fmla="*/ 0 w 5550"/>
                <a:gd name="T5" fmla="*/ 1290 h 3216"/>
                <a:gd name="T6" fmla="*/ 6 w 5550"/>
                <a:gd name="T7" fmla="*/ 3210 h 3216"/>
                <a:gd name="T8" fmla="*/ 5550 w 5550"/>
                <a:gd name="T9" fmla="*/ 3216 h 3216"/>
                <a:gd name="T10" fmla="*/ 5550 w 5550"/>
                <a:gd name="T11" fmla="*/ 0 h 3216"/>
                <a:gd name="T12" fmla="*/ 335 w 5550"/>
                <a:gd name="T13" fmla="*/ 0 h 3216"/>
                <a:gd name="T14" fmla="*/ 335 w 5550"/>
                <a:gd name="T15" fmla="*/ 0 h 3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12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2182 h 2182"/>
                <a:gd name="T4" fmla="*/ 4897 w 4897"/>
                <a:gd name="T5" fmla="*/ 2182 h 2182"/>
                <a:gd name="T6" fmla="*/ 4897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13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14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15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>
                <a:gd name="T0" fmla="*/ 0 w 30"/>
                <a:gd name="T1" fmla="*/ 0 h 1416"/>
                <a:gd name="T2" fmla="*/ 0 w 30"/>
                <a:gd name="T3" fmla="*/ 1416 h 1416"/>
                <a:gd name="T4" fmla="*/ 29 w 30"/>
                <a:gd name="T5" fmla="*/ 1416 h 1416"/>
                <a:gd name="T6" fmla="*/ 30 w 30"/>
                <a:gd name="T7" fmla="*/ 27 h 1416"/>
                <a:gd name="T8" fmla="*/ 0 w 30"/>
                <a:gd name="T9" fmla="*/ 0 h 1416"/>
                <a:gd name="T10" fmla="*/ 0 w 30"/>
                <a:gd name="T11" fmla="*/ 0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16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>
                <a:gd name="T0" fmla="*/ 0 w 29"/>
                <a:gd name="T1" fmla="*/ 0 h 2161"/>
                <a:gd name="T2" fmla="*/ 0 w 29"/>
                <a:gd name="T3" fmla="*/ 2161 h 2161"/>
                <a:gd name="T4" fmla="*/ 29 w 29"/>
                <a:gd name="T5" fmla="*/ 2161 h 2161"/>
                <a:gd name="T6" fmla="*/ 27 w 29"/>
                <a:gd name="T7" fmla="*/ 27 h 2161"/>
                <a:gd name="T8" fmla="*/ 0 w 29"/>
                <a:gd name="T9" fmla="*/ 0 h 2161"/>
                <a:gd name="T10" fmla="*/ 0 w 29"/>
                <a:gd name="T11" fmla="*/ 0 h 2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7417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17418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17419" name="Rectangle 11"/>
          <p:cNvSpPr>
            <a:spLocks noGrp="1" noChangeArrowheads="1"/>
          </p:cNvSpPr>
          <p:nvPr>
            <p:ph type="dt" sz="quarter" idx="2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17420" name="Rectangle 12"/>
          <p:cNvSpPr>
            <a:spLocks noGrp="1" noChangeArrowheads="1"/>
          </p:cNvSpPr>
          <p:nvPr>
            <p:ph type="ftr" sz="quarter" idx="3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17421" name="Rectangle 1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2D4B2C0-DDA1-45A9-A12B-80235E09CFFB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 C 0.007 -0.01333  0.014 -0.028  0.021 -0.04667  C 0.04 -0.1  0.045 -0.152  0.031 -0.16  C 0.017 -0.16933  -0.01 -0.132  -0.029 -0.07867  C -0.039 -0.05067  -0.045 -0.024  -0.047 -0.004  C -0.05 0.012  -0.051 0.028  -0.051 0.04667  C -0.051 0.10667  -0.038 0.156  -0.023 0.156  C -0.008 0.156  0.005 0.10667  0.005 0.04667  C 0.005 0.01867  0.002 -0.008  -0.003 -0.02667  C -0.005 -0.04267  -0.01 -0.06  -0.016 -0.07733  C -0.036 -0.132  -0.063 -0.16933  -0.077 -0.16  C -0.091 -0.15067  -0.086 -0.1  -0.066 -0.04533  C -0.058 -0.02  -0.047 0.00133  -0.036 0.016  C -0.028 0.02933  -0.019 0.04133  -0.007 0.05333  C 0.029 0.092  0.065 0.10933  0.075 0.09333  C 0.084 0.07733  0.064 0.03333  0.028 -0.004  C 0.013 -0.02  -0.003 -0.032  -0.016 -0.04  C -0.028 -0.048  -0.043 -0.05467  -0.059 -0.05867  C -0.103 -0.072  -0.141 -0.068  -0.144 -0.04667  C -0.148 -0.02667  -0.115 0.0  -0.071 0.01333  C -0.051 0.01867  -0.032 0.02133  -0.017 0.02  C -0.004 0.02  0.01 0.01733  0.025 0.01333  C 0.069 0.0  0.102 -0.028  0.098 -0.048  C 0.095 -0.068  0.057 -0.07333  0.013 -0.06  C -0.008 -0.05333  -0.027 -0.044  -0.04 -0.03333  C -0.051 -0.02533  -0.062 -0.016  -0.074 -0.004  C -0.109 0.03467  -0.13 0.07733  -0.12 0.09333  C -0.111 0.10933  -0.074 0.092  -0.039 0.05467  C -0.022 0.036  -0.008 0.01733  0.0 0.0  Z" pathEditMode="relative">
                                      <p:cBhvr>
                                        <p:cTn id="6" dur="129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7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7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898" decel="100000" fill="hold"/>
                                        <p:tgtEl>
                                          <p:spTgt spid="17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7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7" grpId="0"/>
      <p:bldP spid="17418" grpId="0" build="p">
        <p:tmplLst>
          <p:tmpl lvl="1">
            <p:tnLst>
              <p:par>
                <p:cTn presetID="3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4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7418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741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1741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1741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8675AF-AC8C-4319-81EA-90DB7B11B5C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2972339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8B3E14-4592-4914-ACD2-0B10C2F5BA5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2246896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DC314C-F8EC-4902-B423-06B6CE60B67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86474708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DFFC4F-1832-4CFC-9C26-9D60C93A3BE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84675618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F170EE-15FD-47F1-8E72-8552E218F91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75274328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9FC70A-126E-4472-8ECF-2036A194184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77302088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DE1299-4DFF-42B0-A4EC-CC8F7D1B49B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16507602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968345-8D62-4F5F-97CB-A617B6EBDED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383090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58784A-D70B-4704-BC02-D198341F919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4316593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D2DEC5-E256-4134-834B-9D23468E38B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775959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2"/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16387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2182 h 2182"/>
                <a:gd name="T4" fmla="*/ 4897 w 4897"/>
                <a:gd name="T5" fmla="*/ 2182 h 2182"/>
                <a:gd name="T6" fmla="*/ 4897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388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>
                <a:gd name="T0" fmla="*/ 330 w 5550"/>
                <a:gd name="T1" fmla="*/ 1764 h 3168"/>
                <a:gd name="T2" fmla="*/ 0 w 5550"/>
                <a:gd name="T3" fmla="*/ 1764 h 3168"/>
                <a:gd name="T4" fmla="*/ 0 w 5550"/>
                <a:gd name="T5" fmla="*/ 3168 h 3168"/>
                <a:gd name="T6" fmla="*/ 5550 w 5550"/>
                <a:gd name="T7" fmla="*/ 3168 h 3168"/>
                <a:gd name="T8" fmla="*/ 5550 w 5550"/>
                <a:gd name="T9" fmla="*/ 0 h 3168"/>
                <a:gd name="T10" fmla="*/ 330 w 5550"/>
                <a:gd name="T11" fmla="*/ 0 h 3168"/>
                <a:gd name="T12" fmla="*/ 330 w 5550"/>
                <a:gd name="T13" fmla="*/ 1764 h 3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389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2182 h 2182"/>
                <a:gd name="T4" fmla="*/ 4897 w 4897"/>
                <a:gd name="T5" fmla="*/ 2182 h 2182"/>
                <a:gd name="T6" fmla="*/ 4897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390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391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>
                <a:gd name="T0" fmla="*/ 0 w 29"/>
                <a:gd name="T1" fmla="*/ 0 h 2161"/>
                <a:gd name="T2" fmla="*/ 0 w 29"/>
                <a:gd name="T3" fmla="*/ 2161 h 2161"/>
                <a:gd name="T4" fmla="*/ 29 w 29"/>
                <a:gd name="T5" fmla="*/ 2161 h 2161"/>
                <a:gd name="T6" fmla="*/ 27 w 29"/>
                <a:gd name="T7" fmla="*/ 27 h 2161"/>
                <a:gd name="T8" fmla="*/ 0 w 29"/>
                <a:gd name="T9" fmla="*/ 0 h 2161"/>
                <a:gd name="T10" fmla="*/ 0 w 29"/>
                <a:gd name="T11" fmla="*/ 0 h 2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392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>
                <a:gd name="T0" fmla="*/ 0 w 29"/>
                <a:gd name="T1" fmla="*/ 1416 h 1416"/>
                <a:gd name="T2" fmla="*/ 29 w 29"/>
                <a:gd name="T3" fmla="*/ 1416 h 1416"/>
                <a:gd name="T4" fmla="*/ 28 w 29"/>
                <a:gd name="T5" fmla="*/ 24 h 1416"/>
                <a:gd name="T6" fmla="*/ 0 w 29"/>
                <a:gd name="T7" fmla="*/ 0 h 1416"/>
                <a:gd name="T8" fmla="*/ 0 w 29"/>
                <a:gd name="T9" fmla="*/ 1416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393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394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>
                <a:gd name="T0" fmla="*/ 0 w 30"/>
                <a:gd name="T1" fmla="*/ 0 h 1416"/>
                <a:gd name="T2" fmla="*/ 0 w 30"/>
                <a:gd name="T3" fmla="*/ 1416 h 1416"/>
                <a:gd name="T4" fmla="*/ 29 w 30"/>
                <a:gd name="T5" fmla="*/ 1416 h 1416"/>
                <a:gd name="T6" fmla="*/ 30 w 30"/>
                <a:gd name="T7" fmla="*/ 27 h 1416"/>
                <a:gd name="T8" fmla="*/ 0 w 30"/>
                <a:gd name="T9" fmla="*/ 0 h 1416"/>
                <a:gd name="T10" fmla="*/ 0 w 30"/>
                <a:gd name="T11" fmla="*/ 0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639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 altLang="ru-RU"/>
          </a:p>
        </p:txBody>
      </p:sp>
      <p:sp>
        <p:nvSpPr>
          <p:cNvPr id="1639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 altLang="ru-RU"/>
          </a:p>
        </p:txBody>
      </p:sp>
      <p:sp>
        <p:nvSpPr>
          <p:cNvPr id="1639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BAA45A0C-59D6-470B-99DF-6D7EF4962F3B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16398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6399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 C 0.007 -0.01333  0.014 -0.028  0.021 -0.04667  C 0.04 -0.1  0.045 -0.152  0.031 -0.16  C 0.017 -0.16933  -0.01 -0.132  -0.029 -0.07867  C -0.039 -0.05067  -0.045 -0.024  -0.047 -0.004  C -0.05 0.012  -0.051 0.028  -0.051 0.04667  C -0.051 0.10667  -0.038 0.156  -0.023 0.156  C -0.008 0.156  0.005 0.10667  0.005 0.04667  C 0.005 0.01867  0.002 -0.008  -0.003 -0.02667  C -0.005 -0.04267  -0.01 -0.06  -0.016 -0.07733  C -0.036 -0.132  -0.063 -0.16933  -0.077 -0.16  C -0.091 -0.15067  -0.086 -0.1  -0.066 -0.04533  C -0.058 -0.02  -0.047 0.00133  -0.036 0.016  C -0.028 0.02933  -0.019 0.04133  -0.007 0.05333  C 0.029 0.092  0.065 0.10933  0.075 0.09333  C 0.084 0.07733  0.064 0.03333  0.028 -0.004  C 0.013 -0.02  -0.003 -0.032  -0.016 -0.04  C -0.028 -0.048  -0.043 -0.05467  -0.059 -0.05867  C -0.103 -0.072  -0.141 -0.068  -0.144 -0.04667  C -0.148 -0.02667  -0.115 0.0  -0.071 0.01333  C -0.051 0.01867  -0.032 0.02133  -0.017 0.02  C -0.004 0.02  0.01 0.01733  0.025 0.01333  C 0.069 0.0  0.102 -0.028  0.098 -0.048  C 0.095 -0.068  0.057 -0.07333  0.013 -0.06  C -0.008 -0.05333  -0.027 -0.044  -0.04 -0.03333  C -0.051 -0.02533  -0.062 -0.016  -0.074 -0.004  C -0.109 0.03467  -0.13 0.07733  -0.12 0.09333  C -0.111 0.10933  -0.074 0.092  -0.039 0.05467  C -0.022 0.036  -0.008 0.01733  0.0 0.0  Z" pathEditMode="relative">
                                      <p:cBhvr>
                                        <p:cTn id="6" dur="129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63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63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898" decel="100000" fill="hold"/>
                                        <p:tgtEl>
                                          <p:spTgt spid="163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63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3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3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98" decel="100000" fill="hold"/>
                                        <p:tgtEl>
                                          <p:spTgt spid="163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63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63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63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163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63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63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3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98" decel="100000" fill="hold"/>
                                        <p:tgtEl>
                                          <p:spTgt spid="163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63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63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3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98" decel="100000" fill="hold"/>
                                        <p:tgtEl>
                                          <p:spTgt spid="163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63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8" grpId="0"/>
      <p:bldP spid="16399" grpId="0" build="p">
        <p:tmplLst>
          <p:tmpl lvl="1">
            <p:tnLst>
              <p:par>
                <p:cTn presetID="3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3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639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639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1639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1639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3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639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639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1639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1639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3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639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639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1639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1639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3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639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639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1639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1639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3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639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639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1639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1639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fontAlgn="base">
        <a:spcBef>
          <a:spcPct val="0"/>
        </a:spcBef>
        <a:spcAft>
          <a:spcPct val="0"/>
        </a:spcAft>
        <a:defRPr sz="4400" b="1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afric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2420938"/>
            <a:ext cx="3810000" cy="406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620713"/>
            <a:ext cx="7772400" cy="1736725"/>
          </a:xfrm>
        </p:spPr>
        <p:txBody>
          <a:bodyPr/>
          <a:lstStyle/>
          <a:p>
            <a:r>
              <a:rPr lang="ru-RU" altLang="ru-RU"/>
              <a:t>География Африки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1166813" y="3952875"/>
            <a:ext cx="326072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 sz="2000">
                <a:solidFill>
                  <a:srgbClr val="993300"/>
                </a:solidFill>
              </a:rPr>
              <a:t>Выполнил ученик </a:t>
            </a:r>
          </a:p>
          <a:p>
            <a:r>
              <a:rPr lang="ru-RU" altLang="ru-RU" sz="2000">
                <a:solidFill>
                  <a:srgbClr val="993300"/>
                </a:solidFill>
              </a:rPr>
              <a:t>7 «В» класса </a:t>
            </a:r>
          </a:p>
          <a:p>
            <a:r>
              <a:rPr lang="ru-RU" altLang="ru-RU" sz="2000">
                <a:solidFill>
                  <a:srgbClr val="993300"/>
                </a:solidFill>
              </a:rPr>
              <a:t>Пергалиев Анатолий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Географическое положение Африки</a:t>
            </a:r>
          </a:p>
        </p:txBody>
      </p:sp>
      <p:sp>
        <p:nvSpPr>
          <p:cNvPr id="18435" name="Rectangle 3"/>
          <p:cNvSpPr>
            <a:spLocks noGrp="1" noRot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400" b="1">
                <a:solidFill>
                  <a:srgbClr val="993300"/>
                </a:solidFill>
              </a:rPr>
              <a:t>АФРИКА</a:t>
            </a:r>
            <a:r>
              <a:rPr lang="ru-RU" altLang="ru-RU" sz="1400">
                <a:solidFill>
                  <a:srgbClr val="993300"/>
                </a:solidFill>
              </a:rPr>
              <a:t>, материк, второй по величине после Евразии. 29,2 млн. км2 (с островами 30,3 млн. км2). С запада омывается Атлантическим океаном, с севера — Средиземным м., с северо-востока — Красным морем, с востока — Индийским океаном. Берега изрезаны слабо; наиболее крупный залив — Гвинейский, п-ов Сомали. В геологическом отношении преимущественно платформа с докембрийским кристаллическим основанием, перекрытым более молодыми осадочными породами. Складчатые горы располагаются лишь на северо-западе (Атлас) и на юге (Капские горы). Средняя высота над уровнем моря 750 м. В рельефе преобладают высокие ступенчатые равнины, плато и плоскогорья; во внутренних районах — обширные тектонические впадины (Калахари в Южной Африке, Конго в Центральной Африке и др.).</a:t>
            </a:r>
            <a:br>
              <a:rPr lang="ru-RU" altLang="ru-RU" sz="1400">
                <a:solidFill>
                  <a:srgbClr val="993300"/>
                </a:solidFill>
              </a:rPr>
            </a:br>
            <a:endParaRPr lang="ru-RU" altLang="ru-RU" sz="1400">
              <a:solidFill>
                <a:srgbClr val="993300"/>
              </a:solidFill>
            </a:endParaRPr>
          </a:p>
        </p:txBody>
      </p:sp>
      <p:sp>
        <p:nvSpPr>
          <p:cNvPr id="18436" name="Rectangle 4"/>
          <p:cNvSpPr>
            <a:spLocks noGrp="1" noRot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ru-RU" altLang="ru-RU" sz="1200"/>
          </a:p>
        </p:txBody>
      </p:sp>
      <p:pic>
        <p:nvPicPr>
          <p:cNvPr id="18437" name="Picture 5" descr="savan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1989138"/>
            <a:ext cx="3744913" cy="3960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0" presetID="47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8435" grpId="0" build="p"/>
      <p:bldP spid="1843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8" name="Rectangle 6"/>
          <p:cNvSpPr>
            <a:spLocks noGrp="1" noRot="1" noChangeArrowheads="1"/>
          </p:cNvSpPr>
          <p:nvPr>
            <p:ph type="body" sz="half" idx="2"/>
          </p:nvPr>
        </p:nvSpPr>
        <p:spPr>
          <a:xfrm>
            <a:off x="4787900" y="2205038"/>
            <a:ext cx="3927475" cy="45513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800">
                <a:solidFill>
                  <a:srgbClr val="993300"/>
                </a:solidFill>
              </a:rPr>
              <a:t>От Красного м. и до р. Замбези Африка раздроблена величайшей в мире системой сбросовых впадин, частично занятых озерами (Танганьика, Ньяса и др.). По краям впадин вулканы Килиманджаро (5895 м, высшая точка Африки), Кения и др. Полезные ископаемые мирового значения: алмазы (Южная и Западная Африка), золото, уран (Южная Африка), руды железа, алюминия (Зап. Африка), меди, кобальта, бериллия, лития (в основном в Южной Африке), фосфориты, нефть, природный газ (Сев. и Зап. Африка). </a:t>
            </a:r>
          </a:p>
          <a:p>
            <a:pPr>
              <a:lnSpc>
                <a:spcPct val="80000"/>
              </a:lnSpc>
            </a:pPr>
            <a:endParaRPr lang="ru-RU" altLang="ru-RU" sz="1800"/>
          </a:p>
        </p:txBody>
      </p:sp>
      <p:pic>
        <p:nvPicPr>
          <p:cNvPr id="23560" name="Picture 8" descr="victory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300" y="641350"/>
            <a:ext cx="3949700" cy="4443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35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35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35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8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 b="0"/>
              <a:t>Климат Африки.</a:t>
            </a:r>
            <a:br>
              <a:rPr lang="ru-RU" altLang="ru-RU" sz="2800" b="0"/>
            </a:br>
            <a:r>
              <a:rPr lang="ru-RU" altLang="ru-RU" sz="2800" b="0"/>
              <a:t>Природные ресурсы, растительность, животный мир Африки.</a:t>
            </a:r>
            <a:br>
              <a:rPr lang="ru-RU" altLang="ru-RU" sz="2800" b="0"/>
            </a:br>
            <a:endParaRPr lang="ru-RU" altLang="ru-RU" sz="2800" b="0"/>
          </a:p>
        </p:txBody>
      </p:sp>
      <p:sp>
        <p:nvSpPr>
          <p:cNvPr id="19459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838200" y="1905000"/>
            <a:ext cx="3927475" cy="46926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400">
                <a:solidFill>
                  <a:srgbClr val="993300"/>
                </a:solidFill>
              </a:rPr>
              <a:t>В Африке к северу и югу от зоны экваториального климата следуют зоны субэкваториального, тропического и субтропического климата. Среднемесячные температуры лета около 25-30 °С. Зимой также преобладают высокие положительные температуры (10-25 °С), но в горах бывают температуры ниже 0 °С; в горах Атласа ежегодно выпадает снег. Наибольшее количество осадков в экваториальной зоне (в среднем 1500-2000 мм в год), на побережье Гвинейского зал. (до 3000-4000 мм). К северу и югу от экватора осадки убывают (100 мм и менее в пустынях). Основной сток направлен в Атлантический океан: река Нил (самая длинная в Африке), Конго (Заир), Нигер, Сенегал, Гамбия, Оранжевая и др.; крупная река бассейна Индийского океана — Замбези. Около 1/3 Африки — область внутреннего стока в основном временных водотоков. Наиболее крупные озера — Виктория, Танганьика, Ньяса (Малави).</a:t>
            </a:r>
            <a:br>
              <a:rPr lang="ru-RU" altLang="ru-RU" sz="1400">
                <a:solidFill>
                  <a:srgbClr val="993300"/>
                </a:solidFill>
              </a:rPr>
            </a:br>
            <a:endParaRPr lang="ru-RU" altLang="ru-RU" sz="1400">
              <a:solidFill>
                <a:srgbClr val="993300"/>
              </a:solidFill>
            </a:endParaRPr>
          </a:p>
        </p:txBody>
      </p:sp>
      <p:pic>
        <p:nvPicPr>
          <p:cNvPr id="19462" name="Picture 6" descr="south-africa-geograph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3573463"/>
            <a:ext cx="2938463" cy="2474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45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7" name="Rectangle 7"/>
          <p:cNvSpPr>
            <a:spLocks noGrp="1" noRot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ru-RU" altLang="ru-RU" sz="1200"/>
          </a:p>
        </p:txBody>
      </p:sp>
      <p:sp>
        <p:nvSpPr>
          <p:cNvPr id="20488" name="Rectangle 8"/>
          <p:cNvSpPr>
            <a:spLocks noGrp="1" noRot="1" noChangeArrowheads="1"/>
          </p:cNvSpPr>
          <p:nvPr>
            <p:ph type="body" sz="half" idx="2"/>
          </p:nvPr>
        </p:nvSpPr>
        <p:spPr>
          <a:xfrm>
            <a:off x="4918075" y="260350"/>
            <a:ext cx="3927475" cy="62642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800">
                <a:solidFill>
                  <a:srgbClr val="993300"/>
                </a:solidFill>
              </a:rPr>
              <a:t>Главные типы растительности — саванны и пустыни (крупнейшая — Сахара), занимающие около 80% площади Африки. Влажные экваториальные вечнозеленые леса характерны для экваториальной зоны и прибрежных районов субэкваториальных зон. К северу или югу от них — разреженные тропические леса, переходящие в саванны, а затем в опустыненные саванны. В тропической Африке (главным образом в заповедниках) — слоны, носороги, бегемоты, зебры, антилопы, и др.; львы, гепарды, леопарды и другие крупные хищники. Многочисленны обезьяны, мелкие хищники, грызуны; в сухих районах обилие пресмыкающихся. Множество птиц, в т. ч. страусы, ибисы, фламинго.</a:t>
            </a:r>
            <a:br>
              <a:rPr lang="ru-RU" altLang="ru-RU" sz="1800">
                <a:solidFill>
                  <a:srgbClr val="993300"/>
                </a:solidFill>
              </a:rPr>
            </a:br>
            <a:endParaRPr lang="ru-RU" altLang="ru-RU" sz="1800"/>
          </a:p>
        </p:txBody>
      </p:sp>
      <p:pic>
        <p:nvPicPr>
          <p:cNvPr id="20485" name="Picture 5" descr="flamin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989138"/>
            <a:ext cx="3671888" cy="3960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4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4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04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04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04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04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7" grpId="0" build="p"/>
      <p:bldP spid="20488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5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838200" y="765175"/>
            <a:ext cx="3949700" cy="51847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600">
                <a:solidFill>
                  <a:srgbClr val="993300"/>
                </a:solidFill>
              </a:rPr>
              <a:t>Ущерб хозяйству наносят термиты, саранча, муха цеце. В Африке расположены государства: Алжир, Ангола, Бенин, Ботсвана, Буркина-Фасо, Бурунди, Габон, Гамбия, Гана, Гвинея, Гвинея-Бисау, Джибути, большая часть Египта, Конго (Заир), Замбия, Зимбабве, Кабо-Верде, Камерун, Кения, Конго, Кот-д'Ивуар, Лесото, Либерия, Ливия, Мавритания, Малави, Мали, Марокко, Мозамбик, Намибия, Нигер, Нигерия, Руанда, Свазиленд, Сенегал, Сомали, Судан, Сьерра-Леоне, Танзания, Того, Тунис, Уганда, ЦАР, Чад, Экваториальная Гвинея, Эфиопия, ЮАР, а также территория Зап. Сахара, Сеута и Мелилья. На островах, относящихся к Африке, — государства: Коморские Острова, Маврикий, Мадагаскар, Сан-Томе и Принсипи, Сейшельские Острова, а также Реюньон, Святой Елены Остров. Население Африки 670 млн. человек (1993).</a:t>
            </a:r>
          </a:p>
          <a:p>
            <a:pPr>
              <a:lnSpc>
                <a:spcPct val="80000"/>
              </a:lnSpc>
            </a:pPr>
            <a:endParaRPr lang="ru-RU" altLang="ru-RU" sz="1600"/>
          </a:p>
        </p:txBody>
      </p:sp>
      <p:pic>
        <p:nvPicPr>
          <p:cNvPr id="26631" name="Picture 7" descr="kilimandjar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1557338"/>
            <a:ext cx="3714750" cy="4535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6" name="Picture 4" descr="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512763"/>
            <a:ext cx="4248150" cy="3186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677" name="Picture 5" descr="fotoar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2997200"/>
            <a:ext cx="4602162" cy="345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1042988" y="4868863"/>
            <a:ext cx="27368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4000">
                <a:solidFill>
                  <a:srgbClr val="993300"/>
                </a:solidFill>
              </a:rPr>
              <a:t>КОНЕЦ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рава">
  <a:themeElements>
    <a:clrScheme name="Трава 1">
      <a:dk1>
        <a:srgbClr val="FF9900"/>
      </a:dk1>
      <a:lt1>
        <a:srgbClr val="FFFFFF"/>
      </a:lt1>
      <a:dk2>
        <a:srgbClr val="FFCC66"/>
      </a:dk2>
      <a:lt2>
        <a:srgbClr val="CC6600"/>
      </a:lt2>
      <a:accent1>
        <a:srgbClr val="F05000"/>
      </a:accent1>
      <a:accent2>
        <a:srgbClr val="B28300"/>
      </a:accent2>
      <a:accent3>
        <a:srgbClr val="FFE2B8"/>
      </a:accent3>
      <a:accent4>
        <a:srgbClr val="DADADA"/>
      </a:accent4>
      <a:accent5>
        <a:srgbClr val="F6B3AA"/>
      </a:accent5>
      <a:accent6>
        <a:srgbClr val="A17600"/>
      </a:accent6>
      <a:hlink>
        <a:srgbClr val="99CC00"/>
      </a:hlink>
      <a:folHlink>
        <a:srgbClr val="008000"/>
      </a:folHlink>
    </a:clrScheme>
    <a:fontScheme name="Трава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Трава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рава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Glass Layers</Template>
  <TotalTime>41</TotalTime>
  <Words>686</Words>
  <Application>Microsoft Office PowerPoint</Application>
  <PresentationFormat>Экран (4:3)</PresentationFormat>
  <Paragraphs>12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Arial Black</vt:lpstr>
      <vt:lpstr>Times New Roman</vt:lpstr>
      <vt:lpstr>Wingdings</vt:lpstr>
      <vt:lpstr>Трава</vt:lpstr>
      <vt:lpstr>География Африки</vt:lpstr>
      <vt:lpstr>Географическое положение Африки</vt:lpstr>
      <vt:lpstr>Презентация PowerPoint</vt:lpstr>
      <vt:lpstr>Климат Африки. Природные ресурсы, растительность, животный мир Африки. </vt:lpstr>
      <vt:lpstr>Презентация PowerPoint</vt:lpstr>
      <vt:lpstr>Презентация PowerPoint</vt:lpstr>
      <vt:lpstr>Презентация PowerPoint</vt:lpstr>
    </vt:vector>
  </TitlesOfParts>
  <Company>DOM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География Африки</dc:title>
  <dc:creator>MUSATOV</dc:creator>
  <cp:lastModifiedBy>admin</cp:lastModifiedBy>
  <cp:revision>2</cp:revision>
  <dcterms:created xsi:type="dcterms:W3CDTF">2009-12-06T11:51:11Z</dcterms:created>
  <dcterms:modified xsi:type="dcterms:W3CDTF">2015-04-08T15:24:09Z</dcterms:modified>
</cp:coreProperties>
</file>