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0"/>
  </p:notesMasterIdLst>
  <p:sldIdLst>
    <p:sldId id="257" r:id="rId2"/>
    <p:sldId id="526" r:id="rId3"/>
    <p:sldId id="52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528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95" r:id="rId130"/>
    <p:sldId id="396" r:id="rId131"/>
    <p:sldId id="397" r:id="rId132"/>
    <p:sldId id="398" r:id="rId133"/>
    <p:sldId id="399" r:id="rId134"/>
    <p:sldId id="400" r:id="rId135"/>
    <p:sldId id="401" r:id="rId136"/>
    <p:sldId id="402" r:id="rId137"/>
    <p:sldId id="403" r:id="rId138"/>
    <p:sldId id="404" r:id="rId139"/>
    <p:sldId id="405" r:id="rId140"/>
    <p:sldId id="406" r:id="rId141"/>
    <p:sldId id="407" r:id="rId142"/>
    <p:sldId id="408" r:id="rId143"/>
    <p:sldId id="409" r:id="rId144"/>
    <p:sldId id="410" r:id="rId145"/>
    <p:sldId id="411" r:id="rId146"/>
    <p:sldId id="412" r:id="rId147"/>
    <p:sldId id="413" r:id="rId148"/>
    <p:sldId id="414" r:id="rId149"/>
    <p:sldId id="415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6" r:id="rId159"/>
    <p:sldId id="427" r:id="rId160"/>
    <p:sldId id="428" r:id="rId161"/>
    <p:sldId id="429" r:id="rId162"/>
    <p:sldId id="430" r:id="rId163"/>
    <p:sldId id="431" r:id="rId164"/>
    <p:sldId id="432" r:id="rId165"/>
    <p:sldId id="433" r:id="rId166"/>
    <p:sldId id="434" r:id="rId167"/>
    <p:sldId id="436" r:id="rId168"/>
    <p:sldId id="438" r:id="rId169"/>
    <p:sldId id="439" r:id="rId170"/>
    <p:sldId id="440" r:id="rId171"/>
    <p:sldId id="442" r:id="rId172"/>
    <p:sldId id="443" r:id="rId173"/>
    <p:sldId id="444" r:id="rId174"/>
    <p:sldId id="445" r:id="rId175"/>
    <p:sldId id="446" r:id="rId176"/>
    <p:sldId id="447" r:id="rId177"/>
    <p:sldId id="448" r:id="rId178"/>
    <p:sldId id="449" r:id="rId179"/>
    <p:sldId id="450" r:id="rId180"/>
    <p:sldId id="451" r:id="rId181"/>
    <p:sldId id="453" r:id="rId182"/>
    <p:sldId id="455" r:id="rId183"/>
    <p:sldId id="456" r:id="rId184"/>
    <p:sldId id="457" r:id="rId185"/>
    <p:sldId id="459" r:id="rId186"/>
    <p:sldId id="461" r:id="rId187"/>
    <p:sldId id="462" r:id="rId188"/>
    <p:sldId id="463" r:id="rId189"/>
    <p:sldId id="464" r:id="rId190"/>
    <p:sldId id="465" r:id="rId191"/>
    <p:sldId id="466" r:id="rId192"/>
    <p:sldId id="467" r:id="rId193"/>
    <p:sldId id="468" r:id="rId194"/>
    <p:sldId id="470" r:id="rId195"/>
    <p:sldId id="472" r:id="rId196"/>
    <p:sldId id="529" r:id="rId197"/>
    <p:sldId id="530" r:id="rId198"/>
    <p:sldId id="531" r:id="rId199"/>
    <p:sldId id="532" r:id="rId200"/>
    <p:sldId id="533" r:id="rId201"/>
    <p:sldId id="534" r:id="rId202"/>
    <p:sldId id="535" r:id="rId203"/>
    <p:sldId id="486" r:id="rId204"/>
    <p:sldId id="487" r:id="rId205"/>
    <p:sldId id="488" r:id="rId206"/>
    <p:sldId id="489" r:id="rId207"/>
    <p:sldId id="490" r:id="rId208"/>
    <p:sldId id="491" r:id="rId209"/>
    <p:sldId id="492" r:id="rId210"/>
    <p:sldId id="493" r:id="rId211"/>
    <p:sldId id="494" r:id="rId212"/>
    <p:sldId id="495" r:id="rId213"/>
    <p:sldId id="496" r:id="rId214"/>
    <p:sldId id="497" r:id="rId215"/>
    <p:sldId id="498" r:id="rId216"/>
    <p:sldId id="499" r:id="rId217"/>
    <p:sldId id="500" r:id="rId218"/>
    <p:sldId id="501" r:id="rId219"/>
    <p:sldId id="503" r:id="rId220"/>
    <p:sldId id="504" r:id="rId221"/>
    <p:sldId id="505" r:id="rId222"/>
    <p:sldId id="506" r:id="rId223"/>
    <p:sldId id="507" r:id="rId224"/>
    <p:sldId id="508" r:id="rId225"/>
    <p:sldId id="509" r:id="rId226"/>
    <p:sldId id="510" r:id="rId227"/>
    <p:sldId id="511" r:id="rId228"/>
    <p:sldId id="513" r:id="rId229"/>
    <p:sldId id="515" r:id="rId230"/>
    <p:sldId id="516" r:id="rId231"/>
    <p:sldId id="517" r:id="rId232"/>
    <p:sldId id="518" r:id="rId233"/>
    <p:sldId id="519" r:id="rId234"/>
    <p:sldId id="520" r:id="rId235"/>
    <p:sldId id="521" r:id="rId236"/>
    <p:sldId id="522" r:id="rId237"/>
    <p:sldId id="523" r:id="rId238"/>
    <p:sldId id="524" r:id="rId2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80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0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Arial" panose="020B0604020202020204" pitchFamily="34" charset="0"/>
              </a:defRPr>
            </a:lvl1pPr>
          </a:lstStyle>
          <a:p>
            <a:fld id="{83CDDA4E-0072-4884-AF8B-41555C1AF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26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D89E7-A43A-47FC-8D2C-1C3F55564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233189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A1128-1B63-43CC-A914-AE591252B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60374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264D-9C34-4A9E-8A49-0FEFC4CE7A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956183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85113" y="643413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82F13C3D-9936-4AF4-A20B-AF6BE7F7B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40130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885113" y="643413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A8E3CE01-13D4-4103-89BA-5B71CCB4D8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96612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BB649-C3B7-46D5-934E-50F442BD4E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602875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D743-B3C0-4E71-87ED-C93FDC477C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090873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EEC2-6502-4F88-BB73-B7D2F7A41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544594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0FD2D-DB33-440E-B179-EBA5FE7BB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966842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C4774-34C2-44C1-B360-99354057D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086466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61F3F-3853-43BD-929A-195DBD9EA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334535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E56-0C66-4FAF-B102-5823A5FCFB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3875260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A7F97-3DBC-4FFB-B1F0-F3E2D5FBD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922289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2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2400" b="0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43 w 989"/>
              <a:gd name="T1" fmla="*/ 0 h 602"/>
              <a:gd name="T2" fmla="*/ 988 w 989"/>
              <a:gd name="T3" fmla="*/ 346 h 602"/>
              <a:gd name="T4" fmla="*/ 953 w 989"/>
              <a:gd name="T5" fmla="*/ 600 h 602"/>
              <a:gd name="T6" fmla="*/ 0 w 989"/>
              <a:gd name="T7" fmla="*/ 601 h 602"/>
              <a:gd name="T8" fmla="*/ 243 w 989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428 h 429"/>
              <a:gd name="T2" fmla="*/ 427 w 988"/>
              <a:gd name="T3" fmla="*/ 0 h 429"/>
              <a:gd name="T4" fmla="*/ 987 w 988"/>
              <a:gd name="T5" fmla="*/ 219 h 429"/>
              <a:gd name="T6" fmla="*/ 987 w 988"/>
              <a:gd name="T7" fmla="*/ 428 h 429"/>
              <a:gd name="T8" fmla="*/ 0 w 988"/>
              <a:gd name="T9" fmla="*/ 42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2400" b="0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1392 w 1393"/>
              <a:gd name="T3" fmla="*/ 240 h 4320"/>
              <a:gd name="T4" fmla="*/ 288 w 1393"/>
              <a:gd name="T5" fmla="*/ 4319 h 4320"/>
              <a:gd name="T6" fmla="*/ 0 w 1393"/>
              <a:gd name="T7" fmla="*/ 4319 h 4320"/>
              <a:gd name="T8" fmla="*/ 0 w 139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958 w 959"/>
              <a:gd name="T3" fmla="*/ 346 h 4330"/>
              <a:gd name="T4" fmla="*/ 286 w 959"/>
              <a:gd name="T5" fmla="*/ 4329 h 4330"/>
              <a:gd name="T6" fmla="*/ 0 w 959"/>
              <a:gd name="T7" fmla="*/ 4329 h 4330"/>
              <a:gd name="T8" fmla="*/ 0 w 959"/>
              <a:gd name="T9" fmla="*/ 0 h 4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34138"/>
            <a:ext cx="96996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2000" i="1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889063F0-520B-454C-ABCB-B476E78787F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09" name="AutoShape 13">
            <a:hlinkClick r:id="" action="ppaction://hlinkshowjump?jump=firstslide"/>
          </p:cNvPr>
          <p:cNvSpPr>
            <a:spLocks noChangeArrowheads="1"/>
          </p:cNvSpPr>
          <p:nvPr/>
        </p:nvSpPr>
        <p:spPr bwMode="blackWhite">
          <a:xfrm>
            <a:off x="-107950" y="668338"/>
            <a:ext cx="1331913" cy="384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ru-RU" altLang="ru-RU" sz="1300" i="1">
                <a:effectLst>
                  <a:outerShdw blurRad="38100" dist="38100" dir="2700000" algn="tl">
                    <a:srgbClr val="FFFFFF"/>
                  </a:outerShdw>
                </a:effectLst>
              </a:rPr>
              <a:t>Начало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-36513" y="5373688"/>
            <a:ext cx="684213" cy="1076325"/>
            <a:chOff x="386" y="221"/>
            <a:chExt cx="680" cy="978"/>
          </a:xfrm>
        </p:grpSpPr>
        <p:sp>
          <p:nvSpPr>
            <p:cNvPr id="4111" name="Text Box 15"/>
            <p:cNvSpPr txBox="1">
              <a:spLocks noChangeArrowheads="1"/>
            </p:cNvSpPr>
            <p:nvPr userDrawn="1"/>
          </p:nvSpPr>
          <p:spPr bwMode="auto">
            <a:xfrm>
              <a:off x="386" y="991"/>
              <a:ext cx="68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ВГУЭС</a:t>
              </a:r>
            </a:p>
          </p:txBody>
        </p:sp>
        <p:pic>
          <p:nvPicPr>
            <p:cNvPr id="4112" name="Picture 16" descr="12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21"/>
              <a:ext cx="416" cy="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13" name="AutoShape 17">
            <a:hlinkClick r:id="rId16" action="ppaction://hlinksldjump"/>
          </p:cNvPr>
          <p:cNvSpPr>
            <a:spLocks noChangeArrowheads="1"/>
          </p:cNvSpPr>
          <p:nvPr/>
        </p:nvSpPr>
        <p:spPr bwMode="blackWhite">
          <a:xfrm>
            <a:off x="-107950" y="1100138"/>
            <a:ext cx="1331913" cy="384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ru-RU" altLang="ru-RU" sz="15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ru-RU" altLang="ru-RU" sz="1300" i="1">
                <a:effectLst>
                  <a:outerShdw blurRad="38100" dist="38100" dir="2700000" algn="tl">
                    <a:srgbClr val="FFFFFF"/>
                  </a:outerShdw>
                </a:effectLst>
              </a:rPr>
              <a:t>Оглавление</a:t>
            </a:r>
          </a:p>
        </p:txBody>
      </p:sp>
      <p:sp>
        <p:nvSpPr>
          <p:cNvPr id="4114" name="AutoShape 18">
            <a:hlinkClick r:id="" action="ppaction://hlinkshowjump?jump=lastslide"/>
          </p:cNvPr>
          <p:cNvSpPr>
            <a:spLocks noChangeArrowheads="1"/>
          </p:cNvSpPr>
          <p:nvPr/>
        </p:nvSpPr>
        <p:spPr bwMode="blackWhite">
          <a:xfrm>
            <a:off x="-107950" y="1531938"/>
            <a:ext cx="1331913" cy="384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ru-RU" altLang="ru-RU" sz="1300" i="1"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Составитель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8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79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80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81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2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4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6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87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88.w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89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90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1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93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94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95.w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96.w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5.bin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6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02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03.wmf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04.w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05.w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07.png"/><Relationship Id="rId4" Type="http://schemas.openxmlformats.org/officeDocument/2006/relationships/image" Target="../media/image106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108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109.wmf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110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13.w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15.wmf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117.wmf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18.emf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121.emf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122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23.wmf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125.w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26.wmf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1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129.wmf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31.wmf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135.wmf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137.wmf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38.wmf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140.wmf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41.w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44.wmf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146.wmf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147.wmf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3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7.wmf"/><Relationship Id="rId3" Type="http://schemas.openxmlformats.org/officeDocument/2006/relationships/oleObject" Target="../embeddings/oleObject48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6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53.wmf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4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1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7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8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3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4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5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0401-A8A4-4138-8E6E-22F5F76729B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773238"/>
            <a:ext cx="6985000" cy="1065212"/>
          </a:xfrm>
        </p:spPr>
        <p:txBody>
          <a:bodyPr/>
          <a:lstStyle/>
          <a:p>
            <a:r>
              <a:rPr lang="ru-RU" altLang="ru-RU" sz="4800"/>
              <a:t>Высшая математика</a:t>
            </a:r>
            <a:endParaRPr lang="ru-RU" altLang="ru-RU" sz="4800" b="0"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2852738"/>
            <a:ext cx="4752975" cy="20891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(учебный курс)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Составитель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доцент кафедры математики и моделирования ВГУЭС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Шуман Галина Ивановна</a:t>
            </a:r>
            <a:endParaRPr lang="ru-RU" altLang="ru-RU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24A0-046F-4DE9-9D1D-1579BEE9382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89150" y="1196975"/>
            <a:ext cx="7667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Рассмотрим квадратную систему: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00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76375" y="2305050"/>
          <a:ext cx="5761038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3" imgW="1600200" imgH="939600" progId="Equation.3">
                  <p:embed/>
                </p:oleObj>
              </mc:Choice>
              <mc:Fallback>
                <p:oleObj name="Формула" r:id="rId3" imgW="1600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305050"/>
                        <a:ext cx="5761038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blackWhite">
          <a:xfrm>
            <a:off x="7740650" y="3644900"/>
            <a:ext cx="935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(1)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B59-26F3-4DC4-9F18-10C9A9D03B24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1. Основные понятия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325" y="1268413"/>
            <a:ext cx="7489825" cy="14398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График функции двух переменных есть множество точек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</a:t>
            </a:r>
            <a:r>
              <a:rPr lang="ru-RU" altLang="ru-RU" i="1"/>
              <a:t>,</a:t>
            </a:r>
            <a:r>
              <a:rPr lang="ru-RU" altLang="ru-RU"/>
              <a:t> где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График представляет собой некоторую поверхность. 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116013" y="2420938"/>
            <a:ext cx="38449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blackWhite">
          <a:xfrm>
            <a:off x="5219700" y="4149725"/>
            <a:ext cx="360045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None/>
            </a:pPr>
            <a:r>
              <a:rPr kumimoji="0" lang="ru-RU" altLang="ru-RU" sz="2400" b="0"/>
              <a:t>Пример такой поверхности приводится на рисунке 1.</a:t>
            </a:r>
          </a:p>
          <a:p>
            <a:pPr algn="ctr">
              <a:spcBef>
                <a:spcPct val="50000"/>
              </a:spcBef>
            </a:pPr>
            <a:endParaRPr kumimoji="0" lang="ru-RU" altLang="ru-RU" sz="2400" b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EDDD-860F-41DE-85AC-31E183AC9E96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1. Основные понятия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73238"/>
            <a:ext cx="7272338" cy="48244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Пусть </a:t>
            </a:r>
            <a:r>
              <a:rPr lang="ru-RU" altLang="ru-RU" i="1">
                <a:sym typeface="Symbol" panose="05050102010706020507" pitchFamily="18" charset="2"/>
              </a:rPr>
              <a:t></a:t>
            </a:r>
            <a:r>
              <a:rPr lang="ru-RU" altLang="ru-RU"/>
              <a:t>  ‑ некоторое положительное число.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-окрестностью</a:t>
            </a:r>
            <a:r>
              <a:rPr lang="ru-RU" altLang="ru-RU"/>
              <a:t> </a:t>
            </a:r>
            <a:r>
              <a:rPr lang="ru-RU" altLang="ru-RU" i="1"/>
              <a:t>V</a:t>
            </a:r>
            <a:r>
              <a:rPr lang="ru-RU" altLang="ru-RU" i="1">
                <a:sym typeface="Symbol" panose="05050102010706020507" pitchFamily="18" charset="2"/>
              </a:rPr>
              <a:t></a:t>
            </a:r>
            <a:r>
              <a:rPr lang="ru-RU" altLang="ru-RU"/>
              <a:t> точки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называется множество всех точек, координаты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ru-RU" altLang="ru-RU"/>
              <a:t> которых удовлетворяют неравенствам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1331913" y="3644900"/>
          <a:ext cx="705643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Формула" r:id="rId3" imgW="2197100" imgH="330200" progId="Equation.3">
                  <p:embed/>
                </p:oleObj>
              </mc:Choice>
              <mc:Fallback>
                <p:oleObj name="Формула" r:id="rId3" imgW="21971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7056437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32E3-1E8B-4CED-81C9-7A5F9E2C9A90}" type="slidenum">
              <a:rPr lang="ru-RU" altLang="ru-RU"/>
              <a:pPr/>
              <a:t>102</a:t>
            </a:fld>
            <a:endParaRPr lang="ru-RU" altLang="ru-RU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1. Основные понятия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73238"/>
            <a:ext cx="7272338" cy="48244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Точка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называется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точкой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минимума</a:t>
            </a:r>
            <a:r>
              <a:rPr lang="ru-RU" altLang="ru-RU"/>
              <a:t> функции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если существует такое положительное число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/>
              <a:t>, что из условия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   следует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&gt;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1200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Точка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называется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точкой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максимума</a:t>
            </a:r>
            <a:r>
              <a:rPr lang="ru-RU" altLang="ru-RU"/>
              <a:t> функции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если существует такое положительное число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/>
              <a:t>, что из условия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          </a:t>
            </a:r>
            <a:r>
              <a:rPr lang="ru-RU" altLang="ru-RU"/>
              <a:t> следует: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&lt;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1200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Точки минимума и максимума называются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точками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экстремума</a:t>
            </a:r>
            <a:r>
              <a:rPr lang="ru-RU" altLang="ru-RU"/>
              <a:t>.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4598-BD80-4EA5-9250-E444B7169E2C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1. Основные понятия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1412875"/>
            <a:ext cx="7272337" cy="47529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Число </a:t>
            </a:r>
            <a:r>
              <a:rPr lang="ru-RU" altLang="ru-RU" i="1"/>
              <a:t>A</a:t>
            </a:r>
            <a:r>
              <a:rPr lang="ru-RU" altLang="ru-RU"/>
              <a:t> называется 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пределом функции </a:t>
            </a:r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/>
              <a:t> в 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точке </a:t>
            </a:r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altLang="ru-RU"/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для произвольного числа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&gt;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0</a:t>
            </a:r>
            <a:r>
              <a:rPr lang="ru-RU" altLang="ru-RU"/>
              <a:t> найдется такое число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&gt;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0</a:t>
            </a:r>
            <a:r>
              <a:rPr lang="ru-RU" altLang="ru-RU"/>
              <a:t>, что для всех точек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из </a:t>
            </a:r>
            <a:r>
              <a:rPr lang="ru-RU" altLang="ru-RU" i="1">
                <a:sym typeface="Symbol" panose="05050102010706020507" pitchFamily="18" charset="2"/>
              </a:rPr>
              <a:t></a:t>
            </a:r>
            <a:r>
              <a:rPr lang="ru-RU" altLang="ru-RU"/>
              <a:t>-окрестности точки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выполняется неравенство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- 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|&lt;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.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2159000" y="2619375"/>
          <a:ext cx="540226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Формула" r:id="rId3" imgW="2158920" imgH="380880" progId="Equation.3">
                  <p:embed/>
                </p:oleObj>
              </mc:Choice>
              <mc:Fallback>
                <p:oleObj name="Формула" r:id="rId3" imgW="215892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619375"/>
                        <a:ext cx="5402263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3B53-8C7C-49AF-9934-34B61B185BA0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1. Основные понятия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7343775" cy="48244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Функция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/>
              <a:t> </a:t>
            </a:r>
            <a:r>
              <a:rPr lang="ru-RU" altLang="ru-RU" sz="3200"/>
              <a:t>называется 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непрерывной в точке </a:t>
            </a:r>
            <a:r>
              <a:rPr lang="ru-RU" altLang="ru-RU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sz="32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, если 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1619250" y="3865563"/>
          <a:ext cx="6553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name="Формула" r:id="rId3" imgW="1612900" imgH="355600" progId="Equation.3">
                  <p:embed/>
                </p:oleObj>
              </mc:Choice>
              <mc:Fallback>
                <p:oleObj name="Формула" r:id="rId3" imgW="1612900" imgH="355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865563"/>
                        <a:ext cx="65532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12BD-5A9A-418A-8FCA-FE395826D8C2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2. Частные производные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343775" cy="48244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Частной производной по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функции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в точке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называется предел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endParaRPr lang="ru-RU" altLang="ru-RU" b="1"/>
          </a:p>
          <a:p>
            <a:pPr algn="just">
              <a:buFont typeface="Wingdings" panose="05000000000000000000" pitchFamily="2" charset="2"/>
              <a:buNone/>
            </a:pPr>
            <a:endParaRPr lang="ru-RU" altLang="ru-RU" b="1"/>
          </a:p>
          <a:p>
            <a:pPr algn="just">
              <a:buFont typeface="Wingdings" panose="05000000000000000000" pitchFamily="2" charset="2"/>
              <a:buNone/>
            </a:pPr>
            <a:endParaRPr lang="ru-RU" altLang="ru-RU" b="1"/>
          </a:p>
          <a:p>
            <a:pPr algn="just">
              <a:buFont typeface="Wingdings" panose="05000000000000000000" pitchFamily="2" charset="2"/>
              <a:buNone/>
            </a:pPr>
            <a:endParaRPr lang="ru-RU" altLang="ru-RU" b="1"/>
          </a:p>
          <a:p>
            <a:pPr algn="just">
              <a:buFont typeface="Wingdings" panose="05000000000000000000" pitchFamily="2" charset="2"/>
              <a:buNone/>
            </a:pPr>
            <a:endParaRPr lang="ru-RU" altLang="ru-RU" b="1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этот предел существует. 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1331913" y="2982913"/>
          <a:ext cx="712787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Формула" r:id="rId3" imgW="2311400" imgH="495300" progId="Equation.3">
                  <p:embed/>
                </p:oleObj>
              </mc:Choice>
              <mc:Fallback>
                <p:oleObj name="Формула" r:id="rId3" imgW="2311400" imgH="495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82913"/>
                        <a:ext cx="7127875" cy="152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7F59-B359-459F-AB99-8DED94AFFC1E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2. Частные производные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412875"/>
            <a:ext cx="7056437" cy="47529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Совершенно аналогично можно определить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частную производную по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функции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в точке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: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12649" name="Group 9"/>
          <p:cNvGrpSpPr>
            <a:grpSpLocks/>
          </p:cNvGrpSpPr>
          <p:nvPr/>
        </p:nvGrpSpPr>
        <p:grpSpPr bwMode="auto">
          <a:xfrm>
            <a:off x="1100138" y="3835400"/>
            <a:ext cx="7720012" cy="1106488"/>
            <a:chOff x="698" y="2387"/>
            <a:chExt cx="4863" cy="697"/>
          </a:xfrm>
        </p:grpSpPr>
        <p:graphicFrame>
          <p:nvGraphicFramePr>
            <p:cNvPr id="112650" name="Object 10"/>
            <p:cNvGraphicFramePr>
              <a:graphicFrameLocks noChangeAspect="1"/>
            </p:cNvGraphicFramePr>
            <p:nvPr/>
          </p:nvGraphicFramePr>
          <p:xfrm>
            <a:off x="698" y="2387"/>
            <a:ext cx="1180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4" name="Формула" r:id="rId3" imgW="837836" imgH="495085" progId="Equation.3">
                    <p:embed/>
                  </p:oleObj>
                </mc:Choice>
                <mc:Fallback>
                  <p:oleObj name="Формула" r:id="rId3" imgW="837836" imgH="49508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" y="2387"/>
                          <a:ext cx="1180" cy="6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51" name="Object 11"/>
            <p:cNvGraphicFramePr>
              <a:graphicFrameLocks noChangeAspect="1"/>
            </p:cNvGraphicFramePr>
            <p:nvPr/>
          </p:nvGraphicFramePr>
          <p:xfrm>
            <a:off x="2290" y="2387"/>
            <a:ext cx="3271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5" name="Формула" r:id="rId5" imgW="2324100" imgH="495300" progId="Equation.3">
                    <p:embed/>
                  </p:oleObj>
                </mc:Choice>
                <mc:Fallback>
                  <p:oleObj name="Формула" r:id="rId5" imgW="2324100" imgH="495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2387"/>
                          <a:ext cx="3271" cy="6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52" name="Rectangle 12"/>
            <p:cNvSpPr>
              <a:spLocks noChangeArrowheads="1"/>
            </p:cNvSpPr>
            <p:nvPr/>
          </p:nvSpPr>
          <p:spPr bwMode="blackWhite">
            <a:xfrm>
              <a:off x="1996" y="252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ru-RU" altLang="ru-RU" sz="2400" b="0">
                  <a:latin typeface="Arial" panose="020B0604020202020204" pitchFamily="34" charset="0"/>
                  <a:cs typeface="Times New Roman" panose="02020603050405020304" pitchFamily="18" charset="0"/>
                </a:rPr>
                <a:t>=</a:t>
              </a:r>
              <a:endParaRPr kumimoji="0" lang="ru-RU" altLang="ru-RU" sz="2400" b="0">
                <a:latin typeface="Arial" panose="020B0604020202020204" pitchFamily="34" charset="0"/>
              </a:endParaRPr>
            </a:p>
          </p:txBody>
        </p:sp>
      </p:grpSp>
      <p:sp>
        <p:nvSpPr>
          <p:cNvPr id="112653" name="Rectangle 13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AD0E-CBC3-42D9-B4FD-C26846E98F98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2. Частные производные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268413"/>
            <a:ext cx="7056437" cy="47529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Сами частные производные могут являться функциями от нескольких переменных на некотором множестве. У этих функций тоже могут существовать частные производные по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и по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/>
              <a:t>. Они называются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вторыми частными производными или частными производными второго порядка</a:t>
            </a:r>
            <a:r>
              <a:rPr lang="ru-RU" altLang="ru-RU"/>
              <a:t> и обозначаются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ru-RU" altLang="ru-RU" sz="4000" b="1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xx</a:t>
            </a:r>
            <a:r>
              <a:rPr lang="ru-RU" altLang="ru-RU" sz="4000" b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, </a:t>
            </a:r>
            <a:r>
              <a:rPr lang="ru-RU" altLang="ru-RU" sz="4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ru-RU" altLang="ru-RU" sz="4000" b="1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yy</a:t>
            </a:r>
            <a:r>
              <a:rPr lang="ru-RU" alt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4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alt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ru-RU" altLang="ru-RU" sz="4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ru-RU" altLang="ru-RU" sz="4000" b="1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xy</a:t>
            </a:r>
            <a:r>
              <a:rPr lang="ru-RU" altLang="ru-RU" sz="4000" b="1" i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4000"/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или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3132138" y="4868863"/>
          <a:ext cx="33845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Формула" r:id="rId3" imgW="1320227" imgH="545863" progId="Equation.3">
                  <p:embed/>
                </p:oleObj>
              </mc:Choice>
              <mc:Fallback>
                <p:oleObj name="Формула" r:id="rId3" imgW="1320227" imgH="54586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868863"/>
                        <a:ext cx="3384550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D82-CD05-4193-A0B5-77D618B750B3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2. Частные производные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484313"/>
            <a:ext cx="7056437" cy="47529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смешанные частные производные второго порядка непрерывны, то они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зависят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от того, в какой последовательности вычислялись частные производные по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 по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0EA6-DC10-47B3-87AA-FF774FE843A0}" type="slidenum">
              <a:rPr lang="ru-RU" altLang="ru-RU"/>
              <a:pPr/>
              <a:t>109</a:t>
            </a:fld>
            <a:endParaRPr lang="ru-RU" altLang="ru-RU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3. Дифференциал функции двух переменных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916113"/>
            <a:ext cx="7056437" cy="33845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Дифференциал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представляет собой главную часть приращения функции, линейную относительно приращений её аргументов. 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5847-4ADC-40A9-9881-4E382861A8E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196975"/>
            <a:ext cx="7418387" cy="53276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500" b="1" i="1"/>
              <a:t>Проведем следующие преобразования системы: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2300" b="1" i="1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600"/>
              <a:t>1) поскольку </a:t>
            </a:r>
            <a:r>
              <a:rPr lang="ru-RU" altLang="ru-RU" sz="2600" b="1" i="1"/>
              <a:t>a</a:t>
            </a:r>
            <a:r>
              <a:rPr lang="ru-RU" altLang="ru-RU" sz="2600" b="1" baseline="-25000"/>
              <a:t>11</a:t>
            </a:r>
            <a:r>
              <a:rPr lang="ru-RU" altLang="ru-RU" sz="2600" b="1">
                <a:cs typeface="Times New Roman" panose="02020603050405020304" pitchFamily="18" charset="0"/>
              </a:rPr>
              <a:t>≠ </a:t>
            </a:r>
            <a:r>
              <a:rPr lang="ru-RU" altLang="ru-RU" sz="2600" b="1"/>
              <a:t>0</a:t>
            </a:r>
            <a:r>
              <a:rPr lang="ru-RU" altLang="ru-RU" sz="2600"/>
              <a:t>, первое уравнение оставим без изменений;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600"/>
              <a:t>2) вместо второго уравнения запишем уравнение, получающееся, если из второго уравнения вычесть первое, умноженное на 4;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600"/>
              <a:t>3) вместо третьего уравнения запишем разность третьего и первого, умноженного на 3;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600"/>
              <a:t>4) вместо четвертого уравнения запишем разность четвертого и первого, умноженного на 5.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70E7-F81A-4BC2-AE7B-9173866A118D}" type="slidenum">
              <a:rPr lang="ru-RU" altLang="ru-RU"/>
              <a:pPr/>
              <a:t>110</a:t>
            </a:fld>
            <a:endParaRPr lang="ru-RU" alt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3. Дифференциал функции двух переменных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916113"/>
            <a:ext cx="7056437" cy="41052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Дифференцируемая в точке функция обязательно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непрерывна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 этой точке.</a:t>
            </a:r>
            <a:r>
              <a:rPr lang="ru-RU" altLang="ru-RU" sz="3200"/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2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дифференцируема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 точке, если обе частные производные этой функции непрерывны в этой точке.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133B-FE7C-4A14-8B4F-2DC17CD6854D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3. Дифференциал функции двух переменных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76375" y="1268413"/>
            <a:ext cx="7488238" cy="52562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На рисунке 1 график функции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=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представляет собой поверхность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/>
              <a:t>. Длина отрезка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altLang="ru-RU"/>
              <a:t> равна значению функции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/>
              <a:t> в точке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, то есть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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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=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Дифференциал функции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в точке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равен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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</a:t>
            </a:r>
            <a:r>
              <a:rPr lang="ru-RU" altLang="ru-RU"/>
              <a:t>. </a:t>
            </a:r>
          </a:p>
        </p:txBody>
      </p:sp>
      <p:pic>
        <p:nvPicPr>
          <p:cNvPr id="1177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240338" y="2565400"/>
            <a:ext cx="3219450" cy="3384550"/>
          </a:xfrm>
          <a:prstGeom prst="rect">
            <a:avLst/>
          </a:prstGeom>
          <a:noFill/>
          <a:ln w="38100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E3D2-B89D-4531-BA24-106167582806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3. Дифференциал функции двух переменных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916113"/>
            <a:ext cx="7056437" cy="41052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Так как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df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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дифференциал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df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даёт приближенное значение приращения функции при малых значениях приращений аргументов. 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03E8-A04B-4309-A24A-7D4C5354D6D0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4. Производная по направлению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76375" y="1484313"/>
            <a:ext cx="7199313" cy="45370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Производной функции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точке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направлению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altLang="ru-RU" sz="3600"/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/>
              <a:t>называется число</a:t>
            </a: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9821" name="Object 13"/>
          <p:cNvGraphicFramePr>
            <a:graphicFrameLocks noChangeAspect="1"/>
          </p:cNvGraphicFramePr>
          <p:nvPr/>
        </p:nvGraphicFramePr>
        <p:xfrm>
          <a:off x="898525" y="4437063"/>
          <a:ext cx="79216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Формула" r:id="rId3" imgW="3568700" imgH="495300" progId="Equation.3">
                  <p:embed/>
                </p:oleObj>
              </mc:Choice>
              <mc:Fallback>
                <p:oleObj name="Формула" r:id="rId3" imgW="3568700" imgH="495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4437063"/>
                        <a:ext cx="792162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570-7D7A-4B29-9483-64BC792322CC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4. Производная по направлению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76375" y="1484313"/>
            <a:ext cx="7199313" cy="45370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Градиентом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или вектором-градиентом  функции 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x,y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в точке 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x,y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) 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называется вектор, который задается формулой</a:t>
            </a:r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0846" name="Object 14"/>
          <p:cNvGraphicFramePr>
            <a:graphicFrameLocks noChangeAspect="1"/>
          </p:cNvGraphicFramePr>
          <p:nvPr/>
        </p:nvGraphicFramePr>
        <p:xfrm>
          <a:off x="1258888" y="3789363"/>
          <a:ext cx="72009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Формула" r:id="rId3" imgW="2565400" imgH="546100" progId="Equation.3">
                  <p:embed/>
                </p:oleObj>
              </mc:Choice>
              <mc:Fallback>
                <p:oleObj name="Формула" r:id="rId3" imgW="2565400" imgH="546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89363"/>
                        <a:ext cx="7200900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130-FF1D-4360-8FA1-25A4B4D64129}" type="slidenum">
              <a:rPr lang="ru-RU" altLang="ru-RU"/>
              <a:pPr/>
              <a:t>115</a:t>
            </a:fld>
            <a:endParaRPr lang="ru-RU" altLang="ru-RU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4. Производная по направлению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18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Производная по направлению от функции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 точке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достигает наибольшего значения, если это направление совпадает с направлением вектора-градиента функции в рассматриваемой точке</a:t>
            </a:r>
            <a:r>
              <a:rPr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так как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и равенство достигается только если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= 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Вектор-градиент функции в точке направлен в сторону наискорейшего возрастания функции в этой точке</a:t>
            </a:r>
            <a:r>
              <a:rPr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C7C1-F259-4F4F-A011-DA8FE0CCDE1F}" type="slidenum">
              <a:rPr lang="ru-RU" altLang="ru-RU"/>
              <a:pPr/>
              <a:t>116</a:t>
            </a:fld>
            <a:endParaRPr lang="ru-RU" altLang="ru-R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5. Экстремум функции двух переменных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Точка 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 является 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точкой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максимума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минимума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) функции 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f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GB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 если найдется такая окрестность точки 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, что для всех точек 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 из этой окрестности выполняется неравенство </a:t>
            </a:r>
            <a:r>
              <a:rPr lang="en-GB" altLang="ru-RU" sz="3000" i="1"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endParaRPr lang="ru-RU" altLang="ru-RU" sz="3000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)&lt;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f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f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)&gt;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en-GB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Точки максимума и минимума называются 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точками экстремума</a:t>
            </a:r>
            <a:r>
              <a:rPr lang="en-GB" altLang="ru-RU" sz="30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altLang="ru-RU" sz="3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B0AC-5860-4803-908C-D8126C7C0398}" type="slidenum">
              <a:rPr lang="ru-RU" altLang="ru-RU"/>
              <a:pPr/>
              <a:t>117</a:t>
            </a:fld>
            <a:endParaRPr lang="ru-RU" altLang="ru-RU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5. Экстремум функции двух переменных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blackWhite">
          <a:xfrm>
            <a:off x="0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3916" name="Object 12"/>
          <p:cNvGraphicFramePr>
            <a:graphicFrameLocks noChangeAspect="1"/>
          </p:cNvGraphicFramePr>
          <p:nvPr/>
        </p:nvGraphicFramePr>
        <p:xfrm>
          <a:off x="1079500" y="1989138"/>
          <a:ext cx="7740650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CorelDRAW" r:id="rId3" imgW="5038344" imgH="1952244" progId="CorelDRAW.Graphic.11">
                  <p:embed/>
                </p:oleObj>
              </mc:Choice>
              <mc:Fallback>
                <p:oleObj name="CorelDRAW" r:id="rId3" imgW="5038344" imgH="1952244" progId="CorelDRAW.Graphic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989138"/>
                        <a:ext cx="7740650" cy="331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7FE4-66BE-4DB7-8891-1BC68AFEA85D}" type="slidenum">
              <a:rPr lang="ru-RU" altLang="ru-RU"/>
              <a:pPr/>
              <a:t>118</a:t>
            </a:fld>
            <a:endParaRPr lang="ru-RU" altLang="ru-RU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5. Экстремум функции двух переменных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1969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Пусть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0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0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altLang="ru-RU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вторые частные производные функции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непрерывны в некоторой окрестности точки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400" i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Введем обозначения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 = z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 = z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xy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C = z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yy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 = AC - B</a:t>
            </a:r>
            <a:r>
              <a:rPr lang="ru-RU" altLang="ru-RU" sz="36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3220-684B-4D31-B68B-D1FE41CA3FD7}" type="slidenum">
              <a:rPr lang="ru-RU" altLang="ru-RU"/>
              <a:pPr/>
              <a:t>119</a:t>
            </a:fld>
            <a:endParaRPr lang="ru-RU" altLang="ru-RU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17488"/>
            <a:ext cx="7343775" cy="908050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5. Экстремум функции двух переменных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59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Тогда, если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 &lt; 0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в точке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экстремума нет.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 &gt; 0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в точке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,y</a:t>
            </a:r>
            <a:r>
              <a:rPr lang="ru-RU" altLang="ru-RU" sz="34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экстремум функции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 причем если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 &gt; 0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минимум, а если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 &lt; 0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максимум.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 = 0</a:t>
            </a:r>
            <a:r>
              <a:rPr lang="ru-RU" altLang="ru-RU" sz="3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экстремум может быть, а может и не быть. </a:t>
            </a:r>
            <a:endParaRPr lang="ru-RU" altLang="ru-RU" sz="34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AC4F-58D0-40DA-AF43-C0031AA2035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2125" y="1196975"/>
            <a:ext cx="7418388" cy="10080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500"/>
              <a:t>Полученная новая система </a:t>
            </a:r>
            <a:r>
              <a:rPr lang="ru-RU" altLang="ru-RU" sz="26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эквивалентна</a:t>
            </a:r>
            <a:r>
              <a:rPr lang="ru-RU" altLang="ru-RU" sz="2500"/>
              <a:t> исходной и имеет во всех уравнениях, кроме первого, нулевые коэффициенты при  </a:t>
            </a:r>
            <a:r>
              <a:rPr lang="ru-RU" altLang="ru-RU" sz="2500" i="1"/>
              <a:t>x</a:t>
            </a:r>
            <a:r>
              <a:rPr lang="ru-RU" altLang="ru-RU" sz="2500" baseline="-25000"/>
              <a:t>1</a:t>
            </a:r>
            <a:r>
              <a:rPr lang="ru-RU" altLang="ru-RU" sz="2500"/>
              <a:t> (это и являлось целью преобразований 1 – 4):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8175" y="2924175"/>
          <a:ext cx="554355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3" imgW="1701720" imgH="939600" progId="Equation.3">
                  <p:embed/>
                </p:oleObj>
              </mc:Choice>
              <mc:Fallback>
                <p:oleObj name="Формула" r:id="rId3" imgW="170172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924175"/>
                        <a:ext cx="5543550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blackWhite">
          <a:xfrm>
            <a:off x="7740650" y="3644900"/>
            <a:ext cx="935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(2)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963E-761B-4B6B-B333-AED0048B73B7}" type="slidenum">
              <a:rPr lang="ru-RU" altLang="ru-RU"/>
              <a:pPr/>
              <a:t>120</a:t>
            </a:fld>
            <a:endParaRPr lang="ru-RU" altLang="ru-RU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404813"/>
            <a:ext cx="7343775" cy="504825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</a:t>
            </a:r>
            <a:r>
              <a:rPr lang="ru-RU" altLang="ru-RU" sz="2800"/>
              <a:t> наименьших квадратов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Пусть проводится n однородных испытаний или экспериментов, и результатом каждого испытания является пара чисел – значений некоторых переменных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Испытание с номером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приводит к числам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 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 sz="3600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3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D739-82CE-4061-842A-E7B4B5C58385}" type="slidenum">
              <a:rPr lang="ru-RU" altLang="ru-RU"/>
              <a:pPr/>
              <a:t>121</a:t>
            </a:fld>
            <a:endParaRPr lang="ru-RU" altLang="ru-RU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1638"/>
            <a:ext cx="7292975" cy="588962"/>
          </a:xfrm>
          <a:noFill/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412875"/>
            <a:ext cx="6840537" cy="5651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Итогом этих испытаний является таблица: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8012" name="Group 12"/>
          <p:cNvGraphicFramePr>
            <a:graphicFrameLocks noGrp="1"/>
          </p:cNvGraphicFramePr>
          <p:nvPr>
            <p:ph sz="half" idx="2"/>
          </p:nvPr>
        </p:nvGraphicFramePr>
        <p:xfrm>
          <a:off x="1546225" y="1989138"/>
          <a:ext cx="6913563" cy="1871662"/>
        </p:xfrm>
        <a:graphic>
          <a:graphicData uri="http://schemas.openxmlformats.org/drawingml/2006/table">
            <a:tbl>
              <a:tblPr/>
              <a:tblGrid>
                <a:gridCol w="1081088"/>
                <a:gridCol w="1295400"/>
                <a:gridCol w="1152525"/>
                <a:gridCol w="2001837"/>
                <a:gridCol w="1382713"/>
              </a:tblGrid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32" name="Text Box 32"/>
          <p:cNvSpPr txBox="1">
            <a:spLocks noChangeArrowheads="1"/>
          </p:cNvSpPr>
          <p:nvPr/>
        </p:nvSpPr>
        <p:spPr bwMode="blackWhite">
          <a:xfrm>
            <a:off x="1258888" y="4149725"/>
            <a:ext cx="73453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87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7165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288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860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432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004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None/>
            </a:pPr>
            <a:r>
              <a:rPr kumimoji="0"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где каждому числу </a:t>
            </a:r>
            <a:r>
              <a:rPr kumimoji="0" lang="ru-RU" alt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</a:t>
            </a:r>
            <a:r>
              <a:rPr kumimoji="0" lang="ru-RU" altLang="ru-RU" sz="24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kumimoji="0"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(величину</a:t>
            </a:r>
            <a:r>
              <a:rPr kumimoji="0" lang="en-US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0" lang="en-US" alt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</a:t>
            </a:r>
            <a:r>
              <a:rPr kumimoji="0"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рассматриваем как независимый показатель или фактор) поставлено в соответствие число</a:t>
            </a:r>
            <a:r>
              <a:rPr kumimoji="0"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0" lang="en-US" alt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kumimoji="0" lang="en-US" altLang="ru-RU" sz="24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kumimoji="0"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0"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(величину</a:t>
            </a:r>
            <a:r>
              <a:rPr kumimoji="0" lang="en-US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0" lang="en-US" alt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kumimoji="0"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рассматриваем как зависимый показатель </a:t>
            </a:r>
            <a:r>
              <a:rPr kumimoji="0" lang="en-US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–</a:t>
            </a:r>
            <a:r>
              <a:rPr kumimoji="0" lang="ru-RU" alt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результат).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3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633-AEBC-4D36-ADBD-C8C84495813A}" type="slidenum">
              <a:rPr lang="ru-RU" altLang="ru-RU"/>
              <a:pPr/>
              <a:t>122</a:t>
            </a:fld>
            <a:endParaRPr lang="ru-RU" alt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1638"/>
            <a:ext cx="7366000" cy="588962"/>
          </a:xfrm>
          <a:noFill/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35" name="Group 11"/>
          <p:cNvGraphicFramePr>
            <a:graphicFrameLocks noGrp="1"/>
          </p:cNvGraphicFramePr>
          <p:nvPr>
            <p:ph sz="half" idx="2"/>
          </p:nvPr>
        </p:nvGraphicFramePr>
        <p:xfrm>
          <a:off x="1546225" y="2565400"/>
          <a:ext cx="6913563" cy="1871663"/>
        </p:xfrm>
        <a:graphic>
          <a:graphicData uri="http://schemas.openxmlformats.org/drawingml/2006/table">
            <a:tbl>
              <a:tblPr/>
              <a:tblGrid>
                <a:gridCol w="1081088"/>
                <a:gridCol w="1295400"/>
                <a:gridCol w="1152525"/>
                <a:gridCol w="2001837"/>
                <a:gridCol w="1382713"/>
              </a:tblGrid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t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55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341438"/>
            <a:ext cx="7272338" cy="41513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В качестве значений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/>
              <a:t> часто рассматриваются моменты времени: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...,</a:t>
            </a:r>
            <a:r>
              <a:rPr lang="en-US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/>
              <a:t>, взятые через равные промежутки. Тогда таблица</a:t>
            </a:r>
            <a:endParaRPr lang="en-US" altLang="ru-RU"/>
          </a:p>
          <a:p>
            <a:pPr algn="just">
              <a:buFont typeface="Wingdings" panose="05000000000000000000" pitchFamily="2" charset="2"/>
              <a:buNone/>
            </a:pPr>
            <a:endParaRPr lang="en-US" altLang="ru-RU"/>
          </a:p>
          <a:p>
            <a:pPr algn="just">
              <a:buFont typeface="Wingdings" panose="05000000000000000000" pitchFamily="2" charset="2"/>
              <a:buNone/>
            </a:pPr>
            <a:endParaRPr lang="en-US" altLang="ru-RU"/>
          </a:p>
          <a:p>
            <a:pPr algn="just">
              <a:buFont typeface="Wingdings" panose="05000000000000000000" pitchFamily="2" charset="2"/>
              <a:buNone/>
            </a:pPr>
            <a:endParaRPr lang="en-US" altLang="ru-RU"/>
          </a:p>
          <a:p>
            <a:pPr algn="just">
              <a:buFont typeface="Wingdings" panose="05000000000000000000" pitchFamily="2" charset="2"/>
              <a:buNone/>
            </a:pPr>
            <a:endParaRPr lang="en-US" altLang="ru-RU"/>
          </a:p>
          <a:p>
            <a:pPr algn="just">
              <a:buFont typeface="Wingdings" panose="05000000000000000000" pitchFamily="2" charset="2"/>
              <a:buNone/>
            </a:pPr>
            <a:endParaRPr lang="en-US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называется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временным рядом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A1A0-FD7A-48DE-9FB0-FA52C6D3A747}" type="slidenum">
              <a:rPr lang="ru-RU" altLang="ru-RU"/>
              <a:pPr/>
              <a:t>123</a:t>
            </a:fld>
            <a:endParaRPr lang="ru-RU" altLang="ru-RU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404813"/>
            <a:ext cx="7343775" cy="504825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00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Пусть точки с координатами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группируются на плоскости вдоль некоторой прямой. Задача заключается в том, чтобы найти параметры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этой прямой</a:t>
            </a:r>
            <a:r>
              <a:rPr lang="en-US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ru-RU" altLang="ru-RU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a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+ 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	(1)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причем это нужно сделать так, чтобы она лучше любой другой прямой соответствовала расположению на плоскости экспериментальных точек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7FCF-C2C7-4EFE-8C7A-FEFDEA672A42}" type="slidenum">
              <a:rPr lang="ru-RU" altLang="ru-RU"/>
              <a:pPr/>
              <a:t>124</a:t>
            </a:fld>
            <a:endParaRPr lang="ru-RU" altLang="ru-RU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404813"/>
            <a:ext cx="7343775" cy="504825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0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Признаком наилучшей прямой считается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минимум суммы квадратов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отклонений фактических значений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, полученных из таблицы, от вычисленных по формуле (1).</a:t>
            </a:r>
            <a:r>
              <a:rPr lang="en-US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Эта сумма квадратов рассчитывается по формуле</a:t>
            </a:r>
            <a:endParaRPr lang="ru-RU" altLang="ru-RU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ru-RU" altLang="ru-RU" sz="32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= 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– 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+ 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))</a:t>
            </a:r>
            <a:r>
              <a:rPr lang="ru-RU" altLang="ru-RU" sz="32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+ 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– 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+ 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))</a:t>
            </a:r>
            <a:r>
              <a:rPr lang="ru-RU" altLang="ru-RU" sz="32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+...+ 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– (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+ 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2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altLang="ru-RU" sz="3200" b="1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))</a:t>
            </a:r>
            <a:r>
              <a:rPr lang="ru-RU" altLang="ru-RU" sz="32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 =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2195513" y="4437063"/>
          <a:ext cx="5040312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Формула" r:id="rId3" imgW="1688367" imgH="520474" progId="Equation.3">
                  <p:embed/>
                </p:oleObj>
              </mc:Choice>
              <mc:Fallback>
                <p:oleObj name="Формула" r:id="rId3" imgW="1688367" imgH="52047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437063"/>
                        <a:ext cx="5040312" cy="156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0999-B812-49C2-8EE5-06300FD24FE1}" type="slidenum">
              <a:rPr lang="ru-RU" altLang="ru-RU"/>
              <a:pPr/>
              <a:t>125</a:t>
            </a:fld>
            <a:endParaRPr lang="ru-RU" altLang="ru-RU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404813"/>
            <a:ext cx="7343775" cy="504825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Можно показать, что график функции S</a:t>
            </a:r>
            <a:r>
              <a:rPr lang="ru-RU" altLang="ru-RU" b="1" i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выглядит примерно так, как изображено на рисунке: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blackWhite">
          <a:xfrm>
            <a:off x="0" y="281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2110" name="Object 14"/>
          <p:cNvGraphicFramePr>
            <a:graphicFrameLocks noChangeAspect="1"/>
          </p:cNvGraphicFramePr>
          <p:nvPr/>
        </p:nvGraphicFramePr>
        <p:xfrm>
          <a:off x="2411413" y="2276475"/>
          <a:ext cx="4103687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CorelDRAW" r:id="rId3" imgW="1332281" imgH="1226210" progId="CorelDRAW.Graphic.11">
                  <p:embed/>
                </p:oleObj>
              </mc:Choice>
              <mc:Fallback>
                <p:oleObj name="CorelDRAW" r:id="rId3" imgW="1332281" imgH="1226210" progId="CorelDRAW.Graphic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76475"/>
                        <a:ext cx="4103687" cy="378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9797-7456-4B7A-8D53-3D4105D7E603}" type="slidenum">
              <a:rPr lang="ru-RU" altLang="ru-RU"/>
              <a:pPr/>
              <a:t>126</a:t>
            </a:fld>
            <a:endParaRPr lang="ru-RU" altLang="ru-R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404813"/>
            <a:ext cx="7343775" cy="504825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Точку минимума можно искать, используя лишь необходимые условия экстремума: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1187450" y="2697163"/>
          <a:ext cx="632142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8" name="Формула" r:id="rId3" imgW="2400300" imgH="520700" progId="Equation.3">
                  <p:embed/>
                </p:oleObj>
              </mc:Choice>
              <mc:Fallback>
                <p:oleObj name="Формула" r:id="rId3" imgW="2400300" imgH="520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97163"/>
                        <a:ext cx="6321425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4" name="Object 14"/>
          <p:cNvGraphicFramePr>
            <a:graphicFrameLocks noChangeAspect="1"/>
          </p:cNvGraphicFramePr>
          <p:nvPr/>
        </p:nvGraphicFramePr>
        <p:xfrm>
          <a:off x="1187450" y="4425950"/>
          <a:ext cx="6696075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9" name="Формула" r:id="rId5" imgW="2540000" imgH="520700" progId="Equation.3">
                  <p:embed/>
                </p:oleObj>
              </mc:Choice>
              <mc:Fallback>
                <p:oleObj name="Формула" r:id="rId5" imgW="2540000" imgH="520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425950"/>
                        <a:ext cx="6696075" cy="137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5" name="Rectangle 15"/>
          <p:cNvSpPr>
            <a:spLocks noChangeArrowheads="1"/>
          </p:cNvSpPr>
          <p:nvPr/>
        </p:nvSpPr>
        <p:spPr bwMode="blackWhite">
          <a:xfrm>
            <a:off x="0" y="238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blackWhite">
          <a:xfrm>
            <a:off x="5364163" y="2916238"/>
            <a:ext cx="31638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ru-RU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kumimoji="0" lang="ru-RU" altLang="ru-RU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endParaRPr kumimoji="0" lang="ru-RU" altLang="ru-RU" sz="2400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blackWhite">
          <a:xfrm>
            <a:off x="5440363" y="4652963"/>
            <a:ext cx="3163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3781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23D7-959C-4E5B-BA7B-74BAD1BDBB21}" type="slidenum">
              <a:rPr lang="ru-RU" altLang="ru-RU"/>
              <a:pPr/>
              <a:t>127</a:t>
            </a:fld>
            <a:endParaRPr lang="ru-RU" altLang="ru-RU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404813"/>
            <a:ext cx="7343775" cy="504825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Уравнения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(2)</a:t>
            </a:r>
            <a:r>
              <a:rPr lang="ru-RU" altLang="ru-RU"/>
              <a:t> и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(3)</a:t>
            </a:r>
            <a:r>
              <a:rPr lang="ru-RU" altLang="ru-RU"/>
              <a:t> можно преобразовать: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Получилась так называемая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нормальных уравнений</a:t>
            </a:r>
            <a:r>
              <a:rPr lang="ru-RU" altLang="ru-RU"/>
              <a:t> относительно неизвестных величин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 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/>
              <a:t>.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blackWhite">
          <a:xfrm>
            <a:off x="0" y="238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blackWhite">
          <a:xfrm>
            <a:off x="0" y="298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4159" name="Object 15"/>
          <p:cNvGraphicFramePr>
            <a:graphicFrameLocks noChangeAspect="1"/>
          </p:cNvGraphicFramePr>
          <p:nvPr/>
        </p:nvGraphicFramePr>
        <p:xfrm>
          <a:off x="1619250" y="1949450"/>
          <a:ext cx="6624638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name="Формула" r:id="rId3" imgW="2070100" imgH="622300" progId="Equation.3">
                  <p:embed/>
                </p:oleObj>
              </mc:Choice>
              <mc:Fallback>
                <p:oleObj name="Формула" r:id="rId3" imgW="2070100" imgH="6223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49450"/>
                        <a:ext cx="6624638" cy="198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0" name="Rectangle 16"/>
          <p:cNvSpPr>
            <a:spLocks noChangeArrowheads="1"/>
          </p:cNvSpPr>
          <p:nvPr/>
        </p:nvSpPr>
        <p:spPr bwMode="blackWhite">
          <a:xfrm>
            <a:off x="6659563" y="2420938"/>
            <a:ext cx="1684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000" b="0">
                <a:latin typeface="Arial" panose="020B0604020202020204" pitchFamily="34" charset="0"/>
                <a:cs typeface="Times New Roman" panose="02020603050405020304" pitchFamily="18" charset="0"/>
              </a:rPr>
              <a:t>.	</a:t>
            </a:r>
            <a:r>
              <a:rPr kumimoji="0"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(4)</a:t>
            </a:r>
            <a:r>
              <a:rPr kumimoji="0"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C249-48BB-4328-A003-3EE82DE2AB51}" type="slidenum">
              <a:rPr lang="ru-RU" altLang="ru-RU"/>
              <a:pPr/>
              <a:t>128</a:t>
            </a:fld>
            <a:endParaRPr lang="ru-RU" alt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404813"/>
            <a:ext cx="7343775" cy="504825"/>
          </a:xfrm>
        </p:spPr>
        <p:txBody>
          <a:bodyPr/>
          <a:lstStyle/>
          <a:p>
            <a:pPr algn="ctr"/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6. Метод наименьших квадратов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blackWhite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blackWhite">
          <a:xfrm>
            <a:off x="0" y="39163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89825" cy="48958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Формула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(1)</a:t>
            </a:r>
            <a:r>
              <a:rPr lang="ru-RU" altLang="ru-RU" sz="3200"/>
              <a:t> с параметрами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/>
              <a:t>,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200"/>
              <a:t> определенными из системы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(4)</a:t>
            </a:r>
            <a:r>
              <a:rPr lang="ru-RU" altLang="ru-RU" sz="3200"/>
              <a:t>,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уравнением регрессии</a:t>
            </a:r>
            <a:r>
              <a:rPr lang="ru-RU" altLang="ru-RU" sz="3200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Прямая линия, описываемая этим уравнением,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линией регрессии</a:t>
            </a:r>
            <a:r>
              <a:rPr lang="ru-RU" altLang="ru-RU" sz="3200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Для временных рядов обычно вместо слова “регрессия” употребляется слово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тренд</a:t>
            </a:r>
            <a:r>
              <a:rPr lang="ru-RU" altLang="ru-RU" sz="3200"/>
              <a:t>.</a:t>
            </a: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blackWhite">
          <a:xfrm>
            <a:off x="0" y="238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blackWhite">
          <a:xfrm>
            <a:off x="0" y="298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6319A-902C-4A3F-85CB-390EFAB551BB}" type="slidenum">
              <a:rPr lang="ru-RU" altLang="ru-RU"/>
              <a:pPr/>
              <a:t>129</a:t>
            </a:fld>
            <a:endParaRPr lang="ru-RU" altLang="ru-RU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16113"/>
            <a:ext cx="6867525" cy="865187"/>
          </a:xfrm>
        </p:spPr>
        <p:txBody>
          <a:bodyPr/>
          <a:lstStyle/>
          <a:p>
            <a:pPr algn="ctr"/>
            <a:r>
              <a:rPr lang="ru-RU" altLang="ru-RU"/>
              <a:t>Комбинаторные формулы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E3E-3B54-4840-AC48-B186BA8E9A7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                  </a:t>
            </a:r>
            <a:r>
              <a:rPr lang="ru-RU" altLang="ru-RU" sz="3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Можно доказать, что</a:t>
            </a:r>
            <a:r>
              <a:rPr lang="ru-RU" altLang="ru-RU" sz="3000"/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000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000"/>
              <a:t>   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замена любого уравнения системы новым, получающимся прибавлением к данному уравнению любого другого уравнения системы, умноженного на любое число, является эквивалентным преобразованием системы.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8C7A-D7AA-429D-9EDB-138FE1AB319E}" type="slidenum">
              <a:rPr lang="ru-RU" altLang="ru-RU"/>
              <a:pPr/>
              <a:t>130</a:t>
            </a:fld>
            <a:endParaRPr lang="ru-RU" altLang="ru-RU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88" y="1989138"/>
            <a:ext cx="7489825" cy="3311525"/>
          </a:xfrm>
        </p:spPr>
        <p:txBody>
          <a:bodyPr/>
          <a:lstStyle/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r>
              <a:rPr lang="ru-RU" altLang="ru-RU" b="1"/>
              <a:t>Комбинаторные формулы</a:t>
            </a: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r>
              <a:rPr lang="ru-RU" altLang="ru-RU" b="1"/>
              <a:t>Случайный эксперимент, элементарные исходы, события</a:t>
            </a: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r>
              <a:rPr lang="ru-RU" altLang="ru-RU" b="1"/>
              <a:t>Вероятностное пространство.</a:t>
            </a: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r>
              <a:rPr lang="ru-RU" altLang="ru-RU" b="1"/>
              <a:t>Случай конечного или счетного числа исходов.</a:t>
            </a: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r>
              <a:rPr lang="ru-RU" altLang="ru-RU" b="1"/>
              <a:t>Классическое определение вероятности.</a:t>
            </a:r>
            <a:endParaRPr lang="en-US" altLang="ru-RU" b="1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None/>
            </a:pPr>
            <a:endParaRPr lang="ru-RU" altLang="ru-RU" b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1959-7CE3-438F-9298-63CA8F7E2AC3}" type="slidenum">
              <a:rPr lang="ru-RU" altLang="ru-RU"/>
              <a:pPr/>
              <a:t>131</a:t>
            </a:fld>
            <a:endParaRPr lang="ru-RU" altLang="ru-RU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0"/>
            <a:ext cx="7772400" cy="1268413"/>
          </a:xfrm>
          <a:noFill/>
        </p:spPr>
        <p:txBody>
          <a:bodyPr/>
          <a:lstStyle/>
          <a:p>
            <a:pPr algn="l"/>
            <a:r>
              <a:rPr lang="ru-RU" altLang="ru-RU" sz="3200"/>
              <a:t>Комбинаторные формулы</a:t>
            </a:r>
            <a:r>
              <a:rPr lang="en-US" altLang="ru-RU" sz="3200"/>
              <a:t/>
            </a:r>
            <a:br>
              <a:rPr lang="en-US" altLang="ru-RU" sz="3200"/>
            </a:br>
            <a:endParaRPr lang="ru-RU" altLang="ru-RU" sz="320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752975"/>
          </a:xfrm>
        </p:spPr>
        <p:txBody>
          <a:bodyPr/>
          <a:lstStyle/>
          <a:p>
            <a:r>
              <a:rPr lang="ru-RU" altLang="ru-RU" sz="3600"/>
              <a:t>Пусть имеется множество, состоящее из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 i="1"/>
              <a:t> </a:t>
            </a:r>
            <a:r>
              <a:rPr lang="ru-RU" altLang="ru-RU" sz="3600"/>
              <a:t>элементов. </a:t>
            </a:r>
            <a:endParaRPr lang="en-US" altLang="ru-RU" sz="3600"/>
          </a:p>
          <a:p>
            <a:r>
              <a:rPr lang="ru-RU" altLang="ru-RU" sz="3600"/>
              <a:t>Перестановками называются множества, составленные из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/>
              <a:t> различных элементов, отличающиеся порядком расположения этих элементов.</a:t>
            </a:r>
          </a:p>
          <a:p>
            <a:r>
              <a:rPr lang="ru-RU" altLang="ru-RU" sz="3600"/>
              <a:t>Обозначаются перестановки</a:t>
            </a:r>
            <a:r>
              <a:rPr lang="en-US" altLang="ru-RU" sz="3600"/>
              <a:t>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=n!</a:t>
            </a:r>
            <a:endParaRPr lang="ru-RU" altLang="ru-RU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440C-9C2E-4CED-8A6D-00996BB53BA6}" type="slidenum">
              <a:rPr lang="ru-RU" altLang="ru-RU"/>
              <a:pPr/>
              <a:t>132</a:t>
            </a:fld>
            <a:endParaRPr lang="ru-RU" altLang="ru-RU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0"/>
            <a:ext cx="7772400" cy="1268413"/>
          </a:xfrm>
          <a:noFill/>
        </p:spPr>
        <p:txBody>
          <a:bodyPr/>
          <a:lstStyle/>
          <a:p>
            <a:pPr algn="l"/>
            <a:r>
              <a:rPr lang="ru-RU" altLang="ru-RU" sz="3200"/>
              <a:t>Комбинаторные формулы</a:t>
            </a:r>
            <a:r>
              <a:rPr lang="en-US" altLang="ru-RU" sz="3200"/>
              <a:t/>
            </a:r>
            <a:br>
              <a:rPr lang="en-US" altLang="ru-RU" sz="3200"/>
            </a:br>
            <a:endParaRPr lang="ru-RU" altLang="ru-RU" sz="320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484313"/>
            <a:ext cx="7524750" cy="3960812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Примеры перестановок:</a:t>
            </a:r>
          </a:p>
          <a:p>
            <a:pPr algn="l"/>
            <a:endParaRPr lang="ru-RU" altLang="ru-RU" sz="3200"/>
          </a:p>
          <a:p>
            <a:pPr algn="just"/>
            <a:r>
              <a:rPr lang="ru-RU" altLang="ru-RU" sz="3200"/>
              <a:t>1) распределение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/>
              <a:t> различных должностей среди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/>
              <a:t> человек;</a:t>
            </a:r>
          </a:p>
          <a:p>
            <a:pPr algn="just"/>
            <a:r>
              <a:rPr lang="ru-RU" altLang="ru-RU" sz="3200"/>
              <a:t>2) расположение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/>
              <a:t> различных предметов в одном ряду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2567-AD1D-40F1-9119-EF6888D4E3D8}" type="slidenum">
              <a:rPr lang="ru-RU" altLang="ru-RU"/>
              <a:pPr/>
              <a:t>133</a:t>
            </a:fld>
            <a:endParaRPr lang="ru-RU" altLang="ru-RU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0"/>
            <a:ext cx="7772400" cy="1268413"/>
          </a:xfrm>
          <a:noFill/>
        </p:spPr>
        <p:txBody>
          <a:bodyPr/>
          <a:lstStyle/>
          <a:p>
            <a:pPr algn="l"/>
            <a:r>
              <a:rPr lang="ru-RU" altLang="ru-RU" sz="3200"/>
              <a:t>Комбинаторные формулы</a:t>
            </a:r>
            <a:r>
              <a:rPr lang="en-US" altLang="ru-RU" sz="3200"/>
              <a:t/>
            </a:r>
            <a:br>
              <a:rPr lang="en-US" altLang="ru-RU" sz="3200"/>
            </a:br>
            <a:endParaRPr lang="ru-RU" altLang="ru-RU" sz="320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412875"/>
            <a:ext cx="7667625" cy="4752975"/>
          </a:xfrm>
        </p:spPr>
        <p:txBody>
          <a:bodyPr/>
          <a:lstStyle/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Размещениями</a:t>
            </a:r>
            <a:r>
              <a:rPr lang="ru-RU" altLang="ru-RU" sz="3600"/>
              <a:t> из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/>
              <a:t> элементов по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600"/>
              <a:t> элементов будем называть упорядоченные подмножества, составленные из </a:t>
            </a:r>
            <a:r>
              <a:rPr lang="en-US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/>
              <a:t> элементов по </a:t>
            </a:r>
            <a:r>
              <a:rPr lang="en-US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600"/>
              <a:t> в каждом. </a:t>
            </a:r>
          </a:p>
          <a:p>
            <a:r>
              <a:rPr lang="ru-RU" altLang="ru-RU" sz="3600"/>
              <a:t>Число размещений из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/>
              <a:t> элементов по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600"/>
              <a:t> элементов обозначается  </a:t>
            </a:r>
          </a:p>
          <a:p>
            <a:r>
              <a:rPr lang="ru-RU" altLang="ru-RU" sz="3600"/>
              <a:t>(читается "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из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600"/>
              <a:t>").</a:t>
            </a:r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7729538" y="4724400"/>
          <a:ext cx="7286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" name="Формула" r:id="rId3" imgW="203040" imgH="241200" progId="Equation.3">
                  <p:embed/>
                </p:oleObj>
              </mc:Choice>
              <mc:Fallback>
                <p:oleObj name="Формула" r:id="rId3" imgW="2030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724400"/>
                        <a:ext cx="72866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245A-5C99-49D8-867D-7A97A3DA0A4E}" type="slidenum">
              <a:rPr lang="ru-RU" altLang="ru-RU"/>
              <a:pPr/>
              <a:t>134</a:t>
            </a:fld>
            <a:endParaRPr lang="ru-RU" altLang="ru-RU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0"/>
            <a:ext cx="7772400" cy="1268413"/>
          </a:xfrm>
          <a:noFill/>
        </p:spPr>
        <p:txBody>
          <a:bodyPr/>
          <a:lstStyle/>
          <a:p>
            <a:pPr algn="l"/>
            <a:r>
              <a:rPr lang="ru-RU" altLang="ru-RU" sz="3200"/>
              <a:t>Комбинаторные формулы</a:t>
            </a:r>
            <a:r>
              <a:rPr lang="en-US" altLang="ru-RU" sz="3200"/>
              <a:t/>
            </a:r>
            <a:br>
              <a:rPr lang="en-US" altLang="ru-RU" sz="3200"/>
            </a:br>
            <a:endParaRPr lang="ru-RU" altLang="ru-RU" sz="320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268413"/>
            <a:ext cx="7740650" cy="4968875"/>
          </a:xfrm>
        </p:spPr>
        <p:txBody>
          <a:bodyPr/>
          <a:lstStyle/>
          <a:p>
            <a:endParaRPr lang="ru-RU" altLang="ru-RU" sz="3600" b="1"/>
          </a:p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Сочетаниями</a:t>
            </a:r>
            <a:r>
              <a:rPr lang="ru-RU" altLang="ru-RU" sz="3600"/>
              <a:t> из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/>
              <a:t> элементов по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600"/>
              <a:t> элементов называются подмножества, составленные из </a:t>
            </a:r>
            <a:r>
              <a:rPr lang="en-US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/>
              <a:t> элементов по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ru-RU" altLang="ru-RU" sz="3600"/>
              <a:t> в каждом, отличающиеся хотя бы одним элементом.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219A-26A8-4B13-BF33-540F982CB15C}" type="slidenum">
              <a:rPr lang="ru-RU" altLang="ru-RU"/>
              <a:pPr/>
              <a:t>135</a:t>
            </a:fld>
            <a:endParaRPr lang="ru-RU" altLang="ru-RU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0"/>
            <a:ext cx="7772400" cy="1268413"/>
          </a:xfrm>
          <a:noFill/>
        </p:spPr>
        <p:txBody>
          <a:bodyPr/>
          <a:lstStyle/>
          <a:p>
            <a:pPr algn="l"/>
            <a:r>
              <a:rPr lang="ru-RU" altLang="ru-RU" sz="3200"/>
              <a:t>Комбинаторные формулы</a:t>
            </a:r>
            <a:r>
              <a:rPr lang="en-US" altLang="ru-RU" sz="3200"/>
              <a:t/>
            </a:r>
            <a:br>
              <a:rPr lang="en-US" altLang="ru-RU" sz="3200"/>
            </a:br>
            <a:endParaRPr lang="ru-RU" altLang="ru-RU" sz="320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700213"/>
            <a:ext cx="7489825" cy="3168650"/>
          </a:xfrm>
        </p:spPr>
        <p:txBody>
          <a:bodyPr/>
          <a:lstStyle/>
          <a:p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Формула для подсчёта числа сочетаний</a:t>
            </a:r>
          </a:p>
          <a:p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1403350" y="2997200"/>
          <a:ext cx="699135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Формула" r:id="rId3" imgW="1307880" imgH="457200" progId="Equation.3">
                  <p:embed/>
                </p:oleObj>
              </mc:Choice>
              <mc:Fallback>
                <p:oleObj name="Формула" r:id="rId3" imgW="1307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97200"/>
                        <a:ext cx="699135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2394-F1AE-44B6-B5CA-3BB5F4856F9F}" type="slidenum">
              <a:rPr lang="ru-RU" altLang="ru-RU"/>
              <a:pPr/>
              <a:t>136</a:t>
            </a:fld>
            <a:endParaRPr lang="ru-RU" altLang="ru-RU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557338"/>
            <a:ext cx="7561262" cy="4679950"/>
          </a:xfrm>
        </p:spPr>
        <p:txBody>
          <a:bodyPr/>
          <a:lstStyle/>
          <a:p>
            <a:r>
              <a:rPr lang="ru-RU" altLang="ru-RU" sz="3600"/>
              <a:t>Случайным (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стохастическим</a:t>
            </a:r>
            <a:r>
              <a:rPr lang="ru-RU" altLang="ru-RU" sz="3600"/>
              <a:t>) экспериментом или испытанием называется осуществление какого-либо комплекса условий, который можно практически или мысленно воспроизвести сколь угодно большое число раз 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FEF8-1FF0-4B09-BE57-73B7AAA84200}" type="slidenum">
              <a:rPr lang="ru-RU" altLang="ru-RU"/>
              <a:pPr/>
              <a:t>137</a:t>
            </a:fld>
            <a:endParaRPr lang="ru-RU" altLang="ru-RU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412875"/>
            <a:ext cx="7667625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Примеры случайного эксперимента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  <a:p>
            <a:pPr>
              <a:lnSpc>
                <a:spcPct val="90000"/>
              </a:lnSpc>
            </a:pPr>
            <a:endParaRPr lang="ru-RU" altLang="ru-RU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altLang="ru-RU" sz="3600"/>
              <a:t>подбрасывание монеты, извлечение одной карты из перетасованной колоды, подсчет числа автомобилей в очереди на бензоколонке в данный момент.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58763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</a:t>
            </a:r>
            <a:r>
              <a:rPr lang="ru-RU" altLang="ru-RU" sz="360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F77F-46C9-4ABB-B736-4FE0FF4A1C72}" type="slidenum">
              <a:rPr lang="ru-RU" altLang="ru-RU"/>
              <a:pPr/>
              <a:t>138</a:t>
            </a:fld>
            <a:endParaRPr lang="ru-RU" altLang="ru-RU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700213"/>
            <a:ext cx="7667625" cy="4752975"/>
          </a:xfrm>
        </p:spPr>
        <p:txBody>
          <a:bodyPr/>
          <a:lstStyle/>
          <a:p>
            <a:r>
              <a:rPr lang="ru-RU" altLang="ru-RU" sz="3600"/>
              <a:t>Явления, происходящие при реализации этого комплекса условий, то есть в результате случайного эксперимента, называются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элементарными исходами</a:t>
            </a:r>
            <a:r>
              <a:rPr lang="ru-RU" altLang="ru-RU" sz="3600"/>
              <a:t>. 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</a:t>
            </a:r>
            <a:r>
              <a:rPr lang="ru-RU" altLang="ru-RU" sz="360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DBFF-0B40-4F89-A15A-C47281F8E383}" type="slidenum">
              <a:rPr lang="ru-RU" altLang="ru-RU"/>
              <a:pPr/>
              <a:t>139</a:t>
            </a:fld>
            <a:endParaRPr lang="ru-RU" altLang="ru-RU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1412875"/>
            <a:ext cx="7451725" cy="4679950"/>
          </a:xfrm>
        </p:spPr>
        <p:txBody>
          <a:bodyPr/>
          <a:lstStyle/>
          <a:p>
            <a:endParaRPr lang="ru-RU" altLang="ru-RU" sz="3600"/>
          </a:p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Событием</a:t>
            </a:r>
            <a:r>
              <a:rPr lang="ru-RU" altLang="ru-RU" sz="3600"/>
              <a:t> (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случайным событием</a:t>
            </a:r>
            <a:r>
              <a:rPr lang="ru-RU" altLang="ru-RU" sz="3600"/>
              <a:t>) </a:t>
            </a:r>
          </a:p>
          <a:p>
            <a:r>
              <a:rPr lang="ru-RU" altLang="ru-RU" sz="3600"/>
              <a:t>называется результат опыта, который при выполнении определенного комплекса условий может произойти или не произойти</a:t>
            </a:r>
            <a:r>
              <a:rPr lang="ru-RU" altLang="ru-RU" sz="3600" b="1"/>
              <a:t>.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</a:t>
            </a:r>
            <a:r>
              <a:rPr lang="ru-RU" altLang="ru-RU" sz="360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4F8D-384C-411B-A8E9-8187BA63A66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     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Исходную систему можно представить в виде таблицы: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835150" y="2492375"/>
          <a:ext cx="506095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3" imgW="1549080" imgH="914400" progId="Equation.3">
                  <p:embed/>
                </p:oleObj>
              </mc:Choice>
              <mc:Fallback>
                <p:oleObj name="Формула" r:id="rId3" imgW="15490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92375"/>
                        <a:ext cx="506095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blackWhite">
          <a:xfrm>
            <a:off x="7740650" y="3644900"/>
            <a:ext cx="935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(3)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7A93-748E-4545-A3B8-CD681D524D36}" type="slidenum">
              <a:rPr lang="ru-RU" altLang="ru-RU"/>
              <a:pPr/>
              <a:t>140</a:t>
            </a:fld>
            <a:endParaRPr lang="ru-RU" altLang="ru-RU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628775"/>
            <a:ext cx="6948488" cy="3168650"/>
          </a:xfrm>
        </p:spPr>
        <p:txBody>
          <a:bodyPr/>
          <a:lstStyle/>
          <a:p>
            <a:r>
              <a:rPr lang="ru-RU" altLang="ru-RU"/>
              <a:t>Говорят, что те исходы, из которых состоит событие </a:t>
            </a:r>
            <a:r>
              <a:rPr lang="ru-RU" altLang="ru-RU" i="1"/>
              <a:t>А</a:t>
            </a:r>
            <a:r>
              <a:rPr lang="ru-RU" altLang="ru-RU"/>
              <a:t>, благоприятствуют событию </a:t>
            </a:r>
            <a:r>
              <a:rPr lang="ru-RU" altLang="ru-RU" i="1"/>
              <a:t>А</a:t>
            </a:r>
            <a:r>
              <a:rPr lang="ru-RU" altLang="ru-RU"/>
              <a:t>.</a:t>
            </a:r>
          </a:p>
          <a:p>
            <a:r>
              <a:rPr lang="ru-RU" altLang="ru-RU"/>
              <a:t>События удобно изображать в виде рисунка, который называется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диаграммой Венна</a:t>
            </a:r>
            <a:r>
              <a:rPr lang="ru-RU" altLang="ru-RU" b="1"/>
              <a:t>.</a:t>
            </a:r>
            <a:r>
              <a:rPr lang="ru-RU" altLang="ru-RU"/>
              <a:t> 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1908175" y="3432175"/>
          <a:ext cx="6337300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r:id="rId3" imgW="1946758" imgH="1092708" progId="CDraw4">
                  <p:embed/>
                </p:oleObj>
              </mc:Choice>
              <mc:Fallback>
                <p:oleObj r:id="rId3" imgW="1946758" imgH="1092708" progId="CDraw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432175"/>
                        <a:ext cx="6337300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Group 6"/>
          <p:cNvGraphicFramePr>
            <a:graphicFrameLocks noGrp="1"/>
          </p:cNvGraphicFramePr>
          <p:nvPr/>
        </p:nvGraphicFramePr>
        <p:xfrm>
          <a:off x="4716463" y="5661025"/>
          <a:ext cx="2160587" cy="647700"/>
        </p:xfrm>
        <a:graphic>
          <a:graphicData uri="http://schemas.openxmlformats.org/drawingml/2006/table">
            <a:tbl>
              <a:tblPr/>
              <a:tblGrid>
                <a:gridCol w="2160587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indent="-57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indent="-171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indent="-285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TTimes" charset="0"/>
                          <a:cs typeface="Times New Roman" panose="02020603050405020304" pitchFamily="18" charset="0"/>
                        </a:rPr>
                        <a:t>Рис.1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 </a:t>
            </a:r>
          </a:p>
        </p:txBody>
      </p:sp>
    </p:spTree>
  </p:cSld>
  <p:clrMapOvr>
    <a:masterClrMapping/>
  </p:clrMapOvr>
  <p:transition spd="med">
    <p:wipe dir="d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4BB9-A7A4-49D6-A059-0D52B649EF0F}" type="slidenum">
              <a:rPr lang="ru-RU" altLang="ru-RU"/>
              <a:pPr/>
              <a:t>141</a:t>
            </a:fld>
            <a:endParaRPr lang="ru-RU" altLang="ru-RU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628775"/>
            <a:ext cx="7235825" cy="4248150"/>
          </a:xfrm>
        </p:spPr>
        <p:txBody>
          <a:bodyPr/>
          <a:lstStyle/>
          <a:p>
            <a:r>
              <a:rPr lang="ru-RU" altLang="ru-RU" sz="4000"/>
              <a:t>На рисунке 1 пространство элементарных исходов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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000"/>
              <a:t>изображено в виде прямоугольника, а множество элементарных исходов, благоприятствующих событию 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4000"/>
              <a:t>, заключено в эллипс. 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 </a:t>
            </a:r>
          </a:p>
        </p:txBody>
      </p:sp>
    </p:spTree>
  </p:cSld>
  <p:clrMapOvr>
    <a:masterClrMapping/>
  </p:clrMapOvr>
  <p:transition spd="med">
    <p:wipe dir="d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0D38-6794-4188-B934-89C0CFF5AC60}" type="slidenum">
              <a:rPr lang="ru-RU" altLang="ru-RU"/>
              <a:pPr/>
              <a:t>142</a:t>
            </a:fld>
            <a:endParaRPr lang="ru-RU" altLang="ru-RU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412875"/>
            <a:ext cx="7669212" cy="4032250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Суммой (объединением)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двух событий</a:t>
            </a:r>
            <a:r>
              <a:rPr lang="ru-RU" altLang="ru-RU" sz="3200" b="1"/>
              <a:t>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3200" b="1"/>
              <a:t> 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 b="1"/>
              <a:t> </a:t>
            </a:r>
            <a:r>
              <a:rPr lang="ru-RU" altLang="ru-RU" sz="3200"/>
              <a:t>(обозначается</a:t>
            </a:r>
            <a:r>
              <a:rPr lang="ru-RU" altLang="ru-RU" sz="3200" i="1"/>
              <a:t>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/>
              <a:t>) называется событие, состоящее из всех элементарных исходов, принадлежащих по крайней мере одному из событий </a:t>
            </a:r>
            <a:r>
              <a:rPr lang="ru-RU" altLang="ru-RU" sz="3200" i="1"/>
              <a:t>А</a:t>
            </a:r>
            <a:r>
              <a:rPr lang="ru-RU" altLang="ru-RU" sz="3200"/>
              <a:t> или </a:t>
            </a:r>
            <a:r>
              <a:rPr lang="ru-RU" altLang="ru-RU" sz="3200" i="1"/>
              <a:t>B</a:t>
            </a:r>
            <a:r>
              <a:rPr lang="ru-RU" altLang="ru-RU" sz="3200"/>
              <a:t>. 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08450"/>
            <a:ext cx="5976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 </a:t>
            </a:r>
          </a:p>
        </p:txBody>
      </p:sp>
    </p:spTree>
  </p:cSld>
  <p:clrMapOvr>
    <a:masterClrMapping/>
  </p:clrMapOvr>
  <p:transition spd="med">
    <p:wipe dir="d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CBCB-FCB3-490D-BB96-A4EE7A14C7A3}" type="slidenum">
              <a:rPr lang="ru-RU" altLang="ru-RU"/>
              <a:pPr/>
              <a:t>143</a:t>
            </a:fld>
            <a:endParaRPr lang="ru-RU" altLang="ru-RU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412875"/>
            <a:ext cx="7489825" cy="4032250"/>
          </a:xfrm>
        </p:spPr>
        <p:txBody>
          <a:bodyPr/>
          <a:lstStyle/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Произведением (пересечением)</a:t>
            </a:r>
            <a:r>
              <a:rPr lang="ru-RU" altLang="ru-RU" sz="3600"/>
              <a:t> </a:t>
            </a:r>
          </a:p>
          <a:p>
            <a:r>
              <a:rPr lang="ru-RU" altLang="ru-RU" sz="3600" i="1"/>
              <a:t>A   B</a:t>
            </a:r>
            <a:r>
              <a:rPr lang="ru-RU" altLang="ru-RU" sz="3600"/>
              <a:t> событий </a:t>
            </a:r>
            <a:r>
              <a:rPr lang="ru-RU" altLang="ru-RU" sz="3600" i="1"/>
              <a:t>А</a:t>
            </a:r>
            <a:r>
              <a:rPr lang="ru-RU" altLang="ru-RU" sz="3600"/>
              <a:t> и </a:t>
            </a:r>
            <a:r>
              <a:rPr lang="ru-RU" altLang="ru-RU" sz="3600" i="1"/>
              <a:t>B</a:t>
            </a:r>
            <a:r>
              <a:rPr lang="ru-RU" altLang="ru-RU" sz="3600"/>
              <a:t> называется событие,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состоящее из всех тех элементарных исходов, которые принадлежат и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/>
              <a:t>. 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66246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 </a:t>
            </a:r>
          </a:p>
        </p:txBody>
      </p:sp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2268538" y="2108200"/>
          <a:ext cx="479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Формула" r:id="rId4" imgW="152280" imgH="190440" progId="Equation.3">
                  <p:embed/>
                </p:oleObj>
              </mc:Choice>
              <mc:Fallback>
                <p:oleObj name="Формула" r:id="rId4" imgW="15228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108200"/>
                        <a:ext cx="479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8A3C-CF5D-441D-8143-5266A7C6FDF3}" type="slidenum">
              <a:rPr lang="ru-RU" altLang="ru-RU"/>
              <a:pPr/>
              <a:t>144</a:t>
            </a:fld>
            <a:endParaRPr lang="ru-RU" alt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484313"/>
            <a:ext cx="7740650" cy="3960812"/>
          </a:xfrm>
        </p:spPr>
        <p:txBody>
          <a:bodyPr/>
          <a:lstStyle/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Разностью</a:t>
            </a:r>
            <a:r>
              <a:rPr lang="ru-RU" altLang="ru-RU" sz="3600"/>
              <a:t> </a:t>
            </a:r>
            <a:r>
              <a:rPr lang="ru-RU" altLang="ru-RU" sz="3600" i="1"/>
              <a:t>А</a:t>
            </a:r>
            <a:r>
              <a:rPr lang="ru-RU" altLang="ru-RU" sz="3600"/>
              <a:t>\</a:t>
            </a:r>
            <a:r>
              <a:rPr lang="ru-RU" altLang="ru-RU" sz="3600" i="1"/>
              <a:t>B</a:t>
            </a:r>
            <a:r>
              <a:rPr lang="ru-RU" altLang="ru-RU" sz="3600"/>
              <a:t> или </a:t>
            </a:r>
            <a:r>
              <a:rPr lang="ru-RU" altLang="ru-RU" sz="3600" i="1"/>
              <a:t>А</a:t>
            </a:r>
            <a:r>
              <a:rPr lang="ru-RU" altLang="ru-RU" sz="3600"/>
              <a:t>-</a:t>
            </a:r>
            <a:r>
              <a:rPr lang="ru-RU" altLang="ru-RU" sz="3600" i="1"/>
              <a:t>B</a:t>
            </a:r>
            <a:r>
              <a:rPr lang="ru-RU" altLang="ru-RU" sz="3600"/>
              <a:t> событий </a:t>
            </a:r>
            <a:r>
              <a:rPr lang="ru-RU" altLang="ru-RU" sz="3600" i="1"/>
              <a:t>А</a:t>
            </a:r>
            <a:r>
              <a:rPr lang="ru-RU" altLang="ru-RU" sz="3600"/>
              <a:t> и </a:t>
            </a:r>
            <a:r>
              <a:rPr lang="ru-RU" altLang="ru-RU" sz="3600" i="1"/>
              <a:t>B</a:t>
            </a:r>
            <a:r>
              <a:rPr lang="ru-RU" altLang="ru-RU" sz="3600"/>
              <a:t> называется событие,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состоящее из всех исходов события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не благоприятствующих событию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/>
              <a:t> 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644900"/>
            <a:ext cx="69119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 </a:t>
            </a:r>
          </a:p>
        </p:txBody>
      </p:sp>
    </p:spTree>
  </p:cSld>
  <p:clrMapOvr>
    <a:masterClrMapping/>
  </p:clrMapOvr>
  <p:transition spd="med">
    <p:wipe dir="d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0254-7B44-450B-BB72-A04DA2720C09}" type="slidenum">
              <a:rPr lang="ru-RU" altLang="ru-RU"/>
              <a:pPr/>
              <a:t>145</a:t>
            </a:fld>
            <a:endParaRPr lang="ru-RU" altLang="ru-RU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484313"/>
            <a:ext cx="7343775" cy="3960812"/>
          </a:xfrm>
        </p:spPr>
        <p:txBody>
          <a:bodyPr/>
          <a:lstStyle/>
          <a:p>
            <a:r>
              <a:rPr lang="ru-RU" altLang="ru-RU" sz="4000"/>
              <a:t>События</a:t>
            </a:r>
            <a:r>
              <a:rPr lang="ru-RU" altLang="ru-RU" sz="4000" i="1"/>
              <a:t> А</a:t>
            </a:r>
            <a:r>
              <a:rPr lang="ru-RU" altLang="ru-RU" sz="4000"/>
              <a:t> и </a:t>
            </a:r>
            <a:r>
              <a:rPr lang="ru-RU" altLang="ru-RU" sz="4000" i="1"/>
              <a:t>B</a:t>
            </a:r>
            <a:r>
              <a:rPr lang="ru-RU" altLang="ru-RU" sz="4000"/>
              <a:t> называются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несовместными</a:t>
            </a:r>
            <a:r>
              <a:rPr lang="ru-RU" altLang="ru-RU" sz="4000"/>
              <a:t>, если нет исходов, принадлежащих и</a:t>
            </a:r>
            <a:r>
              <a:rPr lang="ru-RU" altLang="ru-RU" sz="4000" b="1" i="1"/>
              <a:t> </a:t>
            </a:r>
            <a:r>
              <a:rPr lang="ru-RU" altLang="ru-RU" sz="4000" i="1"/>
              <a:t>А</a:t>
            </a:r>
            <a:r>
              <a:rPr lang="ru-RU" altLang="ru-RU" sz="4000"/>
              <a:t> и </a:t>
            </a:r>
            <a:r>
              <a:rPr lang="ru-RU" altLang="ru-RU" sz="4000" i="1"/>
              <a:t>B</a:t>
            </a:r>
            <a:r>
              <a:rPr lang="ru-RU" altLang="ru-RU" sz="4000"/>
              <a:t>, то есть  </a:t>
            </a:r>
            <a:r>
              <a:rPr lang="ru-RU" altLang="ru-RU" sz="4000" i="1"/>
              <a:t>A</a:t>
            </a:r>
            <a:r>
              <a:rPr lang="ru-RU" altLang="ru-RU" sz="4000">
                <a:sym typeface="Courier New" panose="02070309020205020404" pitchFamily="49" charset="0"/>
              </a:rPr>
              <a:t>     </a:t>
            </a:r>
            <a:r>
              <a:rPr lang="ru-RU" altLang="ru-RU" sz="4000" i="1"/>
              <a:t>B</a:t>
            </a:r>
            <a:r>
              <a:rPr lang="ru-RU" altLang="ru-RU" sz="4000"/>
              <a:t> = </a:t>
            </a:r>
            <a:r>
              <a:rPr lang="ru-RU" altLang="ru-RU" sz="4000">
                <a:sym typeface="Symbol" panose="05050102010706020507" pitchFamily="18" charset="2"/>
              </a:rPr>
              <a:t></a:t>
            </a:r>
            <a:r>
              <a:rPr lang="ru-RU" altLang="ru-RU" sz="4000"/>
              <a:t>. 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59039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03350" y="260350"/>
            <a:ext cx="7777163" cy="981075"/>
          </a:xfrm>
          <a:noFill/>
          <a:ln/>
        </p:spPr>
        <p:txBody>
          <a:bodyPr/>
          <a:lstStyle/>
          <a:p>
            <a:r>
              <a:rPr lang="ru-RU" altLang="ru-RU" sz="3200"/>
              <a:t>Случайный эксперимент, элементарные исходы, события </a:t>
            </a:r>
          </a:p>
        </p:txBody>
      </p:sp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5532438" y="3429000"/>
          <a:ext cx="479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Формула" r:id="rId4" imgW="152280" imgH="190440" progId="Equation.3">
                  <p:embed/>
                </p:oleObj>
              </mc:Choice>
              <mc:Fallback>
                <p:oleObj name="Формула" r:id="rId4" imgW="15228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3429000"/>
                        <a:ext cx="479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4D7-2CD7-4FAB-B9BC-4062829D5310}" type="slidenum">
              <a:rPr lang="ru-RU" altLang="ru-RU"/>
              <a:pPr/>
              <a:t>146</a:t>
            </a:fld>
            <a:endParaRPr lang="ru-RU" altLang="ru-RU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-171450"/>
            <a:ext cx="8280400" cy="1512888"/>
          </a:xfrm>
        </p:spPr>
        <p:txBody>
          <a:bodyPr/>
          <a:lstStyle/>
          <a:p>
            <a:r>
              <a:rPr lang="ru-RU" altLang="ru-RU" sz="2800"/>
              <a:t>Вероятностное пространство.</a:t>
            </a:r>
            <a:br>
              <a:rPr lang="ru-RU" altLang="ru-RU" sz="2800"/>
            </a:br>
            <a:r>
              <a:rPr lang="ru-RU" altLang="ru-RU" sz="2800"/>
              <a:t> Случай конечного или счетного числа исходов.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489825" cy="3960812"/>
          </a:xfrm>
        </p:spPr>
        <p:txBody>
          <a:bodyPr/>
          <a:lstStyle/>
          <a:p>
            <a:r>
              <a:rPr lang="ru-RU" altLang="ru-RU" sz="3600"/>
              <a:t>Каждому элементарному исходу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/>
              <a:t> пространства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</a:t>
            </a:r>
            <a:r>
              <a:rPr lang="ru-RU" altLang="ru-RU" sz="3600"/>
              <a:t> соответствует некоторая неотрицательная числовая характеристика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/>
              <a:t> шансов его появления, называемая вероятностью исхода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ru-RU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/>
              <a:t> , причем 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1558925" y="4652963"/>
          <a:ext cx="6804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Формула" r:id="rId3" imgW="1803240" imgH="368280" progId="Equation.3">
                  <p:embed/>
                </p:oleObj>
              </mc:Choice>
              <mc:Fallback>
                <p:oleObj name="Формула" r:id="rId3" imgW="180324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652963"/>
                        <a:ext cx="68040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D9A-1E3C-42CD-9598-781774489946}" type="slidenum">
              <a:rPr lang="ru-RU" altLang="ru-RU"/>
              <a:pPr/>
              <a:t>147</a:t>
            </a:fld>
            <a:endParaRPr lang="ru-RU" altLang="ru-RU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-171450"/>
            <a:ext cx="8280400" cy="1512888"/>
          </a:xfrm>
        </p:spPr>
        <p:txBody>
          <a:bodyPr/>
          <a:lstStyle/>
          <a:p>
            <a:r>
              <a:rPr lang="ru-RU" altLang="ru-RU" sz="2800"/>
              <a:t>Вероятностное пространство.</a:t>
            </a:r>
            <a:br>
              <a:rPr lang="ru-RU" altLang="ru-RU" sz="2800"/>
            </a:br>
            <a:r>
              <a:rPr lang="ru-RU" altLang="ru-RU" sz="2800"/>
              <a:t> Случай конечного или счетного числа исходов.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489825" cy="3960812"/>
          </a:xfrm>
        </p:spPr>
        <p:txBody>
          <a:bodyPr/>
          <a:lstStyle/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Вероятность любого события</a:t>
            </a:r>
            <a:r>
              <a:rPr lang="ru-RU" altLang="ru-RU" sz="3600" b="1"/>
              <a:t>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3600"/>
              <a:t> определяется как сумма вероятностей всех элементарных исходов, благоприятствующих событию 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3600"/>
              <a:t>. Обозначим ее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r>
              <a:rPr lang="ru-RU" altLang="ru-RU" sz="3200"/>
              <a:t> 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1692275" y="4149725"/>
          <a:ext cx="662463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4" name="Формула" r:id="rId3" imgW="1333440" imgH="266400" progId="Equation.3">
                  <p:embed/>
                </p:oleObj>
              </mc:Choice>
              <mc:Fallback>
                <p:oleObj name="Формула" r:id="rId3" imgW="13334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149725"/>
                        <a:ext cx="6624638" cy="174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2F1D-7F8F-432E-B3F4-D365824CAB7B}" type="slidenum">
              <a:rPr lang="ru-RU" altLang="ru-RU"/>
              <a:pPr/>
              <a:t>148</a:t>
            </a:fld>
            <a:endParaRPr lang="ru-RU" altLang="ru-RU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33375"/>
            <a:ext cx="7848600" cy="936625"/>
          </a:xfrm>
        </p:spPr>
        <p:txBody>
          <a:bodyPr/>
          <a:lstStyle/>
          <a:p>
            <a:r>
              <a:rPr lang="ru-RU" altLang="ru-RU" sz="3200"/>
              <a:t>Классическое определение вероятности.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557338"/>
            <a:ext cx="7524750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Возможна ситуация, когда пространство элементарных исходов состоит из конечного числа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элементарных исходов, причем случайный эксперимент таков, что вероятности осуществления каждого из этих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элементарных исходов представляются равными.</a:t>
            </a:r>
            <a:r>
              <a:rPr lang="ru-RU" altLang="ru-RU"/>
              <a:t> 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F598-5247-460C-B6CF-EECF766254C0}" type="slidenum">
              <a:rPr lang="ru-RU" altLang="ru-RU"/>
              <a:pPr/>
              <a:t>149</a:t>
            </a:fld>
            <a:endParaRPr lang="ru-RU" altLang="ru-RU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33375"/>
            <a:ext cx="7848600" cy="936625"/>
          </a:xfrm>
        </p:spPr>
        <p:txBody>
          <a:bodyPr/>
          <a:lstStyle/>
          <a:p>
            <a:r>
              <a:rPr lang="ru-RU" altLang="ru-RU" sz="3200"/>
              <a:t>Классическое определение вероятности.</a:t>
            </a:r>
            <a:endParaRPr lang="ru-RU" altLang="ru-RU" sz="3200" b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557338"/>
            <a:ext cx="7524750" cy="4248150"/>
          </a:xfrm>
        </p:spPr>
        <p:txBody>
          <a:bodyPr/>
          <a:lstStyle/>
          <a:p>
            <a:r>
              <a:rPr lang="ru-RU" altLang="ru-RU" sz="4000" b="1"/>
              <a:t>В данном классе ситуаций вероятность события определяется как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отношение числа благоприятных исходов к общему числу всех возможных исходов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F564-C7BE-4B34-BEAB-36BA2B62AA2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     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Прямоугольную таблицу, состоящую из </a:t>
            </a:r>
            <a:r>
              <a:rPr lang="ru-RU" altLang="ru-RU" sz="2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строк и </a:t>
            </a:r>
            <a:r>
              <a:rPr lang="ru-RU" altLang="ru-RU" sz="2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столбцов, будем называть матрицей размера </a:t>
            </a:r>
            <a:r>
              <a:rPr lang="ru-RU" altLang="ru-RU" sz="2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ru-RU" sz="2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×</a:t>
            </a:r>
            <a:r>
              <a:rPr lang="ru-RU" altLang="ru-RU" sz="2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835150" y="2647950"/>
          <a:ext cx="5689600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3" imgW="1777680" imgH="939600" progId="Equation.3">
                  <p:embed/>
                </p:oleObj>
              </mc:Choice>
              <mc:Fallback>
                <p:oleObj name="Формула" r:id="rId3" imgW="177768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647950"/>
                        <a:ext cx="5689600" cy="300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D3E4-BEFE-425B-863B-391C681E9B6C}" type="slidenum">
              <a:rPr lang="ru-RU" altLang="ru-RU"/>
              <a:pPr/>
              <a:t>150</a:t>
            </a:fld>
            <a:endParaRPr lang="ru-RU" altLang="ru-RU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16113"/>
            <a:ext cx="6867525" cy="1225550"/>
          </a:xfrm>
        </p:spPr>
        <p:txBody>
          <a:bodyPr/>
          <a:lstStyle/>
          <a:p>
            <a:pPr algn="ctr"/>
            <a:r>
              <a:rPr lang="ru-RU" altLang="ru-RU"/>
              <a:t>Статистическое определение вероятности.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2F45-A0C6-490D-8C85-900A01CEF3A7}" type="slidenum">
              <a:rPr lang="ru-RU" altLang="ru-RU"/>
              <a:pPr/>
              <a:t>151</a:t>
            </a:fld>
            <a:endParaRPr lang="ru-RU" altLang="ru-RU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0688" y="1989138"/>
            <a:ext cx="7921625" cy="331152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Статистическое определение вероятности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Геометрическая вероятность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Непрерывное вероятностное пространство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Условия вероятности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None/>
            </a:pPr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91A8-81B7-4ACC-BFBE-1E7ED7896235}" type="slidenum">
              <a:rPr lang="ru-RU" altLang="ru-RU"/>
              <a:pPr/>
              <a:t>152</a:t>
            </a:fld>
            <a:endParaRPr lang="ru-RU" alt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Статистическое определение вероятности.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/>
              <a:t>Вероятность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определяется как предел относительной частоты появления исхода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i="1"/>
              <a:t> </a:t>
            </a:r>
            <a:r>
              <a:rPr lang="ru-RU" altLang="ru-RU"/>
              <a:t> в процессе неограниченного увеличения числа  случайных экспериментов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/>
              <a:t>, то есть</a:t>
            </a:r>
          </a:p>
          <a:p>
            <a:r>
              <a:rPr lang="ru-RU" altLang="ru-RU" sz="2800"/>
              <a:t>	</a:t>
            </a:r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000"/>
          </a:p>
          <a:p>
            <a:r>
              <a:rPr lang="ru-RU" altLang="ru-RU"/>
              <a:t>где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– число случайных экспериментов (из общего числа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/>
              <a:t> произведенных случайных экспериментов), в которых зарегистрировано появление элементарного исхода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449513" y="2876550"/>
          <a:ext cx="525303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7" name="Формула" r:id="rId3" imgW="1574640" imgH="393480" progId="Equation.3">
                  <p:embed/>
                </p:oleObj>
              </mc:Choice>
              <mc:Fallback>
                <p:oleObj name="Формула" r:id="rId3" imgW="1574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2876550"/>
                        <a:ext cx="5253037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1015-A6A3-43D8-B9B2-A8776C855135}" type="slidenum">
              <a:rPr lang="ru-RU" altLang="ru-RU"/>
              <a:pPr/>
              <a:t>153</a:t>
            </a:fld>
            <a:endParaRPr lang="ru-RU" altLang="ru-RU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7475"/>
            <a:ext cx="7772400" cy="863600"/>
          </a:xfrm>
          <a:noFill/>
        </p:spPr>
        <p:txBody>
          <a:bodyPr/>
          <a:lstStyle/>
          <a:p>
            <a:r>
              <a:rPr lang="ru-RU" altLang="ru-RU" sz="3200"/>
              <a:t>Геометрическая вероятность.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Если между множеством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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/>
              <a:t>элементарных исходов случайного эксперимента и множеством точек некоторой плоской фигуры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</a:t>
            </a:r>
            <a:r>
              <a:rPr lang="ru-RU" altLang="ru-RU"/>
              <a:t> (сигма большая) можно установить взаимно-однозначное соответствие, а также можно установить взаимно-однозначное соответствие между множеством элементарных исходов, благоприятствующих событию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/>
              <a:t>, и множеством точек плоской фигуры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/>
              <a:t> (сигма малая), являющейся частью фигуры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</a:t>
            </a:r>
            <a:r>
              <a:rPr lang="ru-RU" altLang="ru-RU"/>
              <a:t>, то</a:t>
            </a:r>
            <a:r>
              <a:rPr lang="ru-RU" altLang="ru-RU" sz="3200"/>
              <a:t> </a:t>
            </a:r>
          </a:p>
          <a:p>
            <a:pPr>
              <a:lnSpc>
                <a:spcPct val="90000"/>
              </a:lnSpc>
            </a:pPr>
            <a:endParaRPr lang="ru-RU" altLang="ru-RU" sz="3200"/>
          </a:p>
          <a:p>
            <a:pPr>
              <a:lnSpc>
                <a:spcPct val="90000"/>
              </a:lnSpc>
            </a:pPr>
            <a:endParaRPr lang="ru-RU" altLang="ru-RU" sz="3200"/>
          </a:p>
          <a:p>
            <a:pPr>
              <a:lnSpc>
                <a:spcPct val="90000"/>
              </a:lnSpc>
            </a:pPr>
            <a:r>
              <a:rPr lang="ru-RU" altLang="ru-RU"/>
              <a:t>где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ru-RU" altLang="ru-RU" b="1" i="1"/>
              <a:t> </a:t>
            </a:r>
            <a:r>
              <a:rPr lang="ru-RU" altLang="ru-RU"/>
              <a:t>— площадь фигуры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/>
              <a:t>,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ru-RU" altLang="ru-RU"/>
              <a:t> — площадь фигуры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</a:t>
            </a:r>
            <a:r>
              <a:rPr lang="ru-RU" altLang="ru-RU"/>
              <a:t>.</a:t>
            </a:r>
          </a:p>
          <a:p>
            <a:pPr>
              <a:lnSpc>
                <a:spcPct val="90000"/>
              </a:lnSpc>
            </a:pPr>
            <a:endParaRPr lang="ru-RU" altLang="ru-RU" sz="3200"/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2987675" y="4292600"/>
          <a:ext cx="392271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1" name="Формула" r:id="rId3" imgW="609480" imgH="393480" progId="Equation.3">
                  <p:embed/>
                </p:oleObj>
              </mc:Choice>
              <mc:Fallback>
                <p:oleObj name="Формула" r:id="rId3" imgW="6094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292600"/>
                        <a:ext cx="3922713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C810-D9D8-4CB4-BB44-B29F0E54B665}" type="slidenum">
              <a:rPr lang="ru-RU" altLang="ru-RU"/>
              <a:pPr/>
              <a:t>154</a:t>
            </a:fld>
            <a:endParaRPr lang="ru-RU" altLang="ru-RU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04813"/>
            <a:ext cx="7772400" cy="863600"/>
          </a:xfrm>
          <a:noFill/>
        </p:spPr>
        <p:txBody>
          <a:bodyPr/>
          <a:lstStyle/>
          <a:p>
            <a:r>
              <a:rPr lang="ru-RU" altLang="ru-RU" sz="3200"/>
              <a:t>Непрерывное вероятностное пространство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blackWhite">
          <a:xfrm>
            <a:off x="1476375" y="1484313"/>
            <a:ext cx="73437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ru-RU" altLang="ru-RU" sz="3600"/>
              <a:t>Каждому событию соответствует неотрицательное и не превосходящее единицы число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P(А)</a:t>
            </a:r>
            <a:r>
              <a:rPr kumimoji="0" lang="ru-RU" altLang="ru-RU" sz="3600" i="1"/>
              <a:t>,</a:t>
            </a:r>
            <a:r>
              <a:rPr kumimoji="0" lang="ru-RU" altLang="ru-RU" sz="3600"/>
              <a:t> называемое 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вероятностью</a:t>
            </a:r>
            <a:r>
              <a:rPr kumimoji="0" lang="ru-RU" altLang="ru-RU" sz="3600"/>
              <a:t> 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события</a:t>
            </a:r>
            <a:r>
              <a:rPr kumimoji="0" lang="ru-RU" altLang="ru-RU" sz="3600"/>
              <a:t>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sz="3600"/>
              <a:t>, </a:t>
            </a:r>
            <a:endParaRPr kumimoji="0" lang="en-US" altLang="ru-RU" sz="3600"/>
          </a:p>
          <a:p>
            <a:pPr algn="ctr"/>
            <a:r>
              <a:rPr kumimoji="0" lang="ru-RU" altLang="ru-RU" sz="3600"/>
              <a:t>причем функция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P(А)</a:t>
            </a:r>
            <a:r>
              <a:rPr kumimoji="0" lang="ru-RU" altLang="ru-RU" sz="3600"/>
              <a:t> обладает следующими свойствами: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C166-C10D-400D-B4DF-2AD2AAFDE5F9}" type="slidenum">
              <a:rPr lang="ru-RU" altLang="ru-RU"/>
              <a:pPr/>
              <a:t>155</a:t>
            </a:fld>
            <a:endParaRPr lang="ru-RU" altLang="ru-RU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04813"/>
            <a:ext cx="7772400" cy="863600"/>
          </a:xfrm>
          <a:noFill/>
        </p:spPr>
        <p:txBody>
          <a:bodyPr/>
          <a:lstStyle/>
          <a:p>
            <a:r>
              <a:rPr lang="ru-RU" altLang="ru-RU" sz="3200"/>
              <a:t>Непрерывное вероятностное пространство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blackWhite">
          <a:xfrm>
            <a:off x="1476375" y="1484313"/>
            <a:ext cx="73437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ru-RU" altLang="ru-RU" sz="3600"/>
              <a:t>1) </a:t>
            </a:r>
            <a:r>
              <a:rPr kumimoji="0" lang="ru-RU" altLang="ru-RU" sz="3600" i="1"/>
              <a:t>Р</a:t>
            </a:r>
            <a:r>
              <a:rPr kumimoji="0" lang="ru-RU" altLang="ru-RU" sz="3600"/>
              <a:t>(</a:t>
            </a:r>
            <a:r>
              <a:rPr kumimoji="0" lang="en-US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E</a:t>
            </a:r>
            <a:r>
              <a:rPr kumimoji="0" lang="ru-RU" altLang="ru-RU" sz="3600"/>
              <a:t>)=1, где </a:t>
            </a:r>
            <a:r>
              <a:rPr kumimoji="0" lang="en-US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достоверное событие</a:t>
            </a:r>
            <a:endParaRPr kumimoji="0" lang="ru-RU" altLang="ru-RU" sz="3600"/>
          </a:p>
          <a:p>
            <a:endParaRPr kumimoji="0" lang="en-US" altLang="ru-RU" sz="3600"/>
          </a:p>
          <a:p>
            <a:r>
              <a:rPr kumimoji="0" lang="ru-RU" altLang="ru-RU" sz="3600"/>
              <a:t>2) если события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kumimoji="0" lang="ru-RU" altLang="ru-RU" sz="3600"/>
              <a:t>,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36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ru-RU" altLang="ru-RU" sz="3600"/>
              <a:t>,...,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36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ru-RU" altLang="ru-RU" sz="3600"/>
              <a:t> несовместны, то</a:t>
            </a:r>
            <a:endParaRPr kumimoji="0" lang="en-US" altLang="ru-RU" sz="3600"/>
          </a:p>
          <a:p>
            <a:pPr algn="ctr"/>
            <a:r>
              <a:rPr kumimoji="0" lang="ru-RU" altLang="ru-RU" sz="3600" i="1"/>
              <a:t> 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en-US" altLang="ru-RU" sz="4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Courier New" panose="02070309020205020404" pitchFamily="49" charset="0"/>
              </a:rPr>
              <a:t>+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en-US" altLang="ru-RU" sz="4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Courier New" panose="02070309020205020404" pitchFamily="49" charset="0"/>
              </a:rPr>
              <a:t>+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Courier New" panose="02070309020205020404" pitchFamily="49" charset="0"/>
              </a:rPr>
              <a:t>+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en-US" altLang="ru-RU" sz="4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</a:p>
          <a:p>
            <a:pPr algn="ctr"/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en-US" altLang="ru-RU" sz="4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+ 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en-US" altLang="ru-RU" sz="4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+...+ 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en-US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en-US" altLang="ru-RU" sz="4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en-US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kumimoji="0" lang="ru-RU" altLang="ru-RU" sz="4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3046-E805-484F-A66D-2F4977A3640C}" type="slidenum">
              <a:rPr lang="ru-RU" altLang="ru-RU"/>
              <a:pPr/>
              <a:t>156</a:t>
            </a:fld>
            <a:endParaRPr lang="ru-RU" altLang="ru-RU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8913"/>
            <a:ext cx="7772400" cy="863600"/>
          </a:xfrm>
          <a:noFill/>
        </p:spPr>
        <p:txBody>
          <a:bodyPr/>
          <a:lstStyle/>
          <a:p>
            <a:r>
              <a:rPr lang="ru-RU" altLang="ru-RU" sz="3200"/>
              <a:t>Условные вероятности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blackWhite">
          <a:xfrm>
            <a:off x="1476375" y="1484313"/>
            <a:ext cx="73437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en-US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  <a:sym typeface="Courier New" panose="02070309020205020404" pitchFamily="49" charset="0"/>
              </a:rPr>
              <a:t>×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kumimoji="0" lang="en-US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Courier New" panose="02070309020205020404" pitchFamily="49" charset="0"/>
              </a:rPr>
              <a:t>×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ctr"/>
            <a:r>
              <a:rPr kumimoji="0" lang="ru-RU" altLang="ru-RU" sz="3600"/>
              <a:t>Эта формула называется формулой 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умножения вероятностей</a:t>
            </a:r>
            <a:r>
              <a:rPr kumimoji="0" lang="ru-RU" altLang="ru-RU" sz="3600"/>
              <a:t>, </a:t>
            </a:r>
          </a:p>
          <a:p>
            <a:pPr algn="ctr"/>
            <a:r>
              <a:rPr kumimoji="0" lang="ru-RU" altLang="ru-RU" sz="3600"/>
              <a:t>а вероятность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kumimoji="0" lang="ru-RU" altLang="ru-RU" sz="3600"/>
              <a:t> </a:t>
            </a:r>
          </a:p>
          <a:p>
            <a:pPr algn="ctr"/>
            <a:r>
              <a:rPr kumimoji="0" lang="ru-RU" altLang="ru-RU" sz="3600"/>
              <a:t>— </a:t>
            </a:r>
            <a:r>
              <a:rPr kumimoji="0"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условной вероятностью события </a:t>
            </a:r>
            <a:r>
              <a:rPr kumimoji="0" lang="ru-RU" altLang="ru-RU" sz="36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36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F870-935C-40F2-94A2-88A8CF7AA6D1}" type="slidenum">
              <a:rPr lang="ru-RU" altLang="ru-RU"/>
              <a:pPr/>
              <a:t>157</a:t>
            </a:fld>
            <a:endParaRPr lang="ru-RU" altLang="ru-RU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8913"/>
            <a:ext cx="7772400" cy="863600"/>
          </a:xfrm>
          <a:noFill/>
        </p:spPr>
        <p:txBody>
          <a:bodyPr/>
          <a:lstStyle/>
          <a:p>
            <a:r>
              <a:rPr lang="ru-RU" altLang="ru-RU" sz="3200"/>
              <a:t>Условные вероятности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blackWhite">
          <a:xfrm>
            <a:off x="1476375" y="1146175"/>
            <a:ext cx="7343775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ru-RU" altLang="ru-RU" sz="4000"/>
              <a:t>Событие 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sz="4000"/>
              <a:t> называется 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независимым</a:t>
            </a:r>
            <a:r>
              <a:rPr kumimoji="0" lang="ru-RU" altLang="ru-RU" sz="4000"/>
              <a:t> от события 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kumimoji="0" lang="ru-RU" altLang="ru-RU" sz="4000"/>
              <a:t> (иначе: события 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sz="4000"/>
              <a:t> и 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kumimoji="0" lang="ru-RU" altLang="ru-RU" sz="4000"/>
              <a:t> называются 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независимыми</a:t>
            </a:r>
            <a:r>
              <a:rPr kumimoji="0" lang="ru-RU" altLang="ru-RU" sz="4000"/>
              <a:t>), </a:t>
            </a:r>
          </a:p>
          <a:p>
            <a:pPr algn="ctr">
              <a:spcBef>
                <a:spcPct val="20000"/>
              </a:spcBef>
            </a:pPr>
            <a:r>
              <a:rPr kumimoji="0" lang="ru-RU" altLang="ru-RU" sz="4000"/>
              <a:t>если вероятность события </a:t>
            </a:r>
            <a:r>
              <a:rPr kumimoji="0" lang="ru-RU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ru-RU" altLang="ru-RU" sz="4000"/>
              <a:t>не зависит от того, произошло или не произошло событие</a:t>
            </a:r>
            <a:r>
              <a:rPr kumimoji="0"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ru-RU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В,</a:t>
            </a:r>
            <a:r>
              <a:rPr kumimoji="0"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ru-RU" altLang="ru-RU" sz="4000"/>
              <a:t>то есть</a:t>
            </a:r>
            <a:r>
              <a:rPr kumimoji="0"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ru-RU" altLang="ru-RU" sz="4000"/>
              <a:t> </a:t>
            </a:r>
            <a:r>
              <a:rPr kumimoji="0" lang="ru-RU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kumimoji="0" lang="ru-RU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)=</a:t>
            </a:r>
            <a:r>
              <a:rPr kumimoji="0" lang="ru-RU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kumimoji="0" lang="ru-RU" alt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kumimoji="0" lang="ru-RU" altLang="ru-RU" sz="4000"/>
              <a:t>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613C-34C9-4EBC-A48A-1CDD887EECD5}" type="slidenum">
              <a:rPr lang="ru-RU" altLang="ru-RU"/>
              <a:pPr/>
              <a:t>158</a:t>
            </a:fld>
            <a:endParaRPr lang="ru-RU" altLang="ru-RU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16113"/>
            <a:ext cx="6867525" cy="1225550"/>
          </a:xfrm>
        </p:spPr>
        <p:txBody>
          <a:bodyPr/>
          <a:lstStyle/>
          <a:p>
            <a:pPr algn="ctr"/>
            <a:r>
              <a:rPr lang="ru-RU" altLang="ru-RU"/>
              <a:t>Формула полной вероятности.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DF8E3-5FE8-4D5B-BFBC-FE23A2E8ADCB}" type="slidenum">
              <a:rPr lang="ru-RU" altLang="ru-RU"/>
              <a:pPr/>
              <a:t>159</a:t>
            </a:fld>
            <a:endParaRPr lang="ru-RU" altLang="ru-RU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921625" cy="331152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Формула полной вероятности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Формула Байеса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Повторные независимые испытания. Формула Бернулли. </a:t>
            </a:r>
          </a:p>
          <a:p>
            <a:pPr>
              <a:buClrTx/>
              <a:buFont typeface="Arial" panose="020B0604020202020204" pitchFamily="34" charset="0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Случайная величина, распределенная по закону Бернулли.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D06B-4D78-4536-9E1D-F40A02C5F88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     </a:t>
            </a:r>
            <a:r>
              <a:rPr lang="ru-RU" altLang="ru-RU" sz="2500"/>
              <a:t>Числа </a:t>
            </a:r>
            <a:r>
              <a:rPr lang="ru-RU" altLang="ru-RU" sz="2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5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ij</a:t>
            </a:r>
            <a:r>
              <a:rPr lang="ru-RU" altLang="ru-RU" sz="2500" i="1"/>
              <a:t> </a:t>
            </a:r>
            <a:r>
              <a:rPr lang="ru-RU" altLang="ru-RU" sz="2500"/>
              <a:t>называются элементами матрицы. Первый индекс фиксирует номер строки, а второй – номер столбца, в которых стоит данный элемент. Если </a:t>
            </a:r>
            <a:r>
              <a:rPr lang="ru-RU" altLang="ru-RU" sz="2500" i="1"/>
              <a:t>p = q</a:t>
            </a:r>
            <a:r>
              <a:rPr lang="ru-RU" altLang="ru-RU" sz="2500"/>
              <a:t>, то есть число столбцов матрицы равно числу строк, то матрица называется </a:t>
            </a:r>
            <a:r>
              <a:rPr lang="ru-RU" altLang="ru-RU" sz="25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квадратной</a:t>
            </a:r>
            <a:r>
              <a:rPr lang="ru-RU" altLang="ru-RU" sz="2500"/>
              <a:t>. Элементы </a:t>
            </a:r>
            <a:r>
              <a:rPr lang="ru-RU" altLang="ru-RU" sz="25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5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r>
              <a:rPr lang="ru-RU" altLang="ru-RU" sz="2500" i="1"/>
              <a:t> </a:t>
            </a:r>
            <a:r>
              <a:rPr lang="ru-RU" altLang="ru-RU" sz="2500"/>
              <a:t>образуют </a:t>
            </a:r>
            <a:r>
              <a:rPr lang="ru-RU" altLang="ru-RU" sz="25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главную диагональ</a:t>
            </a:r>
            <a:r>
              <a:rPr lang="ru-RU" altLang="ru-RU" sz="2500" b="1"/>
              <a:t> </a:t>
            </a:r>
            <a:r>
              <a:rPr lang="ru-RU" altLang="ru-RU" sz="2500"/>
              <a:t>матрицы.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/>
              <a:t>Матрица (3) называется </a:t>
            </a:r>
            <a:r>
              <a:rPr lang="ru-RU" altLang="ru-RU" sz="25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расширенной матрицей</a:t>
            </a:r>
            <a:r>
              <a:rPr lang="ru-RU" altLang="ru-RU" sz="2500" b="1"/>
              <a:t> </a:t>
            </a:r>
            <a:r>
              <a:rPr lang="ru-RU" altLang="ru-RU" sz="2500"/>
              <a:t>для исходной системы уравнений. Если из расширенной матрицы удалить столбец свободных членов, то получится </a:t>
            </a:r>
            <a:r>
              <a:rPr lang="ru-RU" altLang="ru-RU" sz="25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матрица</a:t>
            </a:r>
            <a:r>
              <a:rPr lang="ru-RU" altLang="ru-RU" sz="2500" b="1"/>
              <a:t> </a:t>
            </a:r>
            <a:r>
              <a:rPr lang="ru-RU" altLang="ru-RU" sz="25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коэффициентов системы</a:t>
            </a:r>
            <a:r>
              <a:rPr lang="ru-RU" altLang="ru-RU" sz="2500"/>
              <a:t>, которую иногда называют просто </a:t>
            </a:r>
            <a:r>
              <a:rPr lang="ru-RU" altLang="ru-RU" sz="25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матрицей системы</a:t>
            </a:r>
            <a:r>
              <a:rPr lang="ru-RU" altLang="ru-RU" sz="25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71F-1A61-4E50-AD76-C5DBD834EC34}" type="slidenum">
              <a:rPr lang="ru-RU" altLang="ru-RU"/>
              <a:pPr/>
              <a:t>160</a:t>
            </a:fld>
            <a:endParaRPr lang="ru-RU" altLang="ru-RU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Формула полной вероятности.</a:t>
            </a:r>
            <a:r>
              <a:rPr lang="en-GB" altLang="ru-RU" sz="3200"/>
              <a:t/>
            </a:r>
            <a:br>
              <a:rPr lang="en-GB" altLang="ru-RU" sz="3200"/>
            </a:br>
            <a:endParaRPr lang="ru-RU" altLang="ru-RU" sz="320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4000"/>
              <a:t>Пусть имеется группа событий </a:t>
            </a:r>
            <a:endParaRPr lang="en-US" altLang="ru-RU" sz="4000"/>
          </a:p>
          <a:p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,..., 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4000" i="1"/>
              <a:t> </a:t>
            </a:r>
            <a:r>
              <a:rPr lang="ru-RU" altLang="ru-RU" sz="4000"/>
              <a:t> , </a:t>
            </a:r>
          </a:p>
          <a:p>
            <a:r>
              <a:rPr lang="ru-RU" altLang="ru-RU" sz="4000"/>
              <a:t>образующих полную группу несовместных событий, </a:t>
            </a:r>
          </a:p>
          <a:p>
            <a:r>
              <a:rPr lang="ru-RU" altLang="ru-RU" sz="4000"/>
              <a:t>называемых </a:t>
            </a:r>
          </a:p>
          <a:p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гипотезами</a:t>
            </a:r>
            <a:r>
              <a:rPr lang="ru-RU" altLang="ru-RU" sz="4000"/>
              <a:t>.</a:t>
            </a:r>
            <a:endParaRPr lang="en-US" altLang="ru-RU" sz="40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6001-5CB9-49F5-8688-8F2557B73A7A}" type="slidenum">
              <a:rPr lang="ru-RU" altLang="ru-RU"/>
              <a:pPr/>
              <a:t>161</a:t>
            </a:fld>
            <a:endParaRPr lang="ru-RU" altLang="ru-RU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Формула полной вероятности.</a:t>
            </a:r>
            <a:r>
              <a:rPr lang="en-GB" altLang="ru-RU" sz="3200"/>
              <a:t/>
            </a:r>
            <a:br>
              <a:rPr lang="en-GB" altLang="ru-RU" sz="3200"/>
            </a:br>
            <a:endParaRPr lang="ru-RU" altLang="ru-RU" sz="320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/>
              <a:t>Пусть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i="1"/>
              <a:t> </a:t>
            </a:r>
            <a:r>
              <a:rPr lang="ru-RU" altLang="ru-RU"/>
              <a:t>- некоторое событие, которое может произойти только с одной из этих гипотез. Тогда имеет место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 полной вероятности</a:t>
            </a:r>
            <a:r>
              <a:rPr lang="ru-RU" altLang="ru-RU" b="1"/>
              <a:t>:</a:t>
            </a:r>
            <a:endParaRPr lang="en-US" altLang="ru-RU" b="1"/>
          </a:p>
          <a:p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= 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H</a:t>
            </a:r>
            <a:r>
              <a:rPr lang="ru-RU" altLang="ru-RU" sz="36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ru-RU" altLang="ru-RU" sz="36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+ 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H</a:t>
            </a:r>
            <a:r>
              <a:rPr lang="ru-RU" altLang="ru-RU" sz="36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ru-RU" altLang="ru-RU" sz="36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+ ...+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P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H</a:t>
            </a:r>
            <a:r>
              <a:rPr lang="ru-RU" altLang="ru-RU" sz="3600" b="1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ru-RU" altLang="ru-RU" sz="3600" b="1" i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) = 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5508625" y="3627438"/>
          <a:ext cx="324008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Формула" r:id="rId3" imgW="1193760" imgH="431640" progId="Equation.3">
                  <p:embed/>
                </p:oleObj>
              </mc:Choice>
              <mc:Fallback>
                <p:oleObj name="Формула" r:id="rId3" imgW="11937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627438"/>
                        <a:ext cx="3240088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323975" y="3848100"/>
            <a:ext cx="3895725" cy="2101850"/>
          </a:xfrm>
          <a:prstGeom prst="rect">
            <a:avLst/>
          </a:prstGeom>
          <a:noFill/>
          <a:ln w="38100" cap="sq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EAB4-F029-4475-830B-E3153E144B83}" type="slidenum">
              <a:rPr lang="ru-RU" altLang="ru-RU"/>
              <a:pPr/>
              <a:t>162</a:t>
            </a:fld>
            <a:endParaRPr lang="ru-RU" altLang="ru-RU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2400" cy="836613"/>
          </a:xfrm>
          <a:noFill/>
        </p:spPr>
        <p:txBody>
          <a:bodyPr/>
          <a:lstStyle/>
          <a:p>
            <a:r>
              <a:rPr lang="ru-RU" altLang="ru-RU" sz="3200"/>
              <a:t>Формула Байеса.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blackWhite">
          <a:xfrm>
            <a:off x="0" y="11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blackWhite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2268538" y="2781300"/>
          <a:ext cx="54006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4" name="Формула" r:id="rId3" imgW="1815840" imgH="787320" progId="Equation.3">
                  <p:embed/>
                </p:oleObj>
              </mc:Choice>
              <mc:Fallback>
                <p:oleObj name="Формула" r:id="rId3" imgW="1815840" imgH="78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781300"/>
                        <a:ext cx="5400675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6"/>
          <p:cNvSpPr txBox="1">
            <a:spLocks noChangeArrowheads="1"/>
          </p:cNvSpPr>
          <p:nvPr/>
        </p:nvSpPr>
        <p:spPr bwMode="blackWhite">
          <a:xfrm>
            <a:off x="1476375" y="5054600"/>
            <a:ext cx="6551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/>
              <a:t>Формулы Байеса еще называют формулой </a:t>
            </a: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вероятности гипотез</a:t>
            </a:r>
            <a:r>
              <a:rPr lang="ru-RU" altLang="ru-RU" sz="2400"/>
              <a:t>.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blackWhite">
          <a:xfrm>
            <a:off x="1763713" y="1484313"/>
            <a:ext cx="65516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Формулы Байеса</a:t>
            </a:r>
            <a:r>
              <a:rPr lang="ru-RU" altLang="ru-RU" sz="2400"/>
              <a:t> служат для переоценки вероятностей гипотез после того, как интересующее нас событие </a:t>
            </a:r>
            <a:r>
              <a:rPr lang="en-US" alt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400"/>
              <a:t> уже произошло.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2464-716E-4370-83A6-B1F92E9447B6}" type="slidenum">
              <a:rPr lang="ru-RU" altLang="ru-RU"/>
              <a:pPr/>
              <a:t>163</a:t>
            </a:fld>
            <a:endParaRPr lang="ru-RU" altLang="ru-RU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Повторные независимые испытания. Формула Бернулли.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2000" b="1"/>
              <a:t>формула Бернулли</a:t>
            </a:r>
            <a:r>
              <a:rPr lang="ru-RU" altLang="ru-RU" sz="2000"/>
              <a:t>:</a:t>
            </a:r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800"/>
          </a:p>
          <a:p>
            <a:r>
              <a:rPr lang="ru-RU" altLang="ru-RU" sz="2800"/>
              <a:t>По формуле Бернулли рассчитывается вероятность появления события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800"/>
              <a:t> "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/>
              <a:t>"раз в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800"/>
              <a:t> повторных независимых испытаниях, где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2800"/>
              <a:t> - вероятность  появления события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800"/>
              <a:t> в одном испытании,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altLang="ru-RU" sz="2800"/>
              <a:t> - вероятность непоявления события  в одном испытании.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blackWhite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1835150" y="1773238"/>
          <a:ext cx="67691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Формула" r:id="rId3" imgW="1091880" imgH="241200" progId="Equation.3">
                  <p:embed/>
                </p:oleObj>
              </mc:Choice>
              <mc:Fallback>
                <p:oleObj name="Формула" r:id="rId3" imgW="1091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773238"/>
                        <a:ext cx="6769100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3AC8-D258-41CE-8DC2-5FB64EFDB85F}" type="slidenum">
              <a:rPr lang="ru-RU" altLang="ru-RU"/>
              <a:pPr/>
              <a:t>164</a:t>
            </a:fld>
            <a:endParaRPr lang="ru-RU" altLang="ru-RU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Повторные независимые испытания. Формула Бернулли.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600"/>
              <a:t>Сформулированные условия проведения испытаний иногда называются "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схемой повторных независимых испытаний</a:t>
            </a:r>
            <a:r>
              <a:rPr lang="ru-RU" altLang="ru-RU" sz="3600"/>
              <a:t>" или "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схемой Бернулли</a:t>
            </a:r>
            <a:r>
              <a:rPr lang="ru-RU" altLang="ru-RU" sz="3600"/>
              <a:t>"</a:t>
            </a:r>
          </a:p>
          <a:p>
            <a:r>
              <a:rPr lang="ru-RU" altLang="ru-RU" sz="3600"/>
              <a:t>Число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/>
              <a:t> появления события</a:t>
            </a:r>
            <a:r>
              <a:rPr lang="ru-RU" altLang="ru-RU" sz="3600" i="1"/>
              <a:t>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/>
              <a:t> в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600"/>
              <a:t> повторных независимых испытаниях называется</a:t>
            </a:r>
            <a:r>
              <a:rPr lang="ru-RU" altLang="ru-RU" sz="3600" b="1"/>
              <a:t>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частотой</a:t>
            </a:r>
            <a:r>
              <a:rPr lang="ru-RU" altLang="ru-RU" sz="3600"/>
              <a:t>.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blackWhite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6B3C-DC07-4FDC-A7BA-77411208AE1A}" type="slidenum">
              <a:rPr lang="ru-RU" altLang="ru-RU"/>
              <a:pPr/>
              <a:t>165</a:t>
            </a:fld>
            <a:endParaRPr lang="ru-RU" altLang="ru-RU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-242888"/>
            <a:ext cx="8059737" cy="1268413"/>
          </a:xfrm>
          <a:noFill/>
        </p:spPr>
        <p:txBody>
          <a:bodyPr/>
          <a:lstStyle/>
          <a:p>
            <a:r>
              <a:rPr lang="ru-RU" altLang="ru-RU" sz="3200"/>
              <a:t>Случайная величина, распределенная по закону Бернулли.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000"/>
              <a:t>При двух заданных числах:</a:t>
            </a:r>
          </a:p>
          <a:p>
            <a:pPr algn="just"/>
            <a:r>
              <a:rPr lang="ru-RU" altLang="ru-RU" sz="3000"/>
              <a:t>1)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/>
              <a:t> - количестве повторных независимых испытаний,</a:t>
            </a:r>
          </a:p>
          <a:p>
            <a:pPr algn="just"/>
            <a:r>
              <a:rPr lang="ru-RU" altLang="ru-RU" sz="3000"/>
              <a:t>2)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3000"/>
              <a:t> - вероятности события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000"/>
              <a:t> в одном испытании</a:t>
            </a:r>
          </a:p>
          <a:p>
            <a:pPr algn="just"/>
            <a:r>
              <a:rPr lang="ru-RU" altLang="ru-RU" sz="3000"/>
              <a:t>можно по формуле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Бернулли</a:t>
            </a:r>
            <a:r>
              <a:rPr lang="ru-RU" altLang="ru-RU" sz="3000"/>
              <a:t> подсчитать значение вероятности каждого целого числа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/>
              <a:t>            , где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число появлений события A в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испытаниях (частота появления события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/>
              <a:t>.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blackWhite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2827338" y="4868863"/>
          <a:ext cx="1384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5" name="Формула" r:id="rId3" imgW="672840" imgH="215640" progId="Equation.3">
                  <p:embed/>
                </p:oleObj>
              </mc:Choice>
              <mc:Fallback>
                <p:oleObj name="Формула" r:id="rId3" imgW="6728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868863"/>
                        <a:ext cx="13843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690D-AD9E-4D7E-9D79-6427D4BDC8A3}" type="slidenum">
              <a:rPr lang="ru-RU" altLang="ru-RU"/>
              <a:pPr/>
              <a:t>166</a:t>
            </a:fld>
            <a:endParaRPr lang="ru-RU" altLang="ru-RU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-242888"/>
            <a:ext cx="8059737" cy="1268413"/>
          </a:xfrm>
          <a:noFill/>
        </p:spPr>
        <p:txBody>
          <a:bodyPr/>
          <a:lstStyle/>
          <a:p>
            <a:r>
              <a:rPr lang="ru-RU" altLang="ru-RU" sz="3200"/>
              <a:t>Случайная величина, распределенная по закону Бернулли.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/>
              <a:t>Можно построить график закона распределения Бернулли (зависимости                   ) </a:t>
            </a:r>
          </a:p>
          <a:p>
            <a:r>
              <a:rPr lang="ru-RU" altLang="ru-RU"/>
              <a:t>для конкретных значений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/>
              <a:t> и </a:t>
            </a:r>
            <a:r>
              <a:rPr lang="ru-RU" alt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/>
              <a:t>. 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blackWhite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5976938" y="1593850"/>
          <a:ext cx="10064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1" name="Формула" r:id="rId3" imgW="355320" imgH="228600" progId="Equation.3">
                  <p:embed/>
                </p:oleObj>
              </mc:Choice>
              <mc:Fallback>
                <p:oleObj name="Формула" r:id="rId3" imgW="3553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1593850"/>
                        <a:ext cx="10064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971550" y="2403475"/>
            <a:ext cx="561657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blackWhite">
          <a:xfrm>
            <a:off x="900113" y="5734050"/>
            <a:ext cx="763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Такой график называется полигоном распределения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1CF4-DD18-48DF-8186-F176DE5B7380}" type="slidenum">
              <a:rPr lang="ru-RU" altLang="ru-RU"/>
              <a:pPr/>
              <a:t>167</a:t>
            </a:fld>
            <a:endParaRPr lang="ru-RU" altLang="ru-RU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16113"/>
            <a:ext cx="6867525" cy="1225550"/>
          </a:xfrm>
        </p:spPr>
        <p:txBody>
          <a:bodyPr/>
          <a:lstStyle/>
          <a:p>
            <a:pPr algn="ctr"/>
            <a:r>
              <a:rPr lang="ru-RU" altLang="ru-RU"/>
              <a:t>Асимптотические формулы для формулы Бернулли.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9054-785B-4D1D-950A-0F0717597097}" type="slidenum">
              <a:rPr lang="ru-RU" altLang="ru-RU"/>
              <a:pPr/>
              <a:t>168</a:t>
            </a:fld>
            <a:endParaRPr lang="ru-RU" altLang="ru-RU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Асимптотические формулы для формулы Бернулли.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4800"/>
              <a:t>Такие формулы, которые получаются при условии  </a:t>
            </a:r>
            <a:endParaRPr lang="en-US" altLang="ru-RU" sz="4800"/>
          </a:p>
          <a:p>
            <a:endParaRPr lang="en-US" altLang="ru-RU" sz="4800"/>
          </a:p>
          <a:p>
            <a:endParaRPr lang="en-US" altLang="ru-RU" sz="4800"/>
          </a:p>
          <a:p>
            <a:r>
              <a:rPr lang="ru-RU" altLang="ru-RU" sz="4800"/>
              <a:t>называются </a:t>
            </a:r>
            <a:r>
              <a:rPr lang="ru-RU" alt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асимптотическими</a:t>
            </a:r>
            <a:r>
              <a:rPr lang="ru-RU" altLang="ru-RU" sz="4800"/>
              <a:t>.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2268538" y="2997200"/>
          <a:ext cx="4932362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5" name="Формула" r:id="rId3" imgW="545626" imgH="164957" progId="Equation.3">
                  <p:embed/>
                </p:oleObj>
              </mc:Choice>
              <mc:Fallback>
                <p:oleObj name="Формула" r:id="rId3" imgW="545626" imgH="16495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997200"/>
                        <a:ext cx="4932362" cy="147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4" name="Rectangle 6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851-1013-480F-B972-09D4460650D7}" type="slidenum">
              <a:rPr lang="ru-RU" altLang="ru-RU"/>
              <a:pPr/>
              <a:t>169</a:t>
            </a:fld>
            <a:endParaRPr lang="ru-RU" altLang="ru-RU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Асимптотические формулы для формулы Бернулли.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/>
              <a:t>Если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/>
              <a:t> достаточно велико, а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3200"/>
              <a:t> - величина очень малая, для формулы Бернулли имеет место приближенная (асимптотическая) формула</a:t>
            </a:r>
          </a:p>
          <a:p>
            <a:r>
              <a:rPr lang="ru-RU" altLang="ru-RU" sz="3200"/>
              <a:t>	</a:t>
            </a:r>
          </a:p>
          <a:p>
            <a:endParaRPr lang="en-US" altLang="ru-RU" sz="3200"/>
          </a:p>
          <a:p>
            <a:r>
              <a:rPr lang="ru-RU" altLang="ru-RU" sz="3200"/>
              <a:t>Здесь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=np</a:t>
            </a:r>
            <a:r>
              <a:rPr lang="en-US" altLang="ru-RU" sz="3200"/>
              <a:t> </a:t>
            </a:r>
            <a:r>
              <a:rPr lang="ru-RU" altLang="ru-RU" sz="3200"/>
              <a:t>(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</a:t>
            </a:r>
            <a:r>
              <a:rPr lang="ru-RU" altLang="ru-RU" sz="3200"/>
              <a:t>- греческая буква "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лямбда</a:t>
            </a:r>
            <a:r>
              <a:rPr lang="ru-RU" altLang="ru-RU" sz="3200"/>
              <a:t>"). Эта формула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формулой Пуассона</a:t>
            </a:r>
            <a:r>
              <a:rPr lang="ru-RU" altLang="ru-RU" sz="3200"/>
              <a:t>. 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blackWhite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blackWhite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2520" name="Object 8"/>
          <p:cNvGraphicFramePr>
            <a:graphicFrameLocks noChangeAspect="1"/>
          </p:cNvGraphicFramePr>
          <p:nvPr/>
        </p:nvGraphicFramePr>
        <p:xfrm>
          <a:off x="1933575" y="3068638"/>
          <a:ext cx="578485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2" name="Формула" r:id="rId3" imgW="1574640" imgH="419040" progId="Equation.3">
                  <p:embed/>
                </p:oleObj>
              </mc:Choice>
              <mc:Fallback>
                <p:oleObj name="Формула" r:id="rId3" imgW="157464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068638"/>
                        <a:ext cx="578485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1" name="Rectangle 9"/>
          <p:cNvSpPr>
            <a:spLocks noChangeArrowheads="1"/>
          </p:cNvSpPr>
          <p:nvPr/>
        </p:nvSpPr>
        <p:spPr bwMode="blackWhite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91B8-A489-475A-B24B-8A33A2A372D0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     </a:t>
            </a:r>
            <a:r>
              <a:rPr lang="ru-RU" altLang="ru-RU" sz="2000"/>
              <a:t>Системе (2) соответствует расширенная матрица:</a:t>
            </a:r>
            <a:endParaRPr lang="ru-RU" alt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92275" y="2349500"/>
          <a:ext cx="6481763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3" imgW="2057400" imgH="914400" progId="Equation.3">
                  <p:embed/>
                </p:oleObj>
              </mc:Choice>
              <mc:Fallback>
                <p:oleObj name="Формула" r:id="rId3" imgW="20574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349500"/>
                        <a:ext cx="6481763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D061-7C4C-41DA-BA96-D21D7D53C652}" type="slidenum">
              <a:rPr lang="ru-RU" altLang="ru-RU"/>
              <a:pPr/>
              <a:t>170</a:t>
            </a:fld>
            <a:endParaRPr lang="ru-RU" altLang="ru-RU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0"/>
            <a:ext cx="7772400" cy="1268413"/>
          </a:xfrm>
          <a:noFill/>
        </p:spPr>
        <p:txBody>
          <a:bodyPr/>
          <a:lstStyle/>
          <a:p>
            <a:r>
              <a:rPr lang="ru-RU" altLang="ru-RU" sz="3200"/>
              <a:t>Асимптотические формулы для формулы Бернулли.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/>
              <a:t>Если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/>
              <a:t> достаточно велико,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3200"/>
              <a:t> не сильно отличается от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0,5</a:t>
            </a:r>
            <a:r>
              <a:rPr lang="ru-RU" altLang="ru-RU" sz="3200"/>
              <a:t>, имеет место формула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Муавра-Лапласа</a:t>
            </a:r>
            <a:r>
              <a:rPr lang="ru-RU" altLang="ru-RU" sz="3200"/>
              <a:t>, иногда называемая 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локальной формулой Лапласа</a:t>
            </a:r>
            <a:r>
              <a:rPr lang="ru-RU" altLang="ru-RU" sz="3200"/>
              <a:t>.</a:t>
            </a:r>
            <a:endParaRPr lang="en-US" altLang="ru-RU" sz="3200"/>
          </a:p>
          <a:p>
            <a:endParaRPr lang="ru-RU" altLang="ru-RU" sz="3200"/>
          </a:p>
          <a:p>
            <a:endParaRPr lang="en-US" altLang="ru-RU" sz="3200"/>
          </a:p>
          <a:p>
            <a:endParaRPr lang="en-US" altLang="ru-RU" sz="3200"/>
          </a:p>
          <a:p>
            <a:pPr algn="l"/>
            <a:r>
              <a:rPr lang="ru-RU" altLang="ru-RU" sz="3200"/>
              <a:t>где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blackWhite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blackWhite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1116013" y="3149600"/>
          <a:ext cx="7596187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7" name="Формула" r:id="rId3" imgW="2006280" imgH="495000" progId="Equation.3">
                  <p:embed/>
                </p:oleObj>
              </mc:Choice>
              <mc:Fallback>
                <p:oleObj name="Формула" r:id="rId3" imgW="2006280" imgH="49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49600"/>
                        <a:ext cx="7596187" cy="186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2997200" y="4883150"/>
          <a:ext cx="17795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8" name="Формула" r:id="rId5" imgW="647640" imgH="444240" progId="Equation.3">
                  <p:embed/>
                </p:oleObj>
              </mc:Choice>
              <mc:Fallback>
                <p:oleObj name="Формула" r:id="rId5" imgW="64764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883150"/>
                        <a:ext cx="177958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6" name="Rectangle 10"/>
          <p:cNvSpPr>
            <a:spLocks noChangeArrowheads="1"/>
          </p:cNvSpPr>
          <p:nvPr/>
        </p:nvSpPr>
        <p:spPr bwMode="blackWhite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25A0-FB3F-4483-9089-687A2A47684A}" type="slidenum">
              <a:rPr lang="ru-RU" altLang="ru-RU"/>
              <a:pPr/>
              <a:t>171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16113"/>
            <a:ext cx="6867525" cy="1225550"/>
          </a:xfrm>
        </p:spPr>
        <p:txBody>
          <a:bodyPr/>
          <a:lstStyle/>
          <a:p>
            <a:pPr algn="ctr"/>
            <a:r>
              <a:rPr lang="ru-RU" altLang="ru-RU"/>
              <a:t>Дискретные случайные величины.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0C05-1D13-490F-AAEB-3983C24E7D15}" type="slidenum">
              <a:rPr lang="ru-RU" altLang="ru-RU"/>
              <a:pPr/>
              <a:t>172</a:t>
            </a:fld>
            <a:endParaRPr lang="ru-RU" altLang="ru-RU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17700"/>
            <a:ext cx="7921625" cy="331152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Дискретные случайные величины.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Математическое ожидание случайной величины.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Дисперсия случайной величины.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Свойства дисперсии.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E1ED-F1B5-45B2-8945-284BAF58EFB3}" type="slidenum">
              <a:rPr lang="ru-RU" altLang="ru-RU"/>
              <a:pPr/>
              <a:t>173</a:t>
            </a:fld>
            <a:endParaRPr lang="ru-RU" altLang="ru-RU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-26988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Дискретные случайные величины.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000"/>
              <a:t>Каждому исходу случайного эксперимента поставим в соответствие единственное число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000"/>
              <a:t> —</a:t>
            </a:r>
            <a:r>
              <a:rPr lang="ru-RU" altLang="ru-RU" sz="3000" i="1"/>
              <a:t> </a:t>
            </a:r>
            <a:r>
              <a:rPr lang="ru-RU" altLang="ru-RU" sz="3000"/>
              <a:t>значение случайной величины. Тогда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естественно рассматривать случайную величину как функцию, заданную на множестве исходов случайного эксперимента</a:t>
            </a:r>
            <a:r>
              <a:rPr lang="ru-RU" altLang="ru-RU" sz="3000" b="1"/>
              <a:t>.</a:t>
            </a:r>
            <a:endParaRPr lang="en-US" altLang="ru-RU" sz="3000" b="1"/>
          </a:p>
          <a:p>
            <a:pPr>
              <a:lnSpc>
                <a:spcPct val="90000"/>
              </a:lnSpc>
            </a:pP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Случайной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называется величина, которая может принимать лишь одно из своих возможных значений, заранее неизвестно какое.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8970-C0C6-4683-8800-BCBD1EDAC739}" type="slidenum">
              <a:rPr lang="ru-RU" altLang="ru-RU"/>
              <a:pPr/>
              <a:t>174</a:t>
            </a:fld>
            <a:endParaRPr lang="ru-RU" altLang="ru-RU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-26988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Дискретные случайные величины.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Случайная величина, </a:t>
            </a:r>
            <a:r>
              <a:rPr lang="ru-RU" altLang="ru-RU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значения которой изолированы друг от друга (каждому значению можно придать порядковый номер) называется </a:t>
            </a:r>
          </a:p>
          <a:p>
            <a:r>
              <a:rPr lang="ru-RU" altLang="ru-RU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дискретной</a:t>
            </a:r>
            <a:r>
              <a:rPr lang="ru-RU" altLang="ru-RU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r>
              <a:rPr lang="ru-RU" altLang="ru-RU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Будем обозначать </a:t>
            </a:r>
            <a:r>
              <a:rPr lang="ru-RU" altLang="ru-RU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дискретные</a:t>
            </a:r>
            <a:r>
              <a:rPr lang="ru-RU" altLang="ru-RU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случайные величины </a:t>
            </a:r>
            <a:endParaRPr lang="en-US" altLang="ru-RU" sz="2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…, </a:t>
            </a:r>
          </a:p>
          <a:p>
            <a:r>
              <a:rPr lang="ru-RU" altLang="ru-RU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значения этих величин </a:t>
            </a:r>
            <a:endParaRPr lang="en-US" altLang="ru-RU" sz="2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...</a:t>
            </a:r>
            <a:endParaRPr lang="ru-RU" altLang="ru-RU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B52F-8725-4F21-86BD-5DA796502907}" type="slidenum">
              <a:rPr lang="ru-RU" altLang="ru-RU"/>
              <a:pPr/>
              <a:t>175</a:t>
            </a:fld>
            <a:endParaRPr lang="ru-RU" altLang="ru-RU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-26988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Дискретные случайные величины.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600" b="1"/>
              <a:t>Если говорится, что задана случайная величина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600" b="1"/>
              <a:t>, это значит, что каждому исходу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en-US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 b="1"/>
              <a:t> случайного эксперимента поставлено в соответствие единственное число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 b="1"/>
              <a:t>, что записывается в виде равенства </a:t>
            </a:r>
            <a:endParaRPr lang="en-US" altLang="ru-RU" sz="3600" b="1"/>
          </a:p>
          <a:p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ru-RU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</a:t>
            </a:r>
            <a:r>
              <a:rPr lang="en-US" altLang="ru-RU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4000" b="1"/>
              <a:t>.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FA4A-CFE4-421F-9B69-AF18897E5F2A}" type="slidenum">
              <a:rPr lang="ru-RU" altLang="ru-RU"/>
              <a:pPr/>
              <a:t>176</a:t>
            </a:fld>
            <a:endParaRPr lang="ru-RU" altLang="ru-RU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-26988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Дискретные случайные величины.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600" b="1"/>
              <a:t>Если каждому значению </a:t>
            </a:r>
            <a:r>
              <a:rPr lang="en-US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ru-R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3600" b="1"/>
              <a:t>случайной величины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/>
              <a:t> поставлена в соответствие вероятность </a:t>
            </a:r>
            <a:r>
              <a:rPr lang="en-US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ru-RU" sz="36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3600" b="1"/>
              <a:t>, с которой случайная величина принимает это значение, такое соответствие называется законом распределения дискретной случайной величины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endParaRPr lang="ru-RU" altLang="ru-RU" sz="3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blackWhite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1530-4A53-43A5-AD6A-B90B1BF9B7A9}" type="slidenum">
              <a:rPr lang="ru-RU" altLang="ru-RU"/>
              <a:pPr/>
              <a:t>177</a:t>
            </a:fld>
            <a:endParaRPr lang="ru-RU" altLang="ru-RU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8913"/>
            <a:ext cx="7772400" cy="1008062"/>
          </a:xfrm>
          <a:noFill/>
        </p:spPr>
        <p:txBody>
          <a:bodyPr/>
          <a:lstStyle/>
          <a:p>
            <a:r>
              <a:rPr lang="ru-RU" altLang="ru-RU" sz="3200"/>
              <a:t>Математическое ожидание случайной величины.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 b="1"/>
              <a:t>Математическое ожидание </a:t>
            </a:r>
          </a:p>
          <a:p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en-US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(или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</a:t>
            </a:r>
            <a:r>
              <a:rPr lang="ru-RU" altLang="ru-RU" sz="3200" b="1"/>
              <a:t> </a:t>
            </a:r>
          </a:p>
          <a:p>
            <a:r>
              <a:rPr lang="ru-RU" altLang="ru-RU" sz="3200" b="1"/>
              <a:t>случайной величины </a:t>
            </a:r>
            <a:r>
              <a:rPr lang="en-US" altLang="ru-RU" sz="3200" b="1">
                <a:sym typeface="Symbol" panose="05050102010706020507" pitchFamily="18" charset="2"/>
              </a:rPr>
              <a:t>X</a:t>
            </a:r>
            <a:r>
              <a:rPr lang="ru-RU" altLang="ru-RU" sz="3200" b="1"/>
              <a:t> определяется формулой: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blackWhite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1737" name="Object 9"/>
          <p:cNvGraphicFramePr>
            <a:graphicFrameLocks noChangeAspect="1"/>
          </p:cNvGraphicFramePr>
          <p:nvPr/>
        </p:nvGraphicFramePr>
        <p:xfrm>
          <a:off x="2293938" y="3579813"/>
          <a:ext cx="5132387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8" name="Формула" r:id="rId3" imgW="1028520" imgH="431640" progId="Equation.3">
                  <p:embed/>
                </p:oleObj>
              </mc:Choice>
              <mc:Fallback>
                <p:oleObj name="Формула" r:id="rId3" imgW="10285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3579813"/>
                        <a:ext cx="5132387" cy="216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171F-A74B-4187-8E53-3A4F2B1A9DB5}" type="slidenum">
              <a:rPr lang="ru-RU" altLang="ru-RU"/>
              <a:pPr/>
              <a:t>178</a:t>
            </a:fld>
            <a:endParaRPr lang="ru-RU" altLang="ru-RU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8913"/>
            <a:ext cx="7772400" cy="1008062"/>
          </a:xfrm>
          <a:noFill/>
        </p:spPr>
        <p:txBody>
          <a:bodyPr/>
          <a:lstStyle/>
          <a:p>
            <a:r>
              <a:rPr lang="ru-RU" altLang="ru-RU" sz="3200"/>
              <a:t>Математическое ожидание случайной величины.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marL="457200" indent="-457200"/>
            <a:r>
              <a:rPr lang="ru-RU" altLang="ru-RU" sz="3200" b="1"/>
              <a:t>Свойства математического ожидания: </a:t>
            </a:r>
          </a:p>
          <a:p>
            <a:pPr marL="457200" indent="-457200" algn="l">
              <a:buFont typeface="Wingdings" panose="05000000000000000000" pitchFamily="2" charset="2"/>
              <a:buAutoNum type="arabicPeriod"/>
            </a:pPr>
            <a:r>
              <a:rPr lang="ru-RU" altLang="ru-RU" sz="3200" b="1"/>
              <a:t>Если </a:t>
            </a:r>
            <a:r>
              <a:rPr lang="en-US" altLang="ru-RU" sz="3200" b="1" i="1">
                <a:solidFill>
                  <a:srgbClr val="FF0000"/>
                </a:solidFill>
              </a:rPr>
              <a:t>k – </a:t>
            </a:r>
            <a:r>
              <a:rPr lang="ru-RU" altLang="ru-RU" sz="3200" b="1">
                <a:solidFill>
                  <a:srgbClr val="FF0000"/>
                </a:solidFill>
              </a:rPr>
              <a:t>константа</a:t>
            </a:r>
            <a:r>
              <a:rPr lang="ru-RU" altLang="ru-RU" sz="3200" b="1"/>
              <a:t>, то</a:t>
            </a:r>
            <a:r>
              <a:rPr lang="ru-RU" altLang="ru-RU" sz="3200" b="1" i="1"/>
              <a:t> </a:t>
            </a:r>
            <a:r>
              <a:rPr lang="en-US" altLang="ru-RU" sz="3200" b="1" i="1">
                <a:solidFill>
                  <a:srgbClr val="FF0000"/>
                </a:solidFill>
              </a:rPr>
              <a:t>M(k)=k</a:t>
            </a:r>
          </a:p>
          <a:p>
            <a:pPr marL="457200" indent="-457200" algn="l">
              <a:buFont typeface="Wingdings" panose="05000000000000000000" pitchFamily="2" charset="2"/>
              <a:buAutoNum type="arabicPeriod"/>
            </a:pPr>
            <a:r>
              <a:rPr lang="en-US" altLang="ru-RU" sz="3200" b="1" i="1">
                <a:solidFill>
                  <a:srgbClr val="FF0000"/>
                </a:solidFill>
              </a:rPr>
              <a:t>M(kX)=k</a:t>
            </a:r>
            <a:r>
              <a:rPr lang="en-US" altLang="ru-RU" sz="3200" b="1" i="1">
                <a:solidFill>
                  <a:srgbClr val="FF0000"/>
                </a:solidFill>
                <a:cs typeface="Times New Roman" panose="02020603050405020304" pitchFamily="18" charset="0"/>
              </a:rPr>
              <a:t>M(X)</a:t>
            </a:r>
          </a:p>
          <a:p>
            <a:pPr marL="457200" indent="-457200" algn="l">
              <a:buFont typeface="Wingdings" panose="05000000000000000000" pitchFamily="2" charset="2"/>
              <a:buAutoNum type="arabicPeriod"/>
            </a:pPr>
            <a:r>
              <a:rPr lang="ru-RU" altLang="ru-RU" sz="3200" b="1">
                <a:cs typeface="Times New Roman" panose="02020603050405020304" pitchFamily="18" charset="0"/>
              </a:rPr>
              <a:t>Если</a:t>
            </a:r>
            <a:r>
              <a:rPr lang="ru-RU" altLang="ru-RU" sz="3200" b="1" i="1">
                <a:cs typeface="Times New Roman" panose="02020603050405020304" pitchFamily="18" charset="0"/>
              </a:rPr>
              <a:t> </a:t>
            </a:r>
            <a:r>
              <a:rPr lang="en-US" altLang="ru-RU" sz="3200" b="1" i="1">
                <a:solidFill>
                  <a:srgbClr val="FF0000"/>
                </a:solidFill>
                <a:cs typeface="Times New Roman" panose="02020603050405020304" pitchFamily="18" charset="0"/>
              </a:rPr>
              <a:t>X</a:t>
            </a:r>
            <a:r>
              <a:rPr lang="en-US" altLang="ru-RU" sz="3200" b="1" i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ru-RU" sz="3200" b="1" i="1">
                <a:solidFill>
                  <a:srgbClr val="FF0000"/>
                </a:solidFill>
                <a:cs typeface="Times New Roman" panose="02020603050405020304" pitchFamily="18" charset="0"/>
              </a:rPr>
              <a:t>, X</a:t>
            </a:r>
            <a:r>
              <a:rPr lang="en-US" altLang="ru-RU" sz="3200" b="1" i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sz="3200" b="1" i="1">
                <a:solidFill>
                  <a:srgbClr val="FF0000"/>
                </a:solidFill>
                <a:cs typeface="Times New Roman" panose="02020603050405020304" pitchFamily="18" charset="0"/>
              </a:rPr>
              <a:t>…,X</a:t>
            </a:r>
            <a:r>
              <a:rPr lang="en-US" altLang="ru-RU" sz="3200" b="1" i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ru-RU" sz="3200" b="1" i="1"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cs typeface="Times New Roman" panose="02020603050405020304" pitchFamily="18" charset="0"/>
              </a:rPr>
              <a:t>попарно независимые случайные величины, то</a:t>
            </a:r>
            <a:endParaRPr lang="en-US" altLang="ru-RU" sz="3200" b="1"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AutoNum type="arabicPeriod"/>
            </a:pPr>
            <a:r>
              <a:rPr lang="en-US" altLang="ru-RU" sz="3200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blackWhite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2761" name="Object 9"/>
          <p:cNvGraphicFramePr>
            <a:graphicFrameLocks noChangeAspect="1"/>
          </p:cNvGraphicFramePr>
          <p:nvPr/>
        </p:nvGraphicFramePr>
        <p:xfrm>
          <a:off x="2555875" y="4005263"/>
          <a:ext cx="36718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Формула" r:id="rId3" imgW="1422360" imgH="253800" progId="Equation.3">
                  <p:embed/>
                </p:oleObj>
              </mc:Choice>
              <mc:Fallback>
                <p:oleObj name="Формула" r:id="rId3" imgW="142236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05263"/>
                        <a:ext cx="36718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10"/>
          <p:cNvGraphicFramePr>
            <a:graphicFrameLocks noChangeAspect="1"/>
          </p:cNvGraphicFramePr>
          <p:nvPr/>
        </p:nvGraphicFramePr>
        <p:xfrm>
          <a:off x="1835150" y="4581525"/>
          <a:ext cx="396081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5" name="Формула" r:id="rId5" imgW="1282680" imgH="228600" progId="Equation.3">
                  <p:embed/>
                </p:oleObj>
              </mc:Choice>
              <mc:Fallback>
                <p:oleObj name="Формула" r:id="rId5" imgW="128268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81525"/>
                        <a:ext cx="396081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1835150" y="5157788"/>
          <a:ext cx="54006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6" name="Формула" r:id="rId7" imgW="1688760" imgH="228600" progId="Equation.3">
                  <p:embed/>
                </p:oleObj>
              </mc:Choice>
              <mc:Fallback>
                <p:oleObj name="Формула" r:id="rId7" imgW="16887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157788"/>
                        <a:ext cx="54006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B359-7428-4E87-8771-5048F7642B4A}" type="slidenum">
              <a:rPr lang="ru-RU" altLang="ru-RU"/>
              <a:pPr/>
              <a:t>179</a:t>
            </a:fld>
            <a:endParaRPr lang="ru-RU" altLang="ru-RU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-100013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Дисперсия случайной величины.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 b="1"/>
              <a:t>Дисперсия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D(X)</a:t>
            </a:r>
            <a:r>
              <a:rPr lang="ru-RU" altLang="ru-RU" sz="3200" b="1" i="1"/>
              <a:t> </a:t>
            </a:r>
            <a:r>
              <a:rPr lang="ru-RU" altLang="ru-RU" sz="3200" b="1"/>
              <a:t>случайной величины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/>
              <a:t> определяется формулой</a:t>
            </a:r>
          </a:p>
          <a:p>
            <a:r>
              <a:rPr lang="ru-RU" altLang="ru-RU" sz="4000" b="1"/>
              <a:t>	</a:t>
            </a:r>
            <a:r>
              <a:rPr lang="en-US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US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US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40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Дисперсия случайной величины</a:t>
            </a:r>
            <a:r>
              <a:rPr lang="ru-RU" altLang="ru-RU" sz="3200" b="1"/>
              <a:t> —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математическое ожидание квадрата отклонения случайной величины от её математического ожидания</a:t>
            </a:r>
            <a:r>
              <a:rPr lang="ru-RU" altLang="ru-RU" sz="3200" b="1"/>
              <a:t>.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blackWhite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D369-D7C4-4706-879D-DEDD370E141A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600"/>
              <a:t>     </a:t>
            </a:r>
            <a:r>
              <a:rPr lang="ru-RU" altLang="ru-RU" sz="1800" b="1"/>
              <a:t>Преобразуем эту матрицу следующим образом</a:t>
            </a:r>
            <a:r>
              <a:rPr lang="ru-RU" altLang="ru-RU" sz="1800"/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8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/>
              <a:t>1) первые две строки оставим без изменения, поскольку элемент </a:t>
            </a:r>
            <a:r>
              <a:rPr lang="ru-RU" altLang="ru-RU" sz="2600" i="1"/>
              <a:t>a</a:t>
            </a:r>
            <a:r>
              <a:rPr lang="ru-RU" altLang="ru-RU" sz="2600" baseline="-25000"/>
              <a:t>22</a:t>
            </a:r>
            <a:r>
              <a:rPr lang="ru-RU" altLang="ru-RU" sz="2600"/>
              <a:t> не равен нулю;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6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/>
              <a:t>2) вместо третьей строки запишем разность между второй строкой и удвоенной третьей;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6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600"/>
              <a:t>3) четвертую строку заменим разностью между удвоенной второй строкой и умноженной на 5 четвертой.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9BE9-68D5-4CDF-B29D-84C86F1640C4}" type="slidenum">
              <a:rPr lang="ru-RU" altLang="ru-RU"/>
              <a:pPr/>
              <a:t>180</a:t>
            </a:fld>
            <a:endParaRPr lang="ru-RU" altLang="ru-RU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-100013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Свойства дисперсии.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AutoNum type="arabicPeriod"/>
            </a:pPr>
            <a:r>
              <a:rPr lang="ru-RU" altLang="ru-RU" sz="3200" b="1"/>
              <a:t>Если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число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k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)=0</a:t>
            </a:r>
            <a:endParaRPr lang="ru-RU" altLang="ru-RU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anose="05050102010706020507" pitchFamily="18" charset="2"/>
            </a:endParaRPr>
          </a:p>
          <a:p>
            <a:pPr marL="457200" indent="-457200" algn="just">
              <a:buFont typeface="Wingdings" panose="05000000000000000000" pitchFamily="2" charset="2"/>
              <a:buAutoNum type="arabicPeriod"/>
            </a:pPr>
            <a:r>
              <a:rPr lang="ru-RU" altLang="ru-RU" sz="3200" b="1"/>
              <a:t>Если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число</a:t>
            </a:r>
            <a:r>
              <a:rPr lang="ru-RU" altLang="ru-RU" sz="3200" b="1"/>
              <a:t>, то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2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ru-RU" altLang="ru-RU" sz="3200" b="1"/>
              <a:t>.</a:t>
            </a:r>
          </a:p>
          <a:p>
            <a:pPr marL="457200" indent="-457200" algn="just">
              <a:buFont typeface="Wingdings" panose="05000000000000000000" pitchFamily="2" charset="2"/>
              <a:buAutoNum type="arabicPeriod"/>
            </a:pPr>
            <a:r>
              <a:rPr lang="ru-RU" altLang="ru-RU" sz="3200" b="1"/>
              <a:t>Для попарно независимых случайных величин </a:t>
            </a:r>
            <a:r>
              <a:rPr lang="en-US" altLang="ru-RU" sz="3200" b="1">
                <a:solidFill>
                  <a:srgbClr val="FF0000"/>
                </a:solidFill>
              </a:rPr>
              <a:t>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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en-US" altLang="ru-RU" sz="32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 b="1"/>
              <a:t> справедливо равенство</a:t>
            </a:r>
            <a:endParaRPr lang="en-US" altLang="ru-RU" sz="3200" b="1"/>
          </a:p>
          <a:p>
            <a:pPr marL="457200" indent="-457200" algn="just">
              <a:buFont typeface="Wingdings" panose="05000000000000000000" pitchFamily="2" charset="2"/>
              <a:buAutoNum type="arabicPeriod"/>
            </a:pPr>
            <a:endParaRPr lang="en-US" altLang="ru-RU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AutoNum type="arabicPeriod"/>
            </a:pPr>
            <a:endParaRPr lang="en-US" altLang="ru-RU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AutoNum type="arabicPeriod"/>
            </a:pP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(X-Y)=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(X)+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(Y)</a:t>
            </a:r>
            <a:endParaRPr lang="en-US" altLang="ru-RU" sz="3200" b="1"/>
          </a:p>
          <a:p>
            <a:pPr marL="457200" indent="-457200" algn="just">
              <a:buFont typeface="Wingdings" panose="05000000000000000000" pitchFamily="2" charset="2"/>
              <a:buAutoNum type="arabicPeriod"/>
            </a:pPr>
            <a:endParaRPr lang="en-US" altLang="ru-RU" sz="3200" b="1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blackWhite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10" name="Object 10"/>
          <p:cNvGraphicFramePr>
            <a:graphicFrameLocks noChangeAspect="1"/>
          </p:cNvGraphicFramePr>
          <p:nvPr/>
        </p:nvGraphicFramePr>
        <p:xfrm>
          <a:off x="4572000" y="3860800"/>
          <a:ext cx="349408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Формула" r:id="rId3" imgW="1206360" imgH="431640" progId="Equation.3">
                  <p:embed/>
                </p:oleObj>
              </mc:Choice>
              <mc:Fallback>
                <p:oleObj name="Формула" r:id="rId3" imgW="120636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60800"/>
                        <a:ext cx="3494088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F4B9-9C2A-4904-B578-AFA83987E895}" type="slidenum">
              <a:rPr lang="ru-RU" altLang="ru-RU"/>
              <a:pPr/>
              <a:t>181</a:t>
            </a:fld>
            <a:endParaRPr lang="ru-RU" altLang="ru-RU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16113"/>
            <a:ext cx="6867525" cy="1225550"/>
          </a:xfrm>
        </p:spPr>
        <p:txBody>
          <a:bodyPr/>
          <a:lstStyle/>
          <a:p>
            <a:pPr algn="ctr"/>
            <a:r>
              <a:rPr lang="ru-RU" altLang="ru-RU"/>
              <a:t>Биномиальный закон распределения.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61D-4682-4326-B570-AB7F1759EA92}" type="slidenum">
              <a:rPr lang="ru-RU" altLang="ru-RU"/>
              <a:pPr/>
              <a:t>182</a:t>
            </a:fld>
            <a:endParaRPr lang="ru-RU" altLang="ru-RU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Биномиальный закон распределения.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 b="1"/>
              <a:t>Пусть заданы числа </a:t>
            </a:r>
            <a:endParaRPr lang="en-US" altLang="ru-RU" sz="3200" b="1"/>
          </a:p>
          <a:p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en-GB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</a:t>
            </a:r>
            <a:r>
              <a:rPr lang="en-GB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en-GB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1)</a:t>
            </a:r>
            <a:r>
              <a:rPr lang="ru-RU" altLang="ru-RU" sz="3200" b="1"/>
              <a:t>. </a:t>
            </a:r>
            <a:endParaRPr lang="en-US" altLang="ru-RU" sz="3200" b="1"/>
          </a:p>
          <a:p>
            <a:r>
              <a:rPr lang="ru-RU" altLang="ru-RU" sz="3200" b="1"/>
              <a:t>Тогда каждому целому числу из промежутка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[0;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ru-RU" altLang="ru-RU" sz="3200" b="1"/>
              <a:t> можно поставить в соответствие вероятность, рассчитанную по формуле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Бернулли</a:t>
            </a:r>
            <a:r>
              <a:rPr lang="ru-RU" altLang="ru-RU" sz="3200" b="1"/>
              <a:t>. Получим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 распределения случайной величины</a:t>
            </a:r>
            <a:r>
              <a:rPr lang="ru-RU" altLang="ru-RU" sz="3200" b="1"/>
              <a:t> (назовём её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/>
              <a:t>)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5C73-A48A-40A4-9111-2D68259141F0}" type="slidenum">
              <a:rPr lang="ru-RU" altLang="ru-RU"/>
              <a:pPr/>
              <a:t>183</a:t>
            </a:fld>
            <a:endParaRPr lang="ru-RU" altLang="ru-RU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Биномиальный закон распределения.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blackWhite">
          <a:xfrm>
            <a:off x="0" y="307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4427538" y="2565400"/>
          <a:ext cx="25923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1" name="Формула" r:id="rId3" imgW="1180588" imgH="279279" progId="Equation.3">
                  <p:embed/>
                </p:oleObj>
              </mc:Choice>
              <mc:Fallback>
                <p:oleObj name="Формула" r:id="rId3" imgW="1180588" imgH="27927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65400"/>
                        <a:ext cx="2592387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7" name="Group 7"/>
          <p:cNvGraphicFramePr>
            <a:graphicFrameLocks noGrp="1"/>
          </p:cNvGraphicFramePr>
          <p:nvPr/>
        </p:nvGraphicFramePr>
        <p:xfrm>
          <a:off x="1812925" y="1557338"/>
          <a:ext cx="6719888" cy="1728787"/>
        </p:xfrm>
        <a:graphic>
          <a:graphicData uri="http://schemas.openxmlformats.org/drawingml/2006/table">
            <a:tbl>
              <a:tblPr/>
              <a:tblGrid>
                <a:gridCol w="744538"/>
                <a:gridCol w="863600"/>
                <a:gridCol w="935037"/>
                <a:gridCol w="2665413"/>
                <a:gridCol w="792162"/>
                <a:gridCol w="719138"/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950" name="Text Box 30"/>
          <p:cNvSpPr txBox="1">
            <a:spLocks noChangeArrowheads="1"/>
          </p:cNvSpPr>
          <p:nvPr/>
        </p:nvSpPr>
        <p:spPr bwMode="blackWhite">
          <a:xfrm>
            <a:off x="1403350" y="3644900"/>
            <a:ext cx="73453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/>
              <a:t>Будем говорить, что случайная величина </a:t>
            </a:r>
            <a:r>
              <a:rPr lang="en-US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2400"/>
              <a:t> распределена по закону </a:t>
            </a: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Бернулли</a:t>
            </a:r>
            <a:r>
              <a:rPr lang="ru-RU" altLang="ru-RU" sz="2400"/>
              <a:t>. Такой случайной величиной является частота появления события </a:t>
            </a: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2400"/>
              <a:t> в </a:t>
            </a:r>
            <a:r>
              <a:rPr lang="en-US" alt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400"/>
              <a:t> повторных независимых испытаниях, если в каждом испытании событие </a:t>
            </a: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2400"/>
              <a:t> происходит с вероятностью </a:t>
            </a:r>
            <a:r>
              <a:rPr lang="en-US" altLang="ru-RU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72CE-7DAE-4E77-A1FA-737A61A01947}" type="slidenum">
              <a:rPr lang="ru-RU" altLang="ru-RU"/>
              <a:pPr/>
              <a:t>184</a:t>
            </a:fld>
            <a:endParaRPr lang="ru-RU" altLang="ru-RU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Биномиальный закон распределения.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2800" b="1"/>
              <a:t>Для случайной величины </a:t>
            </a:r>
            <a:r>
              <a:rPr lang="en-GB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2800" b="1"/>
              <a:t>, имеющей закон распределения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Бернулли</a:t>
            </a:r>
            <a:r>
              <a:rPr lang="ru-RU" altLang="ru-RU" sz="2800" b="1"/>
              <a:t>, математическое ожидание и дисперсия определяются формулами: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0951" name="Object 7"/>
          <p:cNvGraphicFramePr>
            <a:graphicFrameLocks noChangeAspect="1"/>
          </p:cNvGraphicFramePr>
          <p:nvPr/>
        </p:nvGraphicFramePr>
        <p:xfrm>
          <a:off x="2700338" y="3213100"/>
          <a:ext cx="415131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3" name="Формула" r:id="rId3" imgW="749160" imgH="203040" progId="Equation.3">
                  <p:embed/>
                </p:oleObj>
              </mc:Choice>
              <mc:Fallback>
                <p:oleObj name="Формула" r:id="rId3" imgW="7491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213100"/>
                        <a:ext cx="4151312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/>
        </p:nvGraphicFramePr>
        <p:xfrm>
          <a:off x="2627313" y="4437063"/>
          <a:ext cx="39909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Формула" r:id="rId5" imgW="787320" imgH="203040" progId="Equation.3">
                  <p:embed/>
                </p:oleObj>
              </mc:Choice>
              <mc:Fallback>
                <p:oleObj name="Формула" r:id="rId5" imgW="7873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437063"/>
                        <a:ext cx="39909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7663-0719-4C00-A9CF-33C1AC93D979}" type="slidenum">
              <a:rPr lang="ru-RU" altLang="ru-RU"/>
              <a:pPr/>
              <a:t>185</a:t>
            </a:fld>
            <a:endParaRPr lang="ru-RU" altLang="ru-RU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16113"/>
            <a:ext cx="6867525" cy="1225550"/>
          </a:xfrm>
        </p:spPr>
        <p:txBody>
          <a:bodyPr/>
          <a:lstStyle/>
          <a:p>
            <a:pPr algn="ctr"/>
            <a:r>
              <a:rPr lang="ru-RU" altLang="ru-RU"/>
              <a:t>Непрерывные случайные величины.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00F2-2A60-4FC3-AA0F-6947EC28B30A}" type="slidenum">
              <a:rPr lang="ru-RU" altLang="ru-RU"/>
              <a:pPr/>
              <a:t>186</a:t>
            </a:fld>
            <a:endParaRPr lang="ru-RU" altLang="ru-RU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endParaRPr lang="en-US" altLang="ru-RU" sz="4000" b="1"/>
          </a:p>
          <a:p>
            <a:r>
              <a:rPr lang="ru-RU" altLang="ru-RU" sz="4000" b="1"/>
              <a:t>Случайная величина, значения которой сплошь заполняют некоторый промежуток, называется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непрерывной</a:t>
            </a:r>
            <a:r>
              <a:rPr lang="ru-RU" altLang="ru-RU" sz="4000" b="1"/>
              <a:t>.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D4C-4AC1-4465-9174-35CAC4525EAC}" type="slidenum">
              <a:rPr lang="ru-RU" altLang="ru-RU"/>
              <a:pPr/>
              <a:t>187</a:t>
            </a:fld>
            <a:endParaRPr lang="ru-RU" altLang="ru-RU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200" b="1"/>
              <a:t>Пусть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/>
              <a:t> – непрерывная случайная величина. Функция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/>
              <a:t>, которая определяется равенством</a:t>
            </a:r>
          </a:p>
          <a:p>
            <a:pPr>
              <a:lnSpc>
                <a:spcPct val="90000"/>
              </a:lnSpc>
            </a:pPr>
            <a:r>
              <a:rPr lang="ru-RU" altLang="ru-RU" sz="3200" b="1"/>
              <a:t>	</a:t>
            </a:r>
            <a:endParaRPr lang="en-US" altLang="ru-RU" sz="3200" b="1"/>
          </a:p>
          <a:p>
            <a:pPr>
              <a:lnSpc>
                <a:spcPct val="90000"/>
              </a:lnSpc>
            </a:pPr>
            <a:r>
              <a:rPr lang="en-US" altLang="ru-RU" sz="3200" b="1"/>
              <a:t>                                               </a:t>
            </a:r>
            <a:r>
              <a:rPr lang="ru-RU" altLang="ru-RU" sz="3200" b="1"/>
              <a:t>,</a:t>
            </a:r>
            <a:endParaRPr lang="en-US" altLang="ru-RU" sz="3200" b="1"/>
          </a:p>
          <a:p>
            <a:pPr>
              <a:lnSpc>
                <a:spcPct val="90000"/>
              </a:lnSpc>
            </a:pPr>
            <a:endParaRPr lang="ru-RU" altLang="ru-RU" sz="3200" b="1"/>
          </a:p>
          <a:p>
            <a:pPr>
              <a:lnSpc>
                <a:spcPct val="90000"/>
              </a:lnSpc>
            </a:pPr>
            <a:r>
              <a:rPr lang="ru-RU" altLang="ru-RU" sz="3200" b="1"/>
              <a:t>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интегральной функцией распределения или просто функцией распределения </a:t>
            </a:r>
            <a:endParaRPr lang="en-US" altLang="ru-RU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случайной величины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/>
              <a:t>.</a:t>
            </a:r>
            <a:r>
              <a:rPr lang="ru-RU" altLang="ru-RU" sz="3200"/>
              <a:t> 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blackWhite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1477963" y="3068638"/>
          <a:ext cx="60467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2" name="Формула" r:id="rId3" imgW="1066680" imgH="203040" progId="Equation.3">
                  <p:embed/>
                </p:oleObj>
              </mc:Choice>
              <mc:Fallback>
                <p:oleObj name="Формула" r:id="rId3" imgW="10666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3068638"/>
                        <a:ext cx="6046787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3A43-AE51-4F6B-841B-BA099FB88C11}" type="slidenum">
              <a:rPr lang="ru-RU" altLang="ru-RU"/>
              <a:pPr/>
              <a:t>188</a:t>
            </a:fld>
            <a:endParaRPr lang="ru-RU" altLang="ru-RU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 b="1"/>
              <a:t>Непосредственно из определения следует равенство  </a:t>
            </a:r>
            <a:endParaRPr lang="en-US" altLang="ru-RU" b="1"/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r>
              <a:rPr lang="ru-RU" altLang="ru-RU" b="1"/>
              <a:t>Формула производной определённого интеграла по верхнему пределу в данном случае приводит к соотношению  </a:t>
            </a:r>
            <a:endParaRPr lang="en-US" altLang="ru-RU" b="1"/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r>
              <a:rPr lang="ru-RU" altLang="ru-RU" b="1"/>
              <a:t>Плотность распределения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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/>
              <a:t> называют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дифференциальной функцией распределения</a:t>
            </a:r>
            <a:r>
              <a:rPr lang="ru-RU" altLang="ru-RU" b="1"/>
              <a:t>.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blackWhite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7096" name="Object 8"/>
          <p:cNvGraphicFramePr>
            <a:graphicFrameLocks noChangeAspect="1"/>
          </p:cNvGraphicFramePr>
          <p:nvPr/>
        </p:nvGraphicFramePr>
        <p:xfrm>
          <a:off x="3348038" y="1484313"/>
          <a:ext cx="3529012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9" name="Формула" r:id="rId3" imgW="1155199" imgH="545863" progId="Equation.3">
                  <p:embed/>
                </p:oleObj>
              </mc:Choice>
              <mc:Fallback>
                <p:oleObj name="Формула" r:id="rId3" imgW="1155199" imgH="54586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484313"/>
                        <a:ext cx="3529012" cy="166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7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7098" name="Object 10"/>
          <p:cNvGraphicFramePr>
            <a:graphicFrameLocks noChangeAspect="1"/>
          </p:cNvGraphicFramePr>
          <p:nvPr/>
        </p:nvGraphicFramePr>
        <p:xfrm>
          <a:off x="3492500" y="4086225"/>
          <a:ext cx="36734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Формула" r:id="rId5" imgW="939392" imgH="241195" progId="Equation.3">
                  <p:embed/>
                </p:oleObj>
              </mc:Choice>
              <mc:Fallback>
                <p:oleObj name="Формула" r:id="rId5" imgW="939392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86225"/>
                        <a:ext cx="3673475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5212-E1CD-4E5F-AD4C-476D039B60AB}" type="slidenum">
              <a:rPr lang="ru-RU" altLang="ru-RU"/>
              <a:pPr/>
              <a:t>189</a:t>
            </a:fld>
            <a:endParaRPr lang="ru-RU" altLang="ru-RU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marL="457200" indent="-457200" algn="just"/>
            <a:r>
              <a:rPr lang="ru-RU" altLang="ru-RU" b="1"/>
              <a:t>Функция распределения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/>
              <a:t> случайной величины </a:t>
            </a:r>
            <a:r>
              <a:rPr lang="en-US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b="1"/>
              <a:t> имеет следующие свойства:</a:t>
            </a:r>
          </a:p>
          <a:p>
            <a:pPr marL="457200" indent="-457200" algn="just"/>
            <a:r>
              <a:rPr lang="ru-RU" altLang="ru-RU" b="1" i="1"/>
              <a:t>1. F</a:t>
            </a:r>
            <a:r>
              <a:rPr lang="ru-RU" altLang="ru-RU" b="1"/>
              <a:t>(</a:t>
            </a:r>
            <a:r>
              <a:rPr lang="ru-RU" altLang="ru-RU" b="1" i="1"/>
              <a:t>x</a:t>
            </a:r>
            <a:r>
              <a:rPr lang="ru-RU" altLang="ru-RU" b="1"/>
              <a:t>) — непрерывная возрастающая функция.</a:t>
            </a:r>
          </a:p>
          <a:p>
            <a:pPr marL="457200" indent="-457200" algn="just"/>
            <a:endParaRPr lang="ru-RU" altLang="ru-RU" b="1"/>
          </a:p>
          <a:p>
            <a:pPr marL="457200" indent="-457200" algn="just"/>
            <a:r>
              <a:rPr lang="ru-RU" altLang="ru-RU" b="1" i="1"/>
              <a:t>2.</a:t>
            </a:r>
            <a:r>
              <a:rPr lang="ru-RU" altLang="ru-RU" b="1"/>
              <a:t> </a:t>
            </a:r>
          </a:p>
          <a:p>
            <a:pPr marL="457200" indent="-457200" algn="just"/>
            <a:endParaRPr lang="ru-RU" altLang="ru-RU" b="1"/>
          </a:p>
          <a:p>
            <a:pPr marL="457200" indent="-457200" algn="just"/>
            <a:r>
              <a:rPr lang="ru-RU" altLang="ru-RU" b="1" i="1"/>
              <a:t>3.</a:t>
            </a:r>
            <a:r>
              <a:rPr lang="ru-RU" altLang="ru-RU" b="1"/>
              <a:t> Приращение </a:t>
            </a:r>
            <a:r>
              <a:rPr lang="ru-RU" altLang="ru-RU" b="1" i="1"/>
              <a:t>F</a:t>
            </a:r>
            <a:r>
              <a:rPr lang="ru-RU" altLang="ru-RU" b="1"/>
              <a:t>(</a:t>
            </a:r>
            <a:r>
              <a:rPr lang="ru-RU" altLang="ru-RU" b="1" i="1"/>
              <a:t>x</a:t>
            </a:r>
            <a:r>
              <a:rPr lang="ru-RU" altLang="ru-RU" b="1"/>
              <a:t>) на промежутке (</a:t>
            </a:r>
            <a:r>
              <a:rPr lang="ru-RU" altLang="ru-RU" b="1" i="1"/>
              <a:t>х</a:t>
            </a:r>
            <a:r>
              <a:rPr lang="ru-RU" altLang="ru-RU" b="1" baseline="-25000"/>
              <a:t>1</a:t>
            </a:r>
            <a:r>
              <a:rPr lang="ru-RU" altLang="ru-RU" b="1"/>
              <a:t>; </a:t>
            </a:r>
            <a:r>
              <a:rPr lang="ru-RU" altLang="ru-RU" b="1" i="1"/>
              <a:t>х</a:t>
            </a:r>
            <a:r>
              <a:rPr lang="ru-RU" altLang="ru-RU" b="1" baseline="-25000"/>
              <a:t>2</a:t>
            </a:r>
            <a:r>
              <a:rPr lang="ru-RU" altLang="ru-RU" b="1"/>
              <a:t>) равно вероятности того, что случайная величина </a:t>
            </a:r>
            <a:r>
              <a:rPr lang="en-US" altLang="ru-RU" b="1">
                <a:sym typeface="Symbol" panose="05050102010706020507" pitchFamily="18" charset="2"/>
              </a:rPr>
              <a:t>X</a:t>
            </a:r>
            <a:r>
              <a:rPr lang="ru-RU" altLang="ru-RU" b="1"/>
              <a:t> принимает значение из этого промежутка:</a:t>
            </a:r>
            <a:endParaRPr lang="ru-RU" altLang="ru-RU" b="1" i="1"/>
          </a:p>
          <a:p>
            <a:pPr marL="457200" indent="-457200"/>
            <a:r>
              <a:rPr lang="ru-RU" altLang="ru-RU" b="1" i="1"/>
              <a:t>F</a:t>
            </a:r>
            <a:r>
              <a:rPr lang="ru-RU" altLang="ru-RU" b="1"/>
              <a:t>(</a:t>
            </a:r>
            <a:r>
              <a:rPr lang="ru-RU" altLang="ru-RU" b="1" i="1"/>
              <a:t>x</a:t>
            </a:r>
            <a:r>
              <a:rPr lang="ru-RU" altLang="ru-RU" b="1" baseline="-25000"/>
              <a:t>2</a:t>
            </a:r>
            <a:r>
              <a:rPr lang="ru-RU" altLang="ru-RU" b="1"/>
              <a:t>) – </a:t>
            </a:r>
            <a:r>
              <a:rPr lang="ru-RU" altLang="ru-RU" b="1" i="1"/>
              <a:t>F</a:t>
            </a:r>
            <a:r>
              <a:rPr lang="ru-RU" altLang="ru-RU" b="1"/>
              <a:t>(</a:t>
            </a:r>
            <a:r>
              <a:rPr lang="ru-RU" altLang="ru-RU" b="1" i="1"/>
              <a:t>x</a:t>
            </a:r>
            <a:r>
              <a:rPr lang="ru-RU" altLang="ru-RU" b="1" baseline="-25000"/>
              <a:t>1</a:t>
            </a:r>
            <a:r>
              <a:rPr lang="ru-RU" altLang="ru-RU" b="1"/>
              <a:t>) = </a:t>
            </a:r>
            <a:r>
              <a:rPr lang="ru-RU" altLang="ru-RU" b="1" i="1"/>
              <a:t>P</a:t>
            </a:r>
            <a:r>
              <a:rPr lang="ru-RU" altLang="ru-RU" b="1"/>
              <a:t>(</a:t>
            </a:r>
            <a:r>
              <a:rPr lang="ru-RU" altLang="ru-RU" b="1" i="1"/>
              <a:t>x</a:t>
            </a:r>
            <a:r>
              <a:rPr lang="ru-RU" altLang="ru-RU" b="1" baseline="-25000"/>
              <a:t>1</a:t>
            </a:r>
            <a:r>
              <a:rPr lang="ru-RU" altLang="ru-RU" b="1"/>
              <a:t> &lt; </a:t>
            </a:r>
            <a:r>
              <a:rPr lang="en-US" altLang="ru-RU" b="1">
                <a:sym typeface="Symbol" panose="05050102010706020507" pitchFamily="18" charset="2"/>
              </a:rPr>
              <a:t>X</a:t>
            </a:r>
            <a:r>
              <a:rPr lang="ru-RU" altLang="ru-RU" b="1"/>
              <a:t> </a:t>
            </a:r>
            <a:r>
              <a:rPr lang="ru-RU" altLang="ru-RU" b="1">
                <a:sym typeface="Symbol" panose="05050102010706020507" pitchFamily="18" charset="2"/>
              </a:rPr>
              <a:t></a:t>
            </a:r>
            <a:r>
              <a:rPr lang="ru-RU" altLang="ru-RU" b="1" i="1"/>
              <a:t> x</a:t>
            </a:r>
            <a:r>
              <a:rPr lang="ru-RU" altLang="ru-RU" b="1" baseline="-25000"/>
              <a:t>2</a:t>
            </a:r>
            <a:r>
              <a:rPr lang="ru-RU" altLang="ru-RU" b="1"/>
              <a:t>)</a:t>
            </a:r>
            <a:r>
              <a:rPr lang="ru-RU" altLang="ru-RU"/>
              <a:t> </a:t>
            </a:r>
          </a:p>
          <a:p>
            <a:pPr marL="457200" indent="-457200" algn="just"/>
            <a:endParaRPr lang="ru-RU" altLang="ru-RU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blackWhite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8122" name="Object 10"/>
          <p:cNvGraphicFramePr>
            <a:graphicFrameLocks noChangeAspect="1"/>
          </p:cNvGraphicFramePr>
          <p:nvPr/>
        </p:nvGraphicFramePr>
        <p:xfrm>
          <a:off x="2287588" y="2941638"/>
          <a:ext cx="43719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3" name="Формула" r:id="rId3" imgW="1752480" imgH="279360" progId="Equation.3">
                  <p:embed/>
                </p:oleObj>
              </mc:Choice>
              <mc:Fallback>
                <p:oleObj name="Формула" r:id="rId3" imgW="1752480" imgH="2793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2941638"/>
                        <a:ext cx="4371975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4AEF-7C2F-489C-8CE6-FE9E03720DA3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     </a:t>
            </a:r>
            <a:r>
              <a:rPr lang="ru-RU" altLang="ru-RU" sz="2000"/>
              <a:t>В результате получится матрица, соответствующая системе, у которой неизвестная </a:t>
            </a:r>
            <a:r>
              <a:rPr lang="ru-RU" altLang="ru-RU" sz="2000" i="1"/>
              <a:t>x</a:t>
            </a:r>
            <a:r>
              <a:rPr lang="ru-RU" altLang="ru-RU" sz="2000" baseline="-25000"/>
              <a:t>1</a:t>
            </a:r>
            <a:r>
              <a:rPr lang="ru-RU" altLang="ru-RU" sz="2000"/>
              <a:t> исключена из всех уравнений, кроме первого, а неизвестная </a:t>
            </a:r>
            <a:r>
              <a:rPr lang="ru-RU" altLang="ru-RU" sz="2000" i="1"/>
              <a:t>x</a:t>
            </a:r>
            <a:r>
              <a:rPr lang="ru-RU" altLang="ru-RU" sz="2000" baseline="-25000"/>
              <a:t>2</a:t>
            </a:r>
            <a:r>
              <a:rPr lang="ru-RU" altLang="ru-RU" sz="2000"/>
              <a:t> — из всех уравнений кроме первого и второго: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92275" y="3068638"/>
          <a:ext cx="6481763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3" imgW="2057400" imgH="914400" progId="Equation.3">
                  <p:embed/>
                </p:oleObj>
              </mc:Choice>
              <mc:Fallback>
                <p:oleObj name="Формула" r:id="rId3" imgW="20574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068638"/>
                        <a:ext cx="6481763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8F8-4D47-4A79-B5DF-65780868F00C}" type="slidenum">
              <a:rPr lang="ru-RU" altLang="ru-RU"/>
              <a:pPr/>
              <a:t>190</a:t>
            </a:fld>
            <a:endParaRPr lang="ru-RU" altLang="ru-RU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endParaRPr lang="ru-RU" altLang="ru-RU" sz="3600" b="1"/>
          </a:p>
          <a:p>
            <a:r>
              <a:rPr lang="ru-RU" altLang="ru-RU" sz="3600" b="1"/>
              <a:t>Заметим, что для непрерывной случайной величины </a:t>
            </a:r>
            <a:r>
              <a:rPr lang="en-US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600" b="1"/>
              <a:t> справедливы равенства:</a:t>
            </a:r>
          </a:p>
          <a:p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</a:t>
            </a:r>
            <a:r>
              <a:rPr lang="ru-RU" altLang="ru-RU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blackWhite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C7FD0-C8EE-4164-9836-AF1F67874EC9}" type="slidenum">
              <a:rPr lang="ru-RU" altLang="ru-RU"/>
              <a:pPr/>
              <a:t>191</a:t>
            </a:fld>
            <a:endParaRPr lang="ru-RU" altLang="ru-RU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 b="1"/>
              <a:t>Для равномерного распределения функция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/>
              <a:t> имеет вид</a:t>
            </a:r>
            <a:r>
              <a:rPr lang="en-US" altLang="ru-RU" sz="3200" b="1"/>
              <a:t>:</a:t>
            </a:r>
            <a:endParaRPr lang="ru-RU" altLang="ru-RU" sz="3200" b="1"/>
          </a:p>
          <a:p>
            <a:endParaRPr lang="ru-RU" altLang="ru-RU" sz="3200" b="1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blackWhite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1116013" y="2414588"/>
          <a:ext cx="777716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1" name="Формула" r:id="rId3" imgW="2781300" imgH="977900" progId="Equation.3">
                  <p:embed/>
                </p:oleObj>
              </mc:Choice>
              <mc:Fallback>
                <p:oleObj name="Формула" r:id="rId3" imgW="2781300" imgH="977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14588"/>
                        <a:ext cx="7777162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FA00-6F33-4DD9-B128-CFB410BD91FD}" type="slidenum">
              <a:rPr lang="ru-RU" altLang="ru-RU"/>
              <a:pPr/>
              <a:t>192</a:t>
            </a:fld>
            <a:endParaRPr lang="ru-RU" altLang="ru-RU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b="1"/>
              <a:t>График функции </a:t>
            </a:r>
            <a:r>
              <a:rPr lang="ru-RU" altLang="ru-RU" b="1" i="1"/>
              <a:t>F</a:t>
            </a:r>
            <a:r>
              <a:rPr lang="ru-RU" altLang="ru-RU" b="1"/>
              <a:t>(</a:t>
            </a:r>
            <a:r>
              <a:rPr lang="ru-RU" altLang="ru-RU" b="1" i="1"/>
              <a:t>x</a:t>
            </a:r>
            <a:r>
              <a:rPr lang="ru-RU" altLang="ru-RU" b="1"/>
              <a:t>) представлен на рисунке 3.</a:t>
            </a:r>
            <a:r>
              <a:rPr lang="ru-RU" altLang="ru-RU"/>
              <a:t> 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blackWhite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1193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1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051050" y="1916113"/>
            <a:ext cx="5689600" cy="4060825"/>
          </a:xfrm>
          <a:prstGeom prst="rect">
            <a:avLst/>
          </a:prstGeom>
          <a:noFill/>
          <a:ln w="76200" cap="sq" cmpd="tri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B3D-9FCB-48B9-A3A9-2E69172A2BD2}" type="slidenum">
              <a:rPr lang="ru-RU" altLang="ru-RU"/>
              <a:pPr/>
              <a:t>193</a:t>
            </a:fld>
            <a:endParaRPr lang="ru-RU" altLang="ru-RU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Непрерывные случайные величины.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 b="1"/>
              <a:t>Для равномерно распределенной случайной величины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/>
              <a:t> справедливы следующие равенства:</a:t>
            </a:r>
          </a:p>
          <a:p>
            <a:pPr algn="l"/>
            <a:r>
              <a:rPr lang="ru-RU" altLang="ru-RU" sz="3200" b="1" i="1"/>
              <a:t>1.</a:t>
            </a:r>
          </a:p>
          <a:p>
            <a:pPr algn="l"/>
            <a:endParaRPr lang="ru-RU" altLang="ru-RU" sz="3200" b="1" i="1"/>
          </a:p>
          <a:p>
            <a:pPr algn="l"/>
            <a:r>
              <a:rPr lang="ru-RU" altLang="ru-RU" sz="3200" b="1" i="1"/>
              <a:t>2.</a:t>
            </a:r>
          </a:p>
          <a:p>
            <a:pPr algn="l"/>
            <a:endParaRPr lang="ru-RU" altLang="ru-RU" sz="3200" b="1" i="1"/>
          </a:p>
          <a:p>
            <a:pPr algn="l"/>
            <a:r>
              <a:rPr lang="ru-RU" altLang="ru-RU" sz="3200" b="1" i="1"/>
              <a:t>3.</a:t>
            </a:r>
          </a:p>
          <a:p>
            <a:endParaRPr lang="ru-RU" altLang="ru-RU" sz="32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blackWhite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2217" name="Object 9"/>
          <p:cNvGraphicFramePr>
            <a:graphicFrameLocks noChangeAspect="1"/>
          </p:cNvGraphicFramePr>
          <p:nvPr/>
        </p:nvGraphicFramePr>
        <p:xfrm>
          <a:off x="2124075" y="2781300"/>
          <a:ext cx="20875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Формула" r:id="rId3" imgW="914400" imgH="393480" progId="Equation.3">
                  <p:embed/>
                </p:oleObj>
              </mc:Choice>
              <mc:Fallback>
                <p:oleObj name="Формула" r:id="rId3" imgW="9144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781300"/>
                        <a:ext cx="20875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8" name="Object 10"/>
          <p:cNvGraphicFramePr>
            <a:graphicFrameLocks noChangeAspect="1"/>
          </p:cNvGraphicFramePr>
          <p:nvPr/>
        </p:nvGraphicFramePr>
        <p:xfrm>
          <a:off x="1979613" y="3759200"/>
          <a:ext cx="25844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1" name="Формула" r:id="rId5" imgW="1041120" imgH="419040" progId="Equation.3">
                  <p:embed/>
                </p:oleObj>
              </mc:Choice>
              <mc:Fallback>
                <p:oleObj name="Формула" r:id="rId5" imgW="104112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759200"/>
                        <a:ext cx="25844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9" name="Object 11"/>
          <p:cNvGraphicFramePr>
            <a:graphicFrameLocks noChangeAspect="1"/>
          </p:cNvGraphicFramePr>
          <p:nvPr/>
        </p:nvGraphicFramePr>
        <p:xfrm>
          <a:off x="1955800" y="4941888"/>
          <a:ext cx="22558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2" name="Формула" r:id="rId7" imgW="863280" imgH="419040" progId="Equation.3">
                  <p:embed/>
                </p:oleObj>
              </mc:Choice>
              <mc:Fallback>
                <p:oleObj name="Формула" r:id="rId7" imgW="86328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4941888"/>
                        <a:ext cx="22558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8D6E-056F-4E8D-A3B2-69A4C96E9085}" type="slidenum">
              <a:rPr lang="ru-RU" altLang="ru-RU"/>
              <a:pPr/>
              <a:t>194</a:t>
            </a:fld>
            <a:endParaRPr lang="ru-RU" altLang="ru-RU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133600"/>
            <a:ext cx="6867525" cy="720725"/>
          </a:xfrm>
        </p:spPr>
        <p:txBody>
          <a:bodyPr/>
          <a:lstStyle/>
          <a:p>
            <a:pPr algn="ctr"/>
            <a:r>
              <a:rPr lang="ru-RU" altLang="ru-RU"/>
              <a:t>Правило 3-х </a:t>
            </a:r>
            <a:r>
              <a:rPr lang="ru-RU" altLang="ru-RU">
                <a:sym typeface="Symbol" panose="05050102010706020507" pitchFamily="18" charset="2"/>
              </a:rPr>
              <a:t></a:t>
            </a:r>
            <a:r>
              <a:rPr lang="ru-RU" altLang="ru-RU"/>
              <a:t> (трех “сигм”).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3C4-3346-479C-9D57-7354FFCE566C}" type="slidenum">
              <a:rPr lang="ru-RU" altLang="ru-RU"/>
              <a:pPr/>
              <a:t>195</a:t>
            </a:fld>
            <a:endParaRPr lang="ru-RU" altLang="ru-RU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Правило 3-х </a:t>
            </a:r>
            <a:r>
              <a:rPr lang="ru-RU" altLang="ru-RU" sz="3200">
                <a:sym typeface="Symbol" panose="05050102010706020507" pitchFamily="18" charset="2"/>
              </a:rPr>
              <a:t></a:t>
            </a:r>
            <a:r>
              <a:rPr lang="ru-RU" altLang="ru-RU" sz="3200"/>
              <a:t> (трех “сигм”)</a:t>
            </a:r>
            <a:r>
              <a:rPr lang="ru-RU" altLang="ru-RU" sz="3200" b="0"/>
              <a:t>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endParaRPr lang="en-US" altLang="ru-RU" sz="4000" b="1"/>
          </a:p>
          <a:p>
            <a:r>
              <a:rPr lang="ru-RU" alt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Нормальная случайная величина принимает значения, отклоняющиеся от ее математического ожидания не более чем на 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BE21-5263-485C-A967-E2D3C5641DED}" type="slidenum">
              <a:rPr lang="ru-RU" altLang="ru-RU"/>
              <a:pPr/>
              <a:t>196</a:t>
            </a:fld>
            <a:endParaRPr lang="ru-RU" altLang="ru-RU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133600"/>
            <a:ext cx="6867525" cy="720725"/>
          </a:xfrm>
        </p:spPr>
        <p:txBody>
          <a:bodyPr/>
          <a:lstStyle/>
          <a:p>
            <a:pPr algn="ctr"/>
            <a:r>
              <a:rPr lang="ru-RU" altLang="ru-RU"/>
              <a:t>Распределение </a:t>
            </a:r>
            <a:r>
              <a:rPr lang="ru-RU" altLang="ru-RU">
                <a:sym typeface="Symbol" panose="05050102010706020507" pitchFamily="18" charset="2"/>
              </a:rPr>
              <a:t></a:t>
            </a:r>
            <a:r>
              <a:rPr lang="ru-RU" altLang="ru-RU"/>
              <a:t>2.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B1C7-6124-4DEC-8BBC-6E6F0354A4E5}" type="slidenum">
              <a:rPr lang="ru-RU" altLang="ru-RU"/>
              <a:pPr/>
              <a:t>197</a:t>
            </a:fld>
            <a:endParaRPr lang="ru-RU" altLang="ru-RU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17700"/>
            <a:ext cx="7921625" cy="331152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Распределение 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</a:t>
            </a:r>
            <a:r>
              <a:rPr lang="ru-RU" altLang="ru-RU" sz="32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Распределение Стьюдента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Распределение Фишера</a:t>
            </a:r>
          </a:p>
          <a:p>
            <a:pPr>
              <a:buClrTx/>
              <a:buFont typeface="Wingdings" panose="05000000000000000000" pitchFamily="2" charset="2"/>
              <a:buNone/>
            </a:pPr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F34C-957C-4EB7-8E4C-0FDABF2E0332}" type="slidenum">
              <a:rPr lang="ru-RU" altLang="ru-RU"/>
              <a:pPr/>
              <a:t>198</a:t>
            </a:fld>
            <a:endParaRPr lang="ru-RU" altLang="ru-RU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Распределение </a:t>
            </a:r>
            <a:r>
              <a:rPr lang="ru-RU" altLang="ru-RU" sz="3200">
                <a:sym typeface="Symbol" panose="05050102010706020507" pitchFamily="18" charset="2"/>
              </a:rPr>
              <a:t></a:t>
            </a:r>
            <a:r>
              <a:rPr lang="ru-RU" altLang="ru-RU" sz="3200" baseline="30000"/>
              <a:t>2</a:t>
            </a:r>
            <a:r>
              <a:rPr lang="ru-RU" altLang="ru-RU" sz="3200"/>
              <a:t>.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2800"/>
              <a:t>Пусть имеется </a:t>
            </a:r>
            <a:r>
              <a:rPr lang="ru-RU" altLang="ru-RU" sz="2800" i="1"/>
              <a:t>n</a:t>
            </a:r>
            <a:r>
              <a:rPr lang="ru-RU" altLang="ru-RU" sz="2800"/>
              <a:t> независимых случайных величин </a:t>
            </a:r>
            <a:r>
              <a:rPr lang="en-GB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en-GB" altLang="ru-RU" sz="28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GB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</a:t>
            </a:r>
            <a:r>
              <a:rPr lang="en-GB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en-GB" altLang="ru-RU" sz="28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..., </a:t>
            </a:r>
            <a:r>
              <a:rPr lang="en-GB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en-GB" altLang="ru-RU" sz="28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800"/>
              <a:t>, распределенных по нормальному закону с математическим ожиданием, равным нулю, и дисперсией, равной единице. </a:t>
            </a:r>
            <a:endParaRPr lang="en-US" altLang="ru-RU" sz="2800"/>
          </a:p>
          <a:p>
            <a:r>
              <a:rPr lang="ru-RU" altLang="ru-RU" sz="2800"/>
              <a:t>Тогда случайная величина  распределена по закону, который называется </a:t>
            </a:r>
            <a:endParaRPr lang="en-US" altLang="ru-RU" sz="2800"/>
          </a:p>
          <a:p>
            <a:r>
              <a:rPr lang="ru-RU" altLang="ru-RU" sz="2800"/>
              <a:t>“</a:t>
            </a:r>
            <a:r>
              <a:rPr lang="ru-RU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распределение </a:t>
            </a:r>
            <a:r>
              <a:rPr lang="ru-RU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</a:t>
            </a:r>
            <a:r>
              <a:rPr lang="ru-RU" altLang="ru-RU" sz="28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800"/>
              <a:t>” или </a:t>
            </a:r>
            <a:endParaRPr lang="en-US" altLang="ru-RU" sz="2800"/>
          </a:p>
          <a:p>
            <a:r>
              <a:rPr lang="ru-RU" altLang="ru-RU" sz="2800"/>
              <a:t>“</a:t>
            </a:r>
            <a:r>
              <a:rPr lang="ru-RU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распределение Пирсона</a:t>
            </a:r>
            <a:r>
              <a:rPr lang="ru-RU" altLang="ru-RU" sz="2800"/>
              <a:t>”. </a:t>
            </a:r>
            <a:endParaRPr lang="en-US" altLang="ru-RU" sz="2800"/>
          </a:p>
          <a:p>
            <a:r>
              <a:rPr lang="ru-RU" altLang="ru-RU" sz="2800"/>
              <a:t>Число </a:t>
            </a:r>
            <a:r>
              <a:rPr lang="ru-RU" alt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800"/>
              <a:t> называется </a:t>
            </a:r>
            <a:r>
              <a:rPr lang="ru-RU" alt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числом степеней свободы</a:t>
            </a:r>
            <a:r>
              <a:rPr lang="ru-RU" altLang="ru-RU" sz="2800"/>
              <a:t>.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8FEA-B538-427F-8BD4-D6770BB917B3}" type="slidenum">
              <a:rPr lang="ru-RU" altLang="ru-RU"/>
              <a:pPr/>
              <a:t>199</a:t>
            </a:fld>
            <a:endParaRPr lang="ru-RU" altLang="ru-RU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Распределение </a:t>
            </a:r>
            <a:r>
              <a:rPr lang="ru-RU" altLang="ru-RU" sz="3200">
                <a:sym typeface="Symbol" panose="05050102010706020507" pitchFamily="18" charset="2"/>
              </a:rPr>
              <a:t></a:t>
            </a:r>
            <a:r>
              <a:rPr lang="ru-RU" altLang="ru-RU" sz="3200" baseline="30000"/>
              <a:t>2</a:t>
            </a:r>
            <a:r>
              <a:rPr lang="ru-RU" altLang="ru-RU" sz="3200"/>
              <a:t>.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/>
              <a:t>При </a:t>
            </a:r>
            <a:r>
              <a:rPr lang="ru-RU" altLang="ru-RU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 1</a:t>
            </a:r>
            <a:r>
              <a:rPr lang="ru-RU" altLang="ru-RU"/>
              <a:t> график плотности распределения случайной величины </a:t>
            </a: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</a:t>
            </a:r>
            <a:r>
              <a:rPr lang="ru-RU" altLang="ru-RU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/>
              <a:t> представляет собой кривую, изображенную на рисунке 1.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9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866900" y="2420938"/>
            <a:ext cx="5800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375-A0B0-4C3B-9DBC-240AE988515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268413"/>
            <a:ext cx="7993062" cy="489743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Элементы линейной алгебры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Дифференциальное и интегральное исчисление функции одной переменной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Функция нескольких переменных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Обыкновенные дифференциальные уравнения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Комбинаторные формулы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Статистическое определение вероятности.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Формула полной вероятности.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Асимптотические формулы для формулы Бернулли.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Дискретные случайные величины.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Биномиальный закон распределения.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Непрерывные случайные величины.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Правило 3-х 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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(трех “сигм”).</a:t>
            </a:r>
            <a:endParaRPr lang="en-US" alt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Распределение 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</a:t>
            </a:r>
            <a:r>
              <a:rPr lang="ru-RU" altLang="ru-RU" sz="20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Математическая статистика.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Интервальные оценки.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Задачи статистической проверки гипотез.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13AF-F770-44B9-899A-5C8F28CFD19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 </a:t>
            </a:r>
            <a:r>
              <a:rPr lang="ru-RU" altLang="ru-RU" sz="2000"/>
              <a:t>Теперь исключим неизвестную </a:t>
            </a:r>
            <a:r>
              <a:rPr lang="ru-RU" altLang="ru-RU" sz="2000" i="1"/>
              <a:t>x</a:t>
            </a:r>
            <a:r>
              <a:rPr lang="ru-RU" altLang="ru-RU" sz="2000" baseline="-25000"/>
              <a:t>3</a:t>
            </a:r>
            <a:r>
              <a:rPr lang="ru-RU" altLang="ru-RU" sz="2000"/>
              <a:t> из четвертого уравнения. </a:t>
            </a:r>
            <a:br>
              <a:rPr lang="ru-RU" altLang="ru-RU" sz="2000"/>
            </a:br>
            <a:r>
              <a:rPr lang="ru-RU" altLang="ru-RU" sz="2000"/>
              <a:t>Для этого последнюю матрицу преобразуем так: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1) первые три строки оставим без изменения, так как </a:t>
            </a:r>
            <a:r>
              <a:rPr lang="ru-RU" altLang="ru-RU" sz="2000" b="1" i="1"/>
              <a:t>a</a:t>
            </a:r>
            <a:r>
              <a:rPr lang="ru-RU" altLang="ru-RU" sz="2000" b="1" baseline="-25000"/>
              <a:t>33 </a:t>
            </a:r>
            <a:r>
              <a:rPr lang="ru-RU" altLang="ru-RU" sz="2000" b="1">
                <a:cs typeface="Times New Roman" panose="02020603050405020304" pitchFamily="18" charset="0"/>
              </a:rPr>
              <a:t>≠</a:t>
            </a:r>
            <a:r>
              <a:rPr lang="ru-RU" altLang="ru-RU" sz="2000" b="1"/>
              <a:t>  0</a:t>
            </a:r>
            <a:r>
              <a:rPr lang="ru-RU" altLang="ru-RU" sz="2000"/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2) четвертую строку заменим разностью между третьей, умноженной на 39, и четвертой: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58888" y="3427413"/>
          <a:ext cx="6481762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3" imgW="2057400" imgH="914400" progId="Equation.3">
                  <p:embed/>
                </p:oleObj>
              </mc:Choice>
              <mc:Fallback>
                <p:oleObj name="Формула" r:id="rId3" imgW="20574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7413"/>
                        <a:ext cx="6481762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971F-375E-4198-BF06-D3E3EC334F0C}" type="slidenum">
              <a:rPr lang="ru-RU" altLang="ru-RU"/>
              <a:pPr/>
              <a:t>200</a:t>
            </a:fld>
            <a:endParaRPr lang="ru-RU" altLang="ru-RU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Распределение Стьюдента.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 sz="2600"/>
              <a:t>Закон распределения случайной величины </a:t>
            </a:r>
            <a:r>
              <a:rPr lang="ru-RU" altLang="ru-RU" sz="2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2600" i="1"/>
              <a:t> </a:t>
            </a:r>
            <a:r>
              <a:rPr lang="ru-RU" altLang="ru-RU" sz="2600"/>
              <a:t>называется </a:t>
            </a:r>
            <a:r>
              <a:rPr lang="ru-RU" altLang="ru-RU" sz="2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законом распределения Стьюдента</a:t>
            </a:r>
            <a:r>
              <a:rPr lang="ru-RU" altLang="ru-RU" sz="2600"/>
              <a:t> с </a:t>
            </a:r>
            <a:r>
              <a:rPr lang="ru-RU" altLang="ru-RU" sz="2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ru-RU" altLang="ru-RU" sz="2600"/>
              <a:t>степенями свободы.</a:t>
            </a:r>
            <a:endParaRPr lang="en-US" altLang="ru-RU" sz="2600"/>
          </a:p>
          <a:p>
            <a:pPr algn="just"/>
            <a:endParaRPr lang="en-US" altLang="ru-RU" sz="2600"/>
          </a:p>
          <a:p>
            <a:pPr algn="just"/>
            <a:endParaRPr lang="en-US" altLang="ru-RU" sz="2600"/>
          </a:p>
          <a:p>
            <a:pPr algn="just"/>
            <a:endParaRPr lang="en-US" altLang="ru-RU" sz="2600"/>
          </a:p>
          <a:p>
            <a:pPr algn="just"/>
            <a:endParaRPr lang="en-US" altLang="ru-RU" sz="1400"/>
          </a:p>
          <a:p>
            <a:pPr algn="just"/>
            <a:r>
              <a:rPr lang="ru-RU" altLang="ru-RU" sz="2600"/>
              <a:t>где </a:t>
            </a:r>
            <a:r>
              <a:rPr lang="en-GB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2600"/>
              <a:t> и </a:t>
            </a:r>
            <a:r>
              <a:rPr lang="en-GB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Y</a:t>
            </a:r>
            <a:r>
              <a:rPr lang="ru-RU" altLang="ru-RU" sz="2600"/>
              <a:t> – независимые случайные величины, причем </a:t>
            </a:r>
            <a:r>
              <a:rPr lang="en-GB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2600"/>
              <a:t> – нормально распределенная случайная величина с параметрами </a:t>
            </a:r>
            <a:r>
              <a:rPr lang="ru-RU" altLang="ru-RU" sz="2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GB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ru-RU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</a:t>
            </a:r>
            <a:r>
              <a:rPr lang="ru-RU" altLang="ru-RU" sz="2600"/>
              <a:t> и </a:t>
            </a:r>
            <a:r>
              <a:rPr lang="ru-RU" altLang="ru-RU" sz="2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GB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ru-RU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</a:t>
            </a:r>
            <a:r>
              <a:rPr lang="ru-RU" altLang="ru-RU" sz="2600"/>
              <a:t>, а </a:t>
            </a:r>
            <a:r>
              <a:rPr lang="en-GB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Y</a:t>
            </a:r>
            <a:r>
              <a:rPr lang="ru-RU" altLang="ru-RU" sz="2600"/>
              <a:t>  распределена по закону </a:t>
            </a:r>
            <a:r>
              <a:rPr lang="en-GB" altLang="ru-RU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</a:t>
            </a:r>
            <a:r>
              <a:rPr lang="ru-RU" altLang="ru-RU" sz="26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600"/>
              <a:t> c </a:t>
            </a:r>
            <a:r>
              <a:rPr lang="ru-RU" altLang="ru-RU" sz="2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2600" i="1"/>
              <a:t> </a:t>
            </a:r>
            <a:r>
              <a:rPr lang="ru-RU" altLang="ru-RU" sz="2600"/>
              <a:t> степенями свободы.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0823" name="Object 7"/>
          <p:cNvGraphicFramePr>
            <a:graphicFrameLocks noChangeAspect="1"/>
          </p:cNvGraphicFramePr>
          <p:nvPr/>
        </p:nvGraphicFramePr>
        <p:xfrm>
          <a:off x="3995738" y="2565400"/>
          <a:ext cx="2160587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6" name="Формула" r:id="rId3" imgW="596880" imgH="457200" progId="Equation.3">
                  <p:embed/>
                </p:oleObj>
              </mc:Choice>
              <mc:Fallback>
                <p:oleObj name="Формула" r:id="rId3" imgW="59688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565400"/>
                        <a:ext cx="2160587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5" name="Rectangle 9"/>
          <p:cNvSpPr>
            <a:spLocks noChangeArrowheads="1"/>
          </p:cNvSpPr>
          <p:nvPr/>
        </p:nvSpPr>
        <p:spPr bwMode="blackWhite">
          <a:xfrm>
            <a:off x="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AB8F-DBC2-414E-BE8C-87DF59459929}" type="slidenum">
              <a:rPr lang="ru-RU" altLang="ru-RU"/>
              <a:pPr/>
              <a:t>201</a:t>
            </a:fld>
            <a:endParaRPr lang="ru-RU" altLang="ru-RU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Распределение Стьюдента.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/>
              <a:t>График плотности распределения для </a:t>
            </a: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закона</a:t>
            </a:r>
            <a:r>
              <a:rPr lang="ru-RU" altLang="ru-RU"/>
              <a:t> </a:t>
            </a: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Стьюдента</a:t>
            </a:r>
            <a:r>
              <a:rPr lang="ru-RU" altLang="ru-RU"/>
              <a:t> схематически изображен на рисунке 3. Кривая плотности распределения схожа с аналогичной кривой для нормального распределения.</a:t>
            </a:r>
            <a:endParaRPr lang="ru-RU" altLang="ru-RU" sz="2600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blackWhite">
          <a:xfrm>
            <a:off x="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18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2051050" y="2493963"/>
            <a:ext cx="57023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B920-AB37-473A-8E7A-8A39D128D39F}" type="slidenum">
              <a:rPr lang="ru-RU" altLang="ru-RU"/>
              <a:pPr/>
              <a:t>202</a:t>
            </a:fld>
            <a:endParaRPr lang="ru-RU" altLang="ru-RU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Распределение Фишера.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/>
              <a:t>Случайная величина </a:t>
            </a:r>
            <a:r>
              <a:rPr lang="ru-RU" altLang="ru-RU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/>
              <a:t> распределена по закону, называемому </a:t>
            </a: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законом распределения Фишера</a:t>
            </a:r>
            <a:r>
              <a:rPr lang="ru-RU" altLang="ru-RU"/>
              <a:t> с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/>
              <a:t> и </a:t>
            </a:r>
            <a:r>
              <a:rPr lang="ru-RU" altLang="ru-RU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/>
              <a:t>степенями свободы. </a:t>
            </a:r>
            <a:endParaRPr lang="en-US" altLang="ru-RU"/>
          </a:p>
          <a:p>
            <a:pPr algn="just"/>
            <a:endParaRPr lang="en-US" altLang="ru-RU"/>
          </a:p>
          <a:p>
            <a:pPr algn="just"/>
            <a:endParaRPr lang="en-US" altLang="ru-RU"/>
          </a:p>
          <a:p>
            <a:pPr algn="just"/>
            <a:endParaRPr lang="en-US" altLang="ru-RU"/>
          </a:p>
          <a:p>
            <a:pPr algn="just"/>
            <a:endParaRPr lang="en-US" altLang="ru-RU"/>
          </a:p>
          <a:p>
            <a:pPr algn="just"/>
            <a:endParaRPr lang="en-US" altLang="ru-RU"/>
          </a:p>
          <a:p>
            <a:pPr algn="just"/>
            <a:r>
              <a:rPr lang="ru-RU" altLang="ru-RU"/>
              <a:t>где </a:t>
            </a:r>
            <a:r>
              <a:rPr lang="en-GB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/>
              <a:t> – случайная величина, распределенная по закону </a:t>
            </a:r>
            <a:r>
              <a:rPr lang="en-GB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</a:t>
            </a:r>
            <a:r>
              <a:rPr lang="ru-RU" altLang="ru-RU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/>
              <a:t> с </a:t>
            </a:r>
            <a:r>
              <a:rPr lang="ru-RU" altLang="ru-RU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/>
              <a:t> степенями свободы, а </a:t>
            </a:r>
            <a:r>
              <a:rPr lang="en-GB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Y</a:t>
            </a:r>
            <a:r>
              <a:rPr lang="ru-RU" altLang="ru-RU"/>
              <a:t> – случайная величина, распределенная по закону </a:t>
            </a:r>
            <a:r>
              <a:rPr lang="en-GB" alt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</a:t>
            </a:r>
            <a:r>
              <a:rPr lang="ru-RU" altLang="ru-RU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/>
              <a:t> с </a:t>
            </a:r>
            <a:r>
              <a:rPr lang="ru-RU" altLang="ru-RU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/>
              <a:t> степенями свободы.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blackWhite">
          <a:xfrm>
            <a:off x="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2874" name="Rectangle 10"/>
          <p:cNvSpPr>
            <a:spLocks noChangeArrowheads="1"/>
          </p:cNvSpPr>
          <p:nvPr/>
        </p:nvSpPr>
        <p:spPr bwMode="blackWhite"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2873" name="Object 9"/>
          <p:cNvGraphicFramePr>
            <a:graphicFrameLocks noChangeAspect="1"/>
          </p:cNvGraphicFramePr>
          <p:nvPr/>
        </p:nvGraphicFramePr>
        <p:xfrm>
          <a:off x="4500563" y="2349500"/>
          <a:ext cx="2733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7" name="Формула" r:id="rId3" imgW="939600" imgH="838080" progId="Equation.3">
                  <p:embed/>
                </p:oleObj>
              </mc:Choice>
              <mc:Fallback>
                <p:oleObj name="Формула" r:id="rId3" imgW="939600" imgH="838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49500"/>
                        <a:ext cx="273367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5" name="Rectangle 11"/>
          <p:cNvSpPr>
            <a:spLocks noChangeArrowheads="1"/>
          </p:cNvSpPr>
          <p:nvPr/>
        </p:nvSpPr>
        <p:spPr bwMode="blackWhite">
          <a:xfrm>
            <a:off x="0" y="391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9EB-1535-4CA2-A850-BC8F5D7A8DE8}" type="slidenum">
              <a:rPr lang="ru-RU" altLang="ru-RU"/>
              <a:pPr/>
              <a:t>203</a:t>
            </a:fld>
            <a:endParaRPr lang="ru-RU" altLang="ru-RU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133600"/>
            <a:ext cx="6867525" cy="720725"/>
          </a:xfrm>
        </p:spPr>
        <p:txBody>
          <a:bodyPr/>
          <a:lstStyle/>
          <a:p>
            <a:pPr algn="ctr"/>
            <a:r>
              <a:rPr lang="ru-RU" altLang="ru-RU"/>
              <a:t>Математическая статистика.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837D-C763-411C-B12E-916EA8C3D31F}" type="slidenum">
              <a:rPr lang="ru-RU" altLang="ru-RU"/>
              <a:pPr/>
              <a:t>204</a:t>
            </a:fld>
            <a:endParaRPr lang="ru-RU" altLang="ru-RU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17700"/>
            <a:ext cx="7921625" cy="331152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Математическая статистика.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Выборочный метод.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Вариационный ряд.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Точечные оценки параметров генеральной совокупности.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121E-61A3-4CB4-AD95-301651D515C5}" type="slidenum">
              <a:rPr lang="ru-RU" altLang="ru-RU"/>
              <a:pPr/>
              <a:t>205</a:t>
            </a:fld>
            <a:endParaRPr lang="ru-RU" altLang="ru-R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Математическая статистика.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задачей</a:t>
            </a:r>
            <a:r>
              <a:rPr lang="ru-RU" altLang="ru-RU" sz="3600"/>
              <a:t> 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математической статистики является разработка методов получения научно обоснованных выводов о массовых явлениях и процессах из данных наблюдений и экспериментов. 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FDB7-6E93-4DF1-AA39-3376073D6830}" type="slidenum">
              <a:rPr lang="ru-RU" altLang="ru-RU"/>
              <a:pPr/>
              <a:t>206</a:t>
            </a:fld>
            <a:endParaRPr lang="ru-RU" altLang="ru-RU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Выборочный метод.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/>
              <a:t>Пусть нам нужно обследовать количественный признак в партии экземпляров некоторого товара. Проверку партии можно проводить двумя способами:</a:t>
            </a:r>
          </a:p>
          <a:p>
            <a:pPr algn="l"/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1) провести сплошной контроль всей партии;</a:t>
            </a:r>
          </a:p>
          <a:p>
            <a:pPr algn="l"/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2) провести контроль только части партии.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C9A5-B34D-44B6-BAEC-E31B91CD8098}" type="slidenum">
              <a:rPr lang="ru-RU" altLang="ru-RU"/>
              <a:pPr/>
              <a:t>207</a:t>
            </a:fld>
            <a:endParaRPr lang="ru-RU" altLang="ru-RU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Выборочный метод.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 sz="3200"/>
              <a:t>При втором способе множество случайным образом отобранных объектов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выборочной совокупностью</a:t>
            </a:r>
            <a:r>
              <a:rPr lang="ru-RU" altLang="ru-RU" sz="3200"/>
              <a:t> или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выборкой</a:t>
            </a:r>
            <a:r>
              <a:rPr lang="ru-RU" altLang="ru-RU" sz="3200"/>
              <a:t>. </a:t>
            </a:r>
            <a:endParaRPr lang="en-US" altLang="ru-RU" sz="3200"/>
          </a:p>
          <a:p>
            <a:pPr algn="just"/>
            <a:r>
              <a:rPr lang="ru-RU" altLang="ru-RU" sz="3200"/>
              <a:t>Все</a:t>
            </a:r>
            <a:r>
              <a:rPr lang="ru-RU" altLang="ru-RU" sz="3200" b="1"/>
              <a:t> </a:t>
            </a:r>
            <a:r>
              <a:rPr lang="ru-RU" altLang="ru-RU" sz="3200"/>
              <a:t>множество объектов, из которого производится выборка,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генеральной совокупностью</a:t>
            </a:r>
            <a:r>
              <a:rPr lang="ru-RU" altLang="ru-RU" sz="3200"/>
              <a:t>. </a:t>
            </a:r>
            <a:endParaRPr lang="en-US" altLang="ru-RU" sz="3200"/>
          </a:p>
          <a:p>
            <a:pPr algn="just"/>
            <a:r>
              <a:rPr lang="ru-RU" altLang="ru-RU" sz="3200"/>
              <a:t>Число объектов в выборке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объемом выборки</a:t>
            </a:r>
            <a:r>
              <a:rPr lang="ru-RU" altLang="ru-RU" sz="3200"/>
              <a:t>. 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BAB4-94C0-48E7-9352-FC1658C37B3E}" type="slidenum">
              <a:rPr lang="ru-RU" altLang="ru-RU"/>
              <a:pPr/>
              <a:t>208</a:t>
            </a:fld>
            <a:endParaRPr lang="ru-RU" altLang="ru-RU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Выборочный метод.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pPr algn="just"/>
            <a:r>
              <a:rPr lang="ru-RU" altLang="ru-RU" sz="3200"/>
              <a:t>Выборки разделяются на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повторные</a:t>
            </a:r>
            <a:r>
              <a:rPr lang="ru-RU" altLang="ru-RU" sz="3200"/>
              <a:t> (с возвращением) и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бесповторные</a:t>
            </a:r>
            <a:r>
              <a:rPr lang="ru-RU" altLang="ru-RU" sz="3200"/>
              <a:t> (без возвращения).</a:t>
            </a:r>
            <a:endParaRPr lang="en-US" altLang="ru-RU" sz="3200"/>
          </a:p>
          <a:p>
            <a:pPr algn="just"/>
            <a:endParaRPr lang="en-US" altLang="ru-RU" sz="3200"/>
          </a:p>
          <a:p>
            <a:pPr algn="just"/>
            <a:r>
              <a:rPr lang="ru-RU" altLang="ru-RU" sz="3200"/>
              <a:t>Выборка должна достаточно полно отражать особенности всех объектов генеральной совокупности, иначе говоря, выборка должна быть</a:t>
            </a:r>
            <a:r>
              <a:rPr lang="ru-RU" altLang="ru-RU" sz="3200" b="1"/>
              <a:t>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репрезентативной</a:t>
            </a:r>
            <a:r>
              <a:rPr lang="ru-RU" altLang="ru-RU" sz="3200"/>
              <a:t> (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представительной</a:t>
            </a:r>
            <a:r>
              <a:rPr lang="ru-RU" altLang="ru-RU" sz="3200"/>
              <a:t>).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E27A-25E0-4853-B741-FDD20B2DB6C4}" type="slidenum">
              <a:rPr lang="ru-RU" altLang="ru-RU"/>
              <a:pPr/>
              <a:t>209</a:t>
            </a:fld>
            <a:endParaRPr lang="ru-RU" altLang="ru-RU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Выборочный метод.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r>
              <a:rPr lang="ru-RU" altLang="ru-RU" sz="3200"/>
              <a:t>Выборки различаются по </a:t>
            </a:r>
            <a:endParaRPr lang="en-US" altLang="ru-RU" sz="3200"/>
          </a:p>
          <a:p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способу</a:t>
            </a:r>
            <a:r>
              <a:rPr lang="ru-RU" altLang="ru-RU" sz="3200"/>
              <a:t>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отбора</a:t>
            </a:r>
            <a:r>
              <a:rPr lang="ru-RU" altLang="ru-RU" sz="3200"/>
              <a:t>.</a:t>
            </a:r>
            <a:endParaRPr lang="en-US" altLang="ru-RU" sz="3200"/>
          </a:p>
          <a:p>
            <a:endParaRPr lang="ru-RU" altLang="ru-RU" sz="3200"/>
          </a:p>
          <a:p>
            <a:pPr algn="l"/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 Простой случайный отбор.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2. Типический отбор.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3. Механический отбор.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4. Серийный отбор.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endParaRPr lang="ru-RU" altLang="ru-RU" sz="3200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5D7C-AEAA-46ED-9F7E-C3900247752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 </a:t>
            </a:r>
            <a:r>
              <a:rPr lang="ru-RU" altLang="ru-RU" sz="2000"/>
              <a:t>Полученная матрица соответствует системе: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8175" y="2747963"/>
          <a:ext cx="554355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3" imgW="1726920" imgH="939600" progId="Equation.3">
                  <p:embed/>
                </p:oleObj>
              </mc:Choice>
              <mc:Fallback>
                <p:oleObj name="Формула" r:id="rId3" imgW="172692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47963"/>
                        <a:ext cx="5543550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E44C-25FA-4996-B6B1-CB474C15DF57}" type="slidenum">
              <a:rPr lang="ru-RU" altLang="ru-RU"/>
              <a:pPr/>
              <a:t>210</a:t>
            </a:fld>
            <a:endParaRPr lang="ru-RU" altLang="ru-RU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Выборочный метод.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r>
              <a:rPr lang="ru-RU" altLang="ru-RU" sz="3600" b="1"/>
              <a:t>В дальнейшем под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генеральной совокупностью</a:t>
            </a:r>
            <a:r>
              <a:rPr lang="ru-RU" altLang="ru-RU" sz="3600" b="1"/>
              <a:t> мы будем подразумевать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само множество объектов, а множество значений случайной величины, принимающей числовое значение на каждом из объектов</a:t>
            </a:r>
            <a:r>
              <a:rPr lang="ru-RU" altLang="ru-RU" sz="3600"/>
              <a:t>.</a:t>
            </a:r>
            <a:r>
              <a:rPr lang="ru-RU" altLang="ru-RU"/>
              <a:t> 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6AFC-2BD2-4FBB-9337-5FD0882B0DE2}" type="slidenum">
              <a:rPr lang="ru-RU" altLang="ru-RU"/>
              <a:pPr/>
              <a:t>211</a:t>
            </a:fld>
            <a:endParaRPr lang="ru-RU" altLang="ru-RU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Выборочный метод.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000" b="1"/>
              <a:t>Таким образом на выборку будем смотреть как на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совокупность независимых случайных величин</a:t>
            </a:r>
            <a:r>
              <a:rPr lang="ru-RU" altLang="ru-RU" sz="3000" b="1"/>
              <a:t> </a:t>
            </a:r>
            <a:endParaRPr lang="en-US" altLang="ru-RU" sz="3000" b="1"/>
          </a:p>
          <a:p>
            <a:pPr>
              <a:lnSpc>
                <a:spcPct val="90000"/>
              </a:lnSpc>
            </a:pPr>
            <a:r>
              <a:rPr lang="en-US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..., </a:t>
            </a:r>
            <a:r>
              <a:rPr lang="en-GB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 b="1"/>
              <a:t>, распределенных так же, как и случайная величина </a:t>
            </a:r>
            <a:r>
              <a:rPr lang="en-US" altLang="ru-RU" sz="3000" b="1">
                <a:solidFill>
                  <a:srgbClr val="FF0000"/>
                </a:solidFill>
              </a:rPr>
              <a:t>X</a:t>
            </a:r>
            <a:r>
              <a:rPr lang="ru-RU" altLang="ru-RU" sz="3000" b="1"/>
              <a:t>, представляющая генеральную совокупность</a:t>
            </a:r>
            <a:r>
              <a:rPr lang="ru-RU" altLang="ru-RU" sz="3000"/>
              <a:t>.</a:t>
            </a:r>
            <a:endParaRPr lang="en-US" altLang="ru-RU" sz="3000"/>
          </a:p>
          <a:p>
            <a:pPr>
              <a:lnSpc>
                <a:spcPct val="90000"/>
              </a:lnSpc>
            </a:pPr>
            <a:r>
              <a:rPr lang="ru-RU" altLang="ru-RU" sz="3000" b="1"/>
              <a:t> Выборочные значения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...,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</a:t>
            </a:r>
            <a:r>
              <a:rPr lang="ru-RU" altLang="ru-RU" sz="3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 b="1"/>
              <a:t> – это значения, которые приняли эти случайные величины в результате 1-го</a:t>
            </a:r>
            <a:r>
              <a:rPr lang="ru-RU" altLang="ru-RU" sz="3000"/>
              <a:t>,</a:t>
            </a:r>
            <a:r>
              <a:rPr lang="ru-RU" altLang="ru-RU" sz="3000" b="1"/>
              <a:t> 2-го</a:t>
            </a:r>
            <a:r>
              <a:rPr lang="ru-RU" altLang="ru-RU" sz="3000"/>
              <a:t>,</a:t>
            </a:r>
            <a:r>
              <a:rPr lang="ru-RU" altLang="ru-RU" sz="3000" b="1"/>
              <a:t> </a:t>
            </a:r>
            <a:r>
              <a:rPr lang="ru-RU" altLang="ru-RU" sz="3000"/>
              <a:t>...,</a:t>
            </a:r>
            <a:r>
              <a:rPr lang="ru-RU" altLang="ru-RU" sz="3000" b="1"/>
              <a:t> </a:t>
            </a:r>
            <a:r>
              <a:rPr lang="ru-RU" altLang="ru-RU" sz="3000" b="1" i="1"/>
              <a:t>n</a:t>
            </a:r>
            <a:r>
              <a:rPr lang="ru-RU" altLang="ru-RU" sz="3000" b="1"/>
              <a:t>-го эксперимента</a:t>
            </a:r>
            <a:r>
              <a:rPr lang="ru-RU" altLang="ru-RU" sz="3000"/>
              <a:t>.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4BF5-582D-412C-8FB8-43AA38E66418}" type="slidenum">
              <a:rPr lang="ru-RU" altLang="ru-RU"/>
              <a:pPr/>
              <a:t>212</a:t>
            </a:fld>
            <a:endParaRPr lang="ru-RU" altLang="ru-RU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Вариационный ряд.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r>
              <a:rPr lang="ru-RU" altLang="ru-RU" sz="2800"/>
              <a:t>Из выборки объема</a:t>
            </a:r>
            <a:r>
              <a:rPr lang="ru-RU" alt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800"/>
              <a:t> получаем значения этой случайной величины в виде ряда из </a:t>
            </a:r>
            <a:r>
              <a:rPr lang="ru-RU" altLang="ru-RU" sz="2800" i="1"/>
              <a:t>n</a:t>
            </a:r>
            <a:r>
              <a:rPr lang="ru-RU" altLang="ru-RU" sz="2800"/>
              <a:t> чисел:</a:t>
            </a:r>
          </a:p>
          <a:p>
            <a:r>
              <a:rPr lang="ru-RU" altLang="ru-RU" sz="2800" b="1"/>
              <a:t>	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,...,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altLang="ru-RU" sz="2800"/>
              <a:t> </a:t>
            </a:r>
            <a:endParaRPr lang="en-US" altLang="ru-RU" sz="2800"/>
          </a:p>
          <a:p>
            <a:r>
              <a:rPr lang="ru-RU" altLang="ru-RU" sz="2800"/>
              <a:t>Эти числа называются значениями признака</a:t>
            </a:r>
            <a:r>
              <a:rPr lang="en-US" altLang="ru-RU" sz="2800"/>
              <a:t>. </a:t>
            </a:r>
            <a:r>
              <a:rPr lang="ru-RU" altLang="ru-RU" sz="2800"/>
              <a:t>Среди чисел ряда могут быть одинаковые числа. Если значения признака упорядочить, то есть расположить в порядке возрастания или убывания, написав каждое значение лишь один раз, а затем под каждым значением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/>
              <a:t>признака написать число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800"/>
              <a:t>, показывающее сколько раз данное значение встречается в ряду: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FA3-ACD8-49E3-8A85-F85736B1B48A}" type="slidenum">
              <a:rPr lang="ru-RU" altLang="ru-RU"/>
              <a:pPr/>
              <a:t>213</a:t>
            </a:fld>
            <a:endParaRPr lang="ru-RU" altLang="ru-RU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Вариационный ряд.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0885" name="Group 5"/>
          <p:cNvGraphicFramePr>
            <a:graphicFrameLocks noGrp="1"/>
          </p:cNvGraphicFramePr>
          <p:nvPr/>
        </p:nvGraphicFramePr>
        <p:xfrm>
          <a:off x="1450975" y="1628775"/>
          <a:ext cx="7369175" cy="2176463"/>
        </p:xfrm>
        <a:graphic>
          <a:graphicData uri="http://schemas.openxmlformats.org/drawingml/2006/table">
            <a:tbl>
              <a:tblPr/>
              <a:tblGrid>
                <a:gridCol w="1473200"/>
                <a:gridCol w="1474788"/>
                <a:gridCol w="1473200"/>
                <a:gridCol w="1474787"/>
                <a:gridCol w="1473200"/>
              </a:tblGrid>
              <a:tr h="108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kumimoji="0" lang="ru-RU" altLang="ru-RU" sz="4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endParaRPr kumimoji="0" lang="ru-RU" altLang="ru-RU" sz="40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905" name="Text Box 25"/>
          <p:cNvSpPr txBox="1">
            <a:spLocks noChangeArrowheads="1"/>
          </p:cNvSpPr>
          <p:nvPr/>
        </p:nvSpPr>
        <p:spPr bwMode="blackWhite">
          <a:xfrm>
            <a:off x="1331913" y="4292600"/>
            <a:ext cx="74882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то получится таблица, называемая 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дискретным вариационным рядом</a:t>
            </a:r>
            <a:r>
              <a:rPr lang="ru-RU" altLang="ru-RU" sz="3200"/>
              <a:t>. Число</a:t>
            </a:r>
            <a:r>
              <a:rPr lang="ru-RU" altLang="ru-RU" sz="3200" i="1"/>
              <a:t> m</a:t>
            </a:r>
            <a:r>
              <a:rPr lang="ru-RU" altLang="ru-RU" sz="3200" i="1" baseline="-25000"/>
              <a:t>i</a:t>
            </a:r>
            <a:r>
              <a:rPr lang="ru-RU" altLang="ru-RU" sz="3200"/>
              <a:t> называется частотой </a:t>
            </a:r>
            <a:r>
              <a:rPr lang="ru-RU" altLang="ru-RU" sz="3200" i="1"/>
              <a:t>i</a:t>
            </a:r>
            <a:r>
              <a:rPr lang="ru-RU" altLang="ru-RU" sz="3200"/>
              <a:t>-го</a:t>
            </a:r>
            <a:r>
              <a:rPr lang="ru-RU" altLang="ru-RU" sz="3200" i="1"/>
              <a:t> </a:t>
            </a:r>
            <a:r>
              <a:rPr lang="ru-RU" altLang="ru-RU" sz="3200"/>
              <a:t>значения признака.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5C5C7-759A-4EC7-B2F5-C187B20F94FB}" type="slidenum">
              <a:rPr lang="ru-RU" altLang="ru-RU"/>
              <a:pPr/>
              <a:t>214</a:t>
            </a:fld>
            <a:endParaRPr lang="ru-RU" altLang="ru-RU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Вариационный ряд.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r>
              <a:rPr lang="ru-RU" altLang="ru-RU" sz="3200"/>
              <a:t>Если промежуток между наименьшим и наибольшим значениями признака в выборке разбить на несколько интервалов одинаковой длины, каждому интервалу поставить в соответствие число выборочных значений признака, попавших в этот интервал, то получим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интервальный вариационный ряд</a:t>
            </a:r>
            <a:r>
              <a:rPr lang="ru-RU" altLang="ru-RU" sz="3200"/>
              <a:t>. 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020D-35E2-43C5-8572-9969AB742C39}" type="slidenum">
              <a:rPr lang="ru-RU" altLang="ru-RU"/>
              <a:pPr/>
              <a:t>215</a:t>
            </a:fld>
            <a:endParaRPr lang="ru-RU" altLang="ru-RU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Точечные оценки параметров генеральной совокупности.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r>
              <a:rPr lang="ru-RU" altLang="ru-RU"/>
              <a:t>Пусть выборка объема </a:t>
            </a:r>
            <a:r>
              <a:rPr lang="ru-RU" altLang="ru-RU" i="1"/>
              <a:t>n </a:t>
            </a:r>
            <a:r>
              <a:rPr lang="ru-RU" altLang="ru-RU"/>
              <a:t>представлена в виде вариационного ряда. </a:t>
            </a:r>
            <a:endParaRPr lang="en-US" altLang="ru-RU"/>
          </a:p>
          <a:p>
            <a:r>
              <a:rPr lang="ru-RU" altLang="ru-RU"/>
              <a:t>Назовем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выборочной средней</a:t>
            </a:r>
            <a:r>
              <a:rPr lang="ru-RU" altLang="ru-RU"/>
              <a:t> величину</a:t>
            </a:r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pPr algn="l"/>
            <a:r>
              <a:rPr lang="en-US" altLang="ru-RU"/>
              <a:t>                  </a:t>
            </a:r>
            <a:r>
              <a:rPr lang="ru-RU" altLang="ru-RU"/>
              <a:t>Величина </a:t>
            </a:r>
            <a:r>
              <a:rPr lang="en-US" altLang="ru-RU"/>
              <a:t>  </a:t>
            </a:r>
            <a:r>
              <a:rPr lang="ru-RU" altLang="ru-RU"/>
              <a:t> </a:t>
            </a:r>
            <a:endParaRPr lang="en-US" altLang="ru-RU"/>
          </a:p>
          <a:p>
            <a:endParaRPr lang="en-US" altLang="ru-RU"/>
          </a:p>
          <a:p>
            <a:r>
              <a:rPr lang="ru-RU" altLang="ru-RU"/>
              <a:t>называется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относительной частотой</a:t>
            </a:r>
            <a:r>
              <a:rPr lang="ru-RU" altLang="ru-RU"/>
              <a:t> значения признака </a:t>
            </a:r>
            <a:r>
              <a:rPr lang="ru-RU" altLang="ru-RU" i="1"/>
              <a:t>x</a:t>
            </a:r>
            <a:r>
              <a:rPr lang="ru-RU" altLang="ru-RU" i="1" baseline="-25000"/>
              <a:t>i</a:t>
            </a:r>
            <a:r>
              <a:rPr lang="ru-RU" altLang="ru-RU"/>
              <a:t>. 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2935" name="Object 7"/>
          <p:cNvGraphicFramePr>
            <a:graphicFrameLocks noChangeAspect="1"/>
          </p:cNvGraphicFramePr>
          <p:nvPr/>
        </p:nvGraphicFramePr>
        <p:xfrm>
          <a:off x="1309688" y="2852738"/>
          <a:ext cx="7366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0" name="Формула" r:id="rId3" imgW="3213000" imgH="393480" progId="Equation.3">
                  <p:embed/>
                </p:oleObj>
              </mc:Choice>
              <mc:Fallback>
                <p:oleObj name="Формула" r:id="rId3" imgW="32130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2852738"/>
                        <a:ext cx="7366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6" name="Rectangle 8"/>
          <p:cNvSpPr>
            <a:spLocks noChangeArrowheads="1"/>
          </p:cNvSpPr>
          <p:nvPr/>
        </p:nvSpPr>
        <p:spPr bwMode="blackWhite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2938" name="Object 10"/>
          <p:cNvGraphicFramePr>
            <a:graphicFrameLocks noChangeAspect="1"/>
          </p:cNvGraphicFramePr>
          <p:nvPr/>
        </p:nvGraphicFramePr>
        <p:xfrm>
          <a:off x="4427538" y="3644900"/>
          <a:ext cx="11572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1" name="Формула" r:id="rId5" imgW="495000" imgH="393480" progId="Equation.3">
                  <p:embed/>
                </p:oleObj>
              </mc:Choice>
              <mc:Fallback>
                <p:oleObj name="Формула" r:id="rId5" imgW="4950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644900"/>
                        <a:ext cx="115728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9" name="Rectangle 11"/>
          <p:cNvSpPr>
            <a:spLocks noChangeArrowheads="1"/>
          </p:cNvSpPr>
          <p:nvPr/>
        </p:nvSpPr>
        <p:spPr bwMode="blackWhite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72A-4333-4B55-8E3B-9F76738329FB}" type="slidenum">
              <a:rPr lang="ru-RU" altLang="ru-RU"/>
              <a:pPr/>
              <a:t>216</a:t>
            </a:fld>
            <a:endParaRPr lang="ru-RU" altLang="ru-RU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Точечные оценки параметров генеральной совокупности.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r>
              <a:rPr lang="ru-RU" altLang="ru-RU" sz="3000"/>
              <a:t>Выборочная оценка параметра, представляющая собой число, называется</a:t>
            </a:r>
            <a:r>
              <a:rPr lang="ru-RU" altLang="ru-RU" sz="3000" b="1"/>
              <a:t>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точечной оценкой</a:t>
            </a:r>
            <a:r>
              <a:rPr lang="ru-RU" altLang="ru-RU" sz="3000"/>
              <a:t>.</a:t>
            </a:r>
          </a:p>
          <a:p>
            <a:r>
              <a:rPr lang="ru-RU" altLang="ru-RU" sz="3000"/>
              <a:t>Выборочную дисперсию</a:t>
            </a:r>
          </a:p>
          <a:p>
            <a:r>
              <a:rPr lang="ru-RU" altLang="ru-RU" sz="3000"/>
              <a:t>	</a:t>
            </a:r>
          </a:p>
          <a:p>
            <a:endParaRPr lang="en-US" altLang="ru-RU" sz="3000"/>
          </a:p>
          <a:p>
            <a:endParaRPr lang="en-US" altLang="ru-RU" sz="3000"/>
          </a:p>
          <a:p>
            <a:r>
              <a:rPr lang="ru-RU" altLang="ru-RU" sz="3000"/>
              <a:t>можно считать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точечной оценкой</a:t>
            </a:r>
            <a:r>
              <a:rPr lang="ru-RU" altLang="ru-RU" sz="3000"/>
              <a:t> дисперсии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ru-RU" altLang="ru-RU" sz="3000"/>
              <a:t> генеральной совокупности.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blackWhite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blackWhite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blackWhite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3963" name="Object 11"/>
          <p:cNvGraphicFramePr>
            <a:graphicFrameLocks noChangeAspect="1"/>
          </p:cNvGraphicFramePr>
          <p:nvPr/>
        </p:nvGraphicFramePr>
        <p:xfrm>
          <a:off x="1979613" y="3429000"/>
          <a:ext cx="61436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5" name="Формула" r:id="rId3" imgW="2145960" imgH="431640" progId="Equation.3">
                  <p:embed/>
                </p:oleObj>
              </mc:Choice>
              <mc:Fallback>
                <p:oleObj name="Формула" r:id="rId3" imgW="214596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429000"/>
                        <a:ext cx="6143625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64" name="Rectangle 12"/>
          <p:cNvSpPr>
            <a:spLocks noChangeArrowheads="1"/>
          </p:cNvSpPr>
          <p:nvPr/>
        </p:nvSpPr>
        <p:spPr bwMode="blackWhite">
          <a:xfrm>
            <a:off x="0" y="366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AC6-EDA1-4B3B-9B3D-49FFCA7DA069}" type="slidenum">
              <a:rPr lang="ru-RU" altLang="ru-RU"/>
              <a:pPr/>
              <a:t>217</a:t>
            </a:fld>
            <a:endParaRPr lang="ru-RU" altLang="ru-RU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Точечные оценки параметров генеральной совокупности.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r>
              <a:rPr lang="ru-RU" altLang="ru-RU" sz="3200"/>
              <a:t>Пусть выборочный параметр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Q*</a:t>
            </a:r>
            <a:r>
              <a:rPr lang="ru-RU" altLang="ru-RU" sz="3200" i="1"/>
              <a:t> </a:t>
            </a:r>
            <a:r>
              <a:rPr lang="ru-RU" altLang="ru-RU" sz="3200"/>
              <a:t>рассматривается как  выборочная оценка параметра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3200"/>
              <a:t> генеральной совокупности и при этом выполняется равенство</a:t>
            </a:r>
          </a:p>
          <a:p>
            <a:r>
              <a:rPr lang="ru-RU" altLang="ru-RU" sz="3200"/>
              <a:t>	</a:t>
            </a:r>
            <a:r>
              <a:rPr lang="ru-RU" alt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en-US" alt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*)</a:t>
            </a:r>
            <a:r>
              <a:rPr lang="ru-RU" alt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US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altLang="ru-RU" sz="4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3200"/>
              <a:t>Такая выборочная оценка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несмещенной</a:t>
            </a:r>
            <a:r>
              <a:rPr lang="ru-RU" altLang="ru-RU" sz="3200" b="1"/>
              <a:t>.</a:t>
            </a:r>
            <a:endParaRPr lang="ru-RU" altLang="ru-RU" sz="3200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blackWhite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blackWhite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blackWhite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blackWhite">
          <a:xfrm>
            <a:off x="0" y="366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0D4D-700D-481B-8D4D-77D96D3857E5}" type="slidenum">
              <a:rPr lang="ru-RU" altLang="ru-RU"/>
              <a:pPr/>
              <a:t>218</a:t>
            </a:fld>
            <a:endParaRPr lang="ru-RU" altLang="ru-RU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Точечные оценки параметров генеральной совокупности.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268413"/>
            <a:ext cx="7451725" cy="4968875"/>
          </a:xfrm>
        </p:spPr>
        <p:txBody>
          <a:bodyPr/>
          <a:lstStyle/>
          <a:p>
            <a:pPr algn="just"/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Выборочная дисперсия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является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несмещенной оценкой дисперсии генеральной совокупности.</a:t>
            </a:r>
          </a:p>
          <a:p>
            <a:pPr algn="just"/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Та оценка, которая имеет наименьшую дисперсию называется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эффективной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/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Полученная из выборки объема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точечная оценка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Q*</a:t>
            </a:r>
            <a:r>
              <a:rPr lang="ru-RU" altLang="ru-RU" sz="28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параметра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генеральной совокупности называется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состоятельной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если она сходится по вероятности к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blackWhite">
          <a:xfrm>
            <a:off x="0" y="365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blackWhite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blackWhite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blackWhite">
          <a:xfrm>
            <a:off x="0" y="366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C9FF-F79C-4FE4-B628-6FB6D991FB32}" type="slidenum">
              <a:rPr lang="ru-RU" altLang="ru-RU"/>
              <a:pPr/>
              <a:t>219</a:t>
            </a:fld>
            <a:endParaRPr lang="ru-RU" altLang="ru-RU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133600"/>
            <a:ext cx="6867525" cy="720725"/>
          </a:xfrm>
        </p:spPr>
        <p:txBody>
          <a:bodyPr/>
          <a:lstStyle/>
          <a:p>
            <a:pPr algn="ctr"/>
            <a:r>
              <a:rPr lang="ru-RU" altLang="ru-RU"/>
              <a:t>Интервальные оценки.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0323-B538-4054-BCC2-9AFA9CD8963F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Из последнего уравнения этой системы получаем </a:t>
            </a:r>
            <a:r>
              <a:rPr lang="ru-RU" altLang="ru-RU" sz="2000" i="1"/>
              <a:t>x</a:t>
            </a:r>
            <a:r>
              <a:rPr lang="ru-RU" altLang="ru-RU" sz="2000" baseline="-25000"/>
              <a:t>4</a:t>
            </a:r>
            <a:r>
              <a:rPr lang="ru-RU" altLang="ru-RU" sz="2000"/>
              <a:t> = 2. Подставив это значение в третье уравнение, получим </a:t>
            </a:r>
            <a:r>
              <a:rPr lang="ru-RU" altLang="ru-RU" sz="2000" i="1"/>
              <a:t>x</a:t>
            </a:r>
            <a:r>
              <a:rPr lang="ru-RU" altLang="ru-RU" sz="2000" baseline="-25000"/>
              <a:t>3</a:t>
            </a:r>
            <a:r>
              <a:rPr lang="ru-RU" altLang="ru-RU" sz="2000"/>
              <a:t> = 3. Теперь из второго уравнения следует, что </a:t>
            </a:r>
            <a:r>
              <a:rPr lang="ru-RU" altLang="ru-RU" sz="2000" i="1"/>
              <a:t>x</a:t>
            </a:r>
            <a:r>
              <a:rPr lang="ru-RU" altLang="ru-RU" sz="2000" baseline="-25000"/>
              <a:t>2</a:t>
            </a:r>
            <a:r>
              <a:rPr lang="ru-RU" altLang="ru-RU" sz="2000"/>
              <a:t> = 1, а из первого — </a:t>
            </a:r>
            <a:r>
              <a:rPr lang="ru-RU" altLang="ru-RU" sz="2000" i="1"/>
              <a:t>x</a:t>
            </a:r>
            <a:r>
              <a:rPr lang="ru-RU" altLang="ru-RU" sz="2000" baseline="-25000"/>
              <a:t>1</a:t>
            </a:r>
            <a:r>
              <a:rPr lang="ru-RU" altLang="ru-RU" sz="2000"/>
              <a:t> = –1. Очевидно, что полученное решение единственно (так как единственным образом определяется значение </a:t>
            </a:r>
            <a:r>
              <a:rPr lang="ru-RU" altLang="ru-RU" sz="2000" i="1"/>
              <a:t>x</a:t>
            </a:r>
            <a:r>
              <a:rPr lang="ru-RU" altLang="ru-RU" sz="2000" baseline="-25000"/>
              <a:t>4</a:t>
            </a:r>
            <a:r>
              <a:rPr lang="ru-RU" altLang="ru-RU" sz="2000"/>
              <a:t>, затем </a:t>
            </a:r>
            <a:r>
              <a:rPr lang="ru-RU" altLang="ru-RU" sz="2000" i="1"/>
              <a:t>x</a:t>
            </a:r>
            <a:r>
              <a:rPr lang="ru-RU" altLang="ru-RU" sz="2000" baseline="-25000"/>
              <a:t>3</a:t>
            </a:r>
            <a:r>
              <a:rPr lang="ru-RU" altLang="ru-RU" sz="2000"/>
              <a:t> и т. д.).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/>
              <a:t>Назовем элементарными преобразованиями матрицы следующие преобразования: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b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1) перемена местами двух строк;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2) умножение строки на число, отличное от нуля;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3) замена строки матрицы суммой этой строки с любой другой строкой, умноженной на некоторое число.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CAD0-2197-444A-9E37-764190A8003D}" type="slidenum">
              <a:rPr lang="ru-RU" altLang="ru-RU"/>
              <a:pPr/>
              <a:t>220</a:t>
            </a:fld>
            <a:endParaRPr lang="ru-RU" altLang="ru-RU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557338"/>
            <a:ext cx="7921625" cy="331152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Интервальные оценки.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Доверительный интервал для математического ожидания нормального распределения при известной дисперсии.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Доверительный интервал для математического ожидания нормального распределения при неизвестной дисперсии.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Доверительный интервал для дисперсии нормального распределения.</a:t>
            </a:r>
          </a:p>
          <a:p>
            <a:pPr>
              <a:buClrTx/>
              <a:buFont typeface="Arial" panose="020B0604020202020204" pitchFamily="34" charset="0"/>
              <a:buChar char="u"/>
            </a:pPr>
            <a:endParaRPr lang="ru-RU" altLang="ru-RU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24D3-F744-4F4C-8FC4-5F9C6D4E1EA0}" type="slidenum">
              <a:rPr lang="ru-RU" altLang="ru-RU"/>
              <a:pPr/>
              <a:t>221</a:t>
            </a:fld>
            <a:endParaRPr lang="ru-RU" altLang="ru-RU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Интервальные оценки.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Введем понятие интервальной оценки неизвестного параметра генеральной совокупности (или случайной величины 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определенной на множестве объектов этой генеральной совокупности). 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Обозначим этот параметр через </a:t>
            </a:r>
            <a:r>
              <a:rPr lang="en-US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 sz="3200"/>
              <a:t> 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2198-8476-4984-BF74-29161C8EFFC7}" type="slidenum">
              <a:rPr lang="ru-RU" altLang="ru-RU"/>
              <a:pPr/>
              <a:t>222</a:t>
            </a:fld>
            <a:endParaRPr lang="ru-RU" altLang="ru-RU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Интервальные оценки.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2800" b="1"/>
              <a:t>По сделанной выборке по определенным правилам найдем числа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/>
              <a:t> и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800" b="1"/>
              <a:t>, так чтобы выполнялось условие:</a:t>
            </a:r>
            <a:endParaRPr lang="ru-RU" altLang="ru-RU" sz="2800" b="1" i="1"/>
          </a:p>
          <a:p>
            <a:r>
              <a:rPr lang="ru-RU" altLang="ru-RU" sz="2800" b="1" i="1"/>
              <a:t>	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=P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 =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endParaRPr lang="ru-RU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2800" b="1"/>
              <a:t>Числа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/>
              <a:t> и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800" b="1"/>
              <a:t> называются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доверительными границами</a:t>
            </a:r>
            <a:r>
              <a:rPr lang="ru-RU" altLang="ru-RU" sz="2800" b="1"/>
              <a:t>, интервал (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800" b="1"/>
              <a:t>) —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доверительным интервалом</a:t>
            </a:r>
            <a:r>
              <a:rPr lang="ru-RU" altLang="ru-RU" sz="2800" b="1"/>
              <a:t> </a:t>
            </a:r>
            <a:endParaRPr lang="en-US" altLang="ru-RU" sz="2800" b="1"/>
          </a:p>
          <a:p>
            <a:r>
              <a:rPr lang="ru-RU" altLang="ru-RU" sz="2800" b="1"/>
              <a:t>для параметра </a:t>
            </a:r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Q</a:t>
            </a:r>
            <a:r>
              <a:rPr lang="ru-RU" altLang="ru-RU" sz="2800" b="1"/>
              <a:t>. </a:t>
            </a:r>
            <a:endParaRPr lang="en-US" altLang="ru-RU" sz="2800" b="1"/>
          </a:p>
          <a:p>
            <a:r>
              <a:rPr lang="ru-RU" altLang="ru-RU" sz="2800" b="1"/>
              <a:t>Число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sz="2800" b="1"/>
              <a:t> называется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доверительной вероятностью</a:t>
            </a:r>
            <a:r>
              <a:rPr lang="ru-RU" altLang="ru-RU" sz="2800" b="1"/>
              <a:t> или надежностью сделанной оценки.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79AF-F78B-4A76-A90A-DC95F92CFDA5}" type="slidenum">
              <a:rPr lang="ru-RU" altLang="ru-RU"/>
              <a:pPr/>
              <a:t>223</a:t>
            </a:fld>
            <a:endParaRPr lang="ru-RU" altLang="ru-RU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8913"/>
            <a:ext cx="7772400" cy="1008062"/>
          </a:xfrm>
          <a:noFill/>
        </p:spPr>
        <p:txBody>
          <a:bodyPr/>
          <a:lstStyle/>
          <a:p>
            <a:r>
              <a:rPr lang="ru-RU" altLang="ru-RU" sz="2400"/>
              <a:t>Доверительный интервал для математического ожидания нормального распределения при известной дисперсии.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700213"/>
            <a:ext cx="7380288" cy="4968875"/>
          </a:xfrm>
        </p:spPr>
        <p:txBody>
          <a:bodyPr/>
          <a:lstStyle/>
          <a:p>
            <a:r>
              <a:rPr lang="ru-RU" altLang="ru-RU" sz="3600"/>
              <a:t>Для любого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[0;1]</a:t>
            </a:r>
            <a:r>
              <a:rPr lang="ru-RU" altLang="ru-RU" sz="3600"/>
              <a:t> можно по таблице найти такое число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3600"/>
              <a:t>, что</a:t>
            </a:r>
            <a:br>
              <a:rPr lang="ru-RU" altLang="ru-RU" sz="3600"/>
            </a:b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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t )=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2</a:t>
            </a:r>
            <a:r>
              <a:rPr lang="ru-RU" altLang="ru-RU" sz="3600"/>
              <a:t>. </a:t>
            </a:r>
            <a:endParaRPr lang="en-US" altLang="ru-RU" sz="3600"/>
          </a:p>
          <a:p>
            <a:r>
              <a:rPr lang="ru-RU" altLang="ru-RU" sz="3600"/>
              <a:t>Это число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3600"/>
              <a:t> иногда называют </a:t>
            </a: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квантилем</a:t>
            </a:r>
            <a:r>
              <a:rPr lang="ru-RU" altLang="ru-RU" sz="3600"/>
              <a:t>.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F753-7D3B-48EB-9938-EE517B9EDA7C}" type="slidenum">
              <a:rPr lang="ru-RU" altLang="ru-RU"/>
              <a:pPr/>
              <a:t>224</a:t>
            </a:fld>
            <a:endParaRPr lang="ru-RU" altLang="ru-RU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8913"/>
            <a:ext cx="7772400" cy="1008062"/>
          </a:xfrm>
          <a:noFill/>
        </p:spPr>
        <p:txBody>
          <a:bodyPr/>
          <a:lstStyle/>
          <a:p>
            <a:r>
              <a:rPr lang="ru-RU" altLang="ru-RU" sz="2400"/>
              <a:t>Доверительный интервал для математического ожидания нормального распределения при известной дисперсии.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268413"/>
            <a:ext cx="7596188" cy="4968875"/>
          </a:xfrm>
        </p:spPr>
        <p:txBody>
          <a:bodyPr/>
          <a:lstStyle/>
          <a:p>
            <a:r>
              <a:rPr lang="ru-RU" altLang="ru-RU"/>
              <a:t>Смысл формулы </a:t>
            </a:r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r>
              <a:rPr lang="ru-RU" altLang="ru-RU"/>
              <a:t>состоит в следующем:</a:t>
            </a:r>
            <a:r>
              <a:rPr lang="en-US" altLang="ru-RU"/>
              <a:t> </a:t>
            </a:r>
          </a:p>
          <a:p>
            <a:r>
              <a:rPr lang="ru-RU" altLang="ru-RU"/>
              <a:t>с надежностью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i="1"/>
              <a:t> </a:t>
            </a:r>
            <a:r>
              <a:rPr lang="ru-RU" altLang="ru-RU"/>
              <a:t>доверительный интервал </a:t>
            </a:r>
          </a:p>
          <a:p>
            <a:r>
              <a:rPr lang="ru-RU" altLang="ru-RU"/>
              <a:t>	</a:t>
            </a:r>
            <a:endParaRPr lang="en-US" altLang="ru-RU"/>
          </a:p>
          <a:p>
            <a:endParaRPr lang="en-US" altLang="ru-RU"/>
          </a:p>
          <a:p>
            <a:r>
              <a:rPr lang="ru-RU" altLang="ru-RU"/>
              <a:t>покрывает неизвестный параметр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= M</a:t>
            </a:r>
            <a:r>
              <a:rPr lang="en-US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ru-RU" altLang="ru-RU" i="1"/>
              <a:t> </a:t>
            </a:r>
            <a:r>
              <a:rPr lang="ru-RU" altLang="ru-RU"/>
              <a:t>генеральной совокупности. Можно сказать иначе: точечная оценка</a:t>
            </a:r>
            <a:r>
              <a:rPr lang="en-US" altLang="ru-RU"/>
              <a:t> </a:t>
            </a:r>
            <a:r>
              <a:rPr lang="en-US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 определяет значение параметра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(X)</a:t>
            </a:r>
            <a:r>
              <a:rPr lang="ru-RU" altLang="ru-RU"/>
              <a:t> </a:t>
            </a:r>
            <a:endParaRPr lang="en-US" altLang="ru-RU"/>
          </a:p>
          <a:p>
            <a:r>
              <a:rPr lang="ru-RU" altLang="ru-RU"/>
              <a:t>с точностью </a:t>
            </a:r>
            <a:r>
              <a:rPr lang="en-US" altLang="ru-RU"/>
              <a:t>                                    </a:t>
            </a:r>
            <a:r>
              <a:rPr lang="ru-RU" altLang="ru-RU"/>
              <a:t>и надежностью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/>
              <a:t>.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3175" name="Object 7"/>
          <p:cNvGraphicFramePr>
            <a:graphicFrameLocks noChangeAspect="1"/>
          </p:cNvGraphicFramePr>
          <p:nvPr/>
        </p:nvGraphicFramePr>
        <p:xfrm>
          <a:off x="2921000" y="1557338"/>
          <a:ext cx="445928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0" name="Формула" r:id="rId3" imgW="1790640" imgH="457200" progId="Equation.3">
                  <p:embed/>
                </p:oleObj>
              </mc:Choice>
              <mc:Fallback>
                <p:oleObj name="Формула" r:id="rId3" imgW="17906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1557338"/>
                        <a:ext cx="4459288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3177" name="Object 9"/>
          <p:cNvGraphicFramePr>
            <a:graphicFrameLocks noChangeAspect="1"/>
          </p:cNvGraphicFramePr>
          <p:nvPr/>
        </p:nvGraphicFramePr>
        <p:xfrm>
          <a:off x="3562350" y="3284538"/>
          <a:ext cx="28813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1" name="Формула" r:id="rId5" imgW="1143000" imgH="457200" progId="Equation.3">
                  <p:embed/>
                </p:oleObj>
              </mc:Choice>
              <mc:Fallback>
                <p:oleObj name="Формула" r:id="rId5" imgW="11430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284538"/>
                        <a:ext cx="2881313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8" name="Rectangle 10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3179" name="Object 11"/>
          <p:cNvGraphicFramePr>
            <a:graphicFrameLocks noChangeAspect="1"/>
          </p:cNvGraphicFramePr>
          <p:nvPr/>
        </p:nvGraphicFramePr>
        <p:xfrm>
          <a:off x="3779838" y="5426075"/>
          <a:ext cx="18796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2" name="Формула" r:id="rId7" imgW="711000" imgH="228600" progId="Equation.3">
                  <p:embed/>
                </p:oleObj>
              </mc:Choice>
              <mc:Fallback>
                <p:oleObj name="Формула" r:id="rId7" imgW="7110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426075"/>
                        <a:ext cx="18796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E721-C616-4CB4-9B95-AC2597C17986}" type="slidenum">
              <a:rPr lang="ru-RU" altLang="ru-RU"/>
              <a:pPr/>
              <a:t>225</a:t>
            </a:fld>
            <a:endParaRPr lang="ru-RU" altLang="ru-RU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8913"/>
            <a:ext cx="7772400" cy="1008062"/>
          </a:xfrm>
          <a:noFill/>
        </p:spPr>
        <p:txBody>
          <a:bodyPr/>
          <a:lstStyle/>
          <a:p>
            <a:r>
              <a:rPr lang="ru-RU" altLang="ru-RU" sz="2600"/>
              <a:t>Доверительный интервал для математического ожидания нормального распределения при неизвестной дисперсии.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 b="1"/>
              <a:t>Задача заключается в том, чтобы по заданной надежности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/>
              <a:t>и по числу степеней свободы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–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r>
              <a:rPr lang="ru-RU" altLang="ru-RU"/>
              <a:t> </a:t>
            </a:r>
            <a:r>
              <a:rPr lang="ru-RU" altLang="ru-RU" b="1"/>
              <a:t>найти такое число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b="1"/>
              <a:t> , чтобы выполнялось равенств</a:t>
            </a:r>
            <a:r>
              <a:rPr lang="en-US" altLang="ru-RU" b="1"/>
              <a:t>о</a:t>
            </a:r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r>
              <a:rPr lang="ru-RU" altLang="ru-RU" b="1"/>
              <a:t>или эквивалентное равенство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4202" name="Object 10"/>
          <p:cNvGraphicFramePr>
            <a:graphicFrameLocks noChangeAspect="1"/>
          </p:cNvGraphicFramePr>
          <p:nvPr/>
        </p:nvGraphicFramePr>
        <p:xfrm>
          <a:off x="3419475" y="2565400"/>
          <a:ext cx="4259263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7" name="Формула" r:id="rId3" imgW="1447560" imgH="533160" progId="Equation.3">
                  <p:embed/>
                </p:oleObj>
              </mc:Choice>
              <mc:Fallback>
                <p:oleObj name="Формула" r:id="rId3" imgW="144756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65400"/>
                        <a:ext cx="4259263" cy="155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03" name="Rectangle 11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4204" name="Object 12"/>
          <p:cNvGraphicFramePr>
            <a:graphicFrameLocks noChangeAspect="1"/>
          </p:cNvGraphicFramePr>
          <p:nvPr/>
        </p:nvGraphicFramePr>
        <p:xfrm>
          <a:off x="1571625" y="4724400"/>
          <a:ext cx="631348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8" name="Формула" r:id="rId5" imgW="2070000" imgH="457200" progId="Equation.3">
                  <p:embed/>
                </p:oleObj>
              </mc:Choice>
              <mc:Fallback>
                <p:oleObj name="Формула" r:id="rId5" imgW="20700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724400"/>
                        <a:ext cx="6313488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05" name="Text Box 13"/>
          <p:cNvSpPr txBox="1">
            <a:spLocks noChangeArrowheads="1"/>
          </p:cNvSpPr>
          <p:nvPr/>
        </p:nvSpPr>
        <p:spPr bwMode="blackWhite">
          <a:xfrm>
            <a:off x="7885113" y="3284538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(2)</a:t>
            </a:r>
            <a:endParaRPr lang="ru-RU" alt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blackWhite">
          <a:xfrm>
            <a:off x="7885113" y="5059363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(3)</a:t>
            </a:r>
            <a:endParaRPr lang="ru-RU" alt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46BF-AD9B-4201-BFEE-B599DC0823D9}" type="slidenum">
              <a:rPr lang="ru-RU" altLang="ru-RU"/>
              <a:pPr/>
              <a:t>226</a:t>
            </a:fld>
            <a:endParaRPr lang="ru-RU" altLang="ru-RU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8913"/>
            <a:ext cx="7772400" cy="1008062"/>
          </a:xfrm>
          <a:noFill/>
        </p:spPr>
        <p:txBody>
          <a:bodyPr/>
          <a:lstStyle/>
          <a:p>
            <a:r>
              <a:rPr lang="ru-RU" altLang="ru-RU" sz="2600"/>
              <a:t>Доверительный интервал для математического ожидания нормального распределения при неизвестной дисперсии.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 b="1"/>
              <a:t>Чтобы определить значение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b="1"/>
              <a:t> по величине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/>
              <a:t> равенство (2) преобразуем к виду:</a:t>
            </a:r>
            <a:endParaRPr lang="en-US" altLang="ru-RU" b="1"/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endParaRPr lang="en-US" altLang="ru-RU" b="1"/>
          </a:p>
          <a:p>
            <a:pPr algn="just"/>
            <a:r>
              <a:rPr lang="ru-RU" altLang="ru-RU" b="1"/>
              <a:t>Теперь по таблице для случайной величины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b="1"/>
              <a:t> распределенной по закону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Стьюдента</a:t>
            </a:r>
            <a:r>
              <a:rPr lang="ru-RU" altLang="ru-RU" b="1"/>
              <a:t>, по вероятности 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–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b="1"/>
              <a:t>  и числу степеней свободы </a:t>
            </a: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1</a:t>
            </a:r>
            <a:r>
              <a:rPr lang="ru-RU" altLang="ru-RU" b="1"/>
              <a:t> находим </a:t>
            </a:r>
            <a:r>
              <a:rPr lang="ru-RU" altLang="ru-RU" b="1" i="1">
                <a:solidFill>
                  <a:srgbClr val="FF0000"/>
                </a:solidFill>
              </a:rPr>
              <a:t>t</a:t>
            </a:r>
            <a:r>
              <a:rPr lang="ru-RU" altLang="ru-RU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</a:t>
            </a:r>
            <a:r>
              <a:rPr lang="ru-RU" altLang="ru-RU" b="1"/>
              <a:t> . Формула (3) дает ответ поставленной задачи.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blackWhite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5228" name="Object 12"/>
          <p:cNvGraphicFramePr>
            <a:graphicFrameLocks noChangeAspect="1"/>
          </p:cNvGraphicFramePr>
          <p:nvPr/>
        </p:nvGraphicFramePr>
        <p:xfrm>
          <a:off x="2916238" y="2133600"/>
          <a:ext cx="4710112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9" name="Формула" r:id="rId3" imgW="1625400" imgH="533160" progId="Equation.3">
                  <p:embed/>
                </p:oleObj>
              </mc:Choice>
              <mc:Fallback>
                <p:oleObj name="Формула" r:id="rId3" imgW="1625400" imgH="533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133600"/>
                        <a:ext cx="4710112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EFD4-E86A-4D95-850E-F1C8AA8A16F7}" type="slidenum">
              <a:rPr lang="ru-RU" altLang="ru-RU"/>
              <a:pPr/>
              <a:t>227</a:t>
            </a:fld>
            <a:endParaRPr lang="ru-RU" altLang="ru-RU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8913"/>
            <a:ext cx="7772400" cy="1008062"/>
          </a:xfrm>
          <a:noFill/>
        </p:spPr>
        <p:txBody>
          <a:bodyPr/>
          <a:lstStyle/>
          <a:p>
            <a:r>
              <a:rPr lang="ru-RU" altLang="ru-RU" sz="2800"/>
              <a:t>Доверительный интервал для дисперсии нормального распределения.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pPr algn="just"/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</a:t>
            </a:r>
            <a:r>
              <a:rPr lang="ru-RU" altLang="ru-RU" b="1"/>
              <a:t>, по которой находится доверительный  интервал для стандартного отклонения: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51" name="Rectangle 11"/>
          <p:cNvSpPr>
            <a:spLocks noChangeArrowheads="1"/>
          </p:cNvSpPr>
          <p:nvPr/>
        </p:nvSpPr>
        <p:spPr bwMode="blackWhite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52" name="Rectangle 12"/>
          <p:cNvSpPr>
            <a:spLocks noChangeArrowheads="1"/>
          </p:cNvSpPr>
          <p:nvPr/>
        </p:nvSpPr>
        <p:spPr bwMode="blackWhite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253" name="Object 13"/>
          <p:cNvGraphicFramePr>
            <a:graphicFrameLocks noChangeAspect="1"/>
          </p:cNvGraphicFramePr>
          <p:nvPr/>
        </p:nvGraphicFramePr>
        <p:xfrm>
          <a:off x="1019175" y="2492375"/>
          <a:ext cx="79454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4" name="Формула" r:id="rId3" imgW="2400120" imgH="583920" progId="Equation.3">
                  <p:embed/>
                </p:oleObj>
              </mc:Choice>
              <mc:Fallback>
                <p:oleObj name="Формула" r:id="rId3" imgW="2400120" imgH="5839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492375"/>
                        <a:ext cx="7945438" cy="192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A901-BF8A-47CC-BE6D-7954609D448E}" type="slidenum">
              <a:rPr lang="ru-RU" altLang="ru-RU"/>
              <a:pPr/>
              <a:t>228</a:t>
            </a:fld>
            <a:endParaRPr lang="ru-RU" altLang="ru-RU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133600"/>
            <a:ext cx="6867525" cy="1150938"/>
          </a:xfrm>
        </p:spPr>
        <p:txBody>
          <a:bodyPr/>
          <a:lstStyle/>
          <a:p>
            <a:pPr algn="ctr"/>
            <a:r>
              <a:rPr lang="ru-RU" altLang="ru-RU"/>
              <a:t>Задачи статистической проверки гипотез.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DC67-C837-49AF-A067-C449A0EFD30D}" type="slidenum">
              <a:rPr lang="ru-RU" altLang="ru-RU"/>
              <a:pPr/>
              <a:t>229</a:t>
            </a:fld>
            <a:endParaRPr lang="ru-RU" altLang="ru-RU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268413"/>
            <a:ext cx="7380288" cy="4968875"/>
          </a:xfrm>
        </p:spPr>
        <p:txBody>
          <a:bodyPr/>
          <a:lstStyle/>
          <a:p>
            <a:r>
              <a:rPr lang="ru-RU" altLang="ru-RU" sz="3200"/>
              <a:t>Гипотезы о значениях параметров  распределения или о сравнительной величине параметров двух распределений называются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параметрическими гипотезами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altLang="ru-RU" sz="3200"/>
              <a:t>Гипотезы о виде распределения называются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непараметрическими гипотезами</a:t>
            </a:r>
            <a:r>
              <a:rPr lang="ru-RU" altLang="ru-RU" sz="3200"/>
              <a:t>.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95A7-61D6-4FEE-A44E-F7696A82492C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en-US" altLang="ru-RU" b="1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Назовем квадратную матрицу, у которой на главной диагонали стоят числа, отличные от нуля, а под главной диагональю – нули</a:t>
            </a:r>
            <a:r>
              <a:rPr lang="ru-RU" altLang="ru-RU" b="1"/>
              <a:t>,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треугольной матрицей</a:t>
            </a:r>
            <a:r>
              <a:rPr lang="ru-RU" altLang="ru-RU" b="1"/>
              <a:t>. </a:t>
            </a:r>
            <a:endParaRPr lang="en-US" altLang="ru-RU" b="1"/>
          </a:p>
          <a:p>
            <a:pPr algn="just">
              <a:buFont typeface="Wingdings" panose="05000000000000000000" pitchFamily="2" charset="2"/>
              <a:buNone/>
            </a:pPr>
            <a:endParaRPr lang="en-US" altLang="ru-RU" b="1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с помощью элементарных преобразований матрицу коэффициентов квадратной системы можно привести к треугольной матрице, то система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совместна</a:t>
            </a:r>
            <a:r>
              <a:rPr lang="ru-RU" altLang="ru-RU" b="1"/>
              <a:t> </a:t>
            </a:r>
            <a:r>
              <a:rPr lang="ru-RU" altLang="ru-RU"/>
              <a:t>и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определенна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6249-A2F7-44E7-8043-DC5548ECC39C}" type="slidenum">
              <a:rPr lang="ru-RU" altLang="ru-RU"/>
              <a:pPr/>
              <a:t>230</a:t>
            </a:fld>
            <a:endParaRPr lang="ru-RU" altLang="ru-RU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268413"/>
            <a:ext cx="7777163" cy="4968875"/>
          </a:xfrm>
        </p:spPr>
        <p:txBody>
          <a:bodyPr/>
          <a:lstStyle/>
          <a:p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Проверить статистическую гипотезу</a:t>
            </a:r>
            <a:r>
              <a:rPr lang="ru-RU" altLang="ru-RU" sz="2800"/>
              <a:t> – это значит проверить, согласуются ли данные, полученные из выборки с этой гипотезой. </a:t>
            </a:r>
            <a:endParaRPr lang="en-US" altLang="ru-RU" sz="2800"/>
          </a:p>
          <a:p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Статистический критерий</a:t>
            </a:r>
            <a:r>
              <a:rPr lang="ru-RU" altLang="ru-RU" sz="2800"/>
              <a:t> – это случайная величина, закон распределения которой (вместе со значениями параметров) известен в случае, если принятая гипотеза справедлива. </a:t>
            </a:r>
            <a:endParaRPr lang="en-US" altLang="ru-RU" sz="2800"/>
          </a:p>
          <a:p>
            <a:r>
              <a:rPr lang="ru-RU" altLang="ru-RU" sz="2800"/>
              <a:t>Этот критерий называют еще 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критерием согласия</a:t>
            </a:r>
            <a:r>
              <a:rPr lang="ru-RU" altLang="ru-RU" sz="2800"/>
              <a:t> (имеется в виду согласие принятой гипотезы с результатами, полученными из выборки).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blackWhite">
          <a:xfrm>
            <a:off x="0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C0F8-2C56-4F95-B711-72AA8871D94B}" type="slidenum">
              <a:rPr lang="ru-RU" altLang="ru-RU"/>
              <a:pPr/>
              <a:t>231</a:t>
            </a:fld>
            <a:endParaRPr lang="ru-RU" altLang="ru-RU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39850"/>
            <a:ext cx="7416800" cy="4968875"/>
          </a:xfrm>
        </p:spPr>
        <p:txBody>
          <a:bodyPr/>
          <a:lstStyle/>
          <a:p>
            <a:r>
              <a:rPr lang="ru-RU" altLang="ru-RU" sz="3200"/>
              <a:t>Гипотезу, выдвинутую для проверки ее согласия с выборочными данными, называют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нулевой гипотезой</a:t>
            </a:r>
            <a:r>
              <a:rPr lang="ru-RU" altLang="ru-RU" sz="3200" b="1"/>
              <a:t> </a:t>
            </a:r>
            <a:r>
              <a:rPr lang="ru-RU" altLang="ru-RU" sz="3200"/>
              <a:t>и обозначают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/>
              <a:t>. </a:t>
            </a:r>
            <a:endParaRPr lang="en-US" altLang="ru-RU" sz="3200"/>
          </a:p>
          <a:p>
            <a:r>
              <a:rPr lang="ru-RU" altLang="ru-RU" sz="3200"/>
              <a:t>Вместе с гипотезой </a:t>
            </a:r>
            <a:r>
              <a:rPr lang="ru-RU" altLang="ru-RU" sz="3200" i="1"/>
              <a:t>H</a:t>
            </a:r>
            <a:r>
              <a:rPr lang="ru-RU" altLang="ru-RU" sz="3200" baseline="-25000"/>
              <a:t>0</a:t>
            </a:r>
            <a:r>
              <a:rPr lang="ru-RU" altLang="ru-RU" sz="3200"/>
              <a:t> выдвигается 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альтернативная или конкурирующая</a:t>
            </a:r>
            <a:r>
              <a:rPr lang="ru-RU" altLang="ru-RU" sz="3200" b="1"/>
              <a:t> </a:t>
            </a:r>
            <a:r>
              <a:rPr lang="ru-RU" altLang="ru-RU" sz="3200"/>
              <a:t>гипотеза, которая обозначается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200"/>
              <a:t>. 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blackWhite">
          <a:xfrm>
            <a:off x="-36513" y="3509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4307-01D7-4C68-A39B-216337576109}" type="slidenum">
              <a:rPr lang="ru-RU" altLang="ru-RU"/>
              <a:pPr/>
              <a:t>232</a:t>
            </a:fld>
            <a:endParaRPr lang="ru-RU" altLang="ru-RU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39850"/>
            <a:ext cx="7416800" cy="4968875"/>
          </a:xfrm>
        </p:spPr>
        <p:txBody>
          <a:bodyPr/>
          <a:lstStyle/>
          <a:p>
            <a:r>
              <a:rPr lang="ru-RU" altLang="ru-RU" sz="2800"/>
              <a:t>Если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altLang="ru-RU" sz="2800"/>
              <a:t> –  значение критерия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2800"/>
              <a:t>, рассчитанное по выборочным данным, превзошло значение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</a:t>
            </a:r>
            <a:r>
              <a:rPr lang="ru-RU" altLang="ru-RU" sz="2800"/>
              <a:t>, это означает, что выборочные данные не дают основания для принятия нулевой гипотезы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/>
              <a:t> </a:t>
            </a:r>
            <a:endParaRPr lang="en-US" altLang="ru-RU" sz="2800"/>
          </a:p>
          <a:p>
            <a:r>
              <a:rPr lang="ru-RU" altLang="ru-RU" sz="2800"/>
              <a:t>В этом случае говорят, что </a:t>
            </a:r>
            <a:endParaRPr lang="en-US" altLang="ru-RU" sz="2800"/>
          </a:p>
          <a:p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гипотеза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 согласуется с выборочными данными и должна быть отвергнута</a:t>
            </a:r>
            <a:r>
              <a:rPr lang="ru-RU" altLang="ru-RU" sz="2800"/>
              <a:t>. 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blackWhite">
          <a:xfrm>
            <a:off x="-36513" y="3509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54B5-1389-4E51-A0A7-E4ADF7F5DA74}" type="slidenum">
              <a:rPr lang="ru-RU" altLang="ru-RU"/>
              <a:pPr/>
              <a:t>233</a:t>
            </a:fld>
            <a:endParaRPr lang="ru-RU" altLang="ru-RU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39850"/>
            <a:ext cx="7416800" cy="4968875"/>
          </a:xfrm>
        </p:spPr>
        <p:txBody>
          <a:bodyPr/>
          <a:lstStyle/>
          <a:p>
            <a:r>
              <a:rPr lang="ru-RU" altLang="ru-RU" sz="3600"/>
              <a:t>Если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altLang="ru-RU" sz="3600"/>
              <a:t> не превосходит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</a:t>
            </a:r>
            <a:r>
              <a:rPr lang="ru-RU" altLang="ru-RU" sz="3600"/>
              <a:t>, </a:t>
            </a:r>
          </a:p>
          <a:p>
            <a:r>
              <a:rPr lang="ru-RU" altLang="ru-RU" sz="3600"/>
              <a:t>то говорят, что </a:t>
            </a:r>
          </a:p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выборочные данные </a:t>
            </a:r>
          </a:p>
          <a:p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противоречат гипотезе </a:t>
            </a:r>
            <a:r>
              <a:rPr lang="ru-RU" alt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600"/>
              <a:t>, </a:t>
            </a:r>
          </a:p>
          <a:p>
            <a:r>
              <a:rPr lang="ru-RU" altLang="ru-RU" sz="3600"/>
              <a:t>и нет оснований отвергать эту гипотезу.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blackWhite">
          <a:xfrm>
            <a:off x="-36513" y="3509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DC90-E0F6-4148-BF58-4C44AD5CF700}" type="slidenum">
              <a:rPr lang="ru-RU" altLang="ru-RU"/>
              <a:pPr/>
              <a:t>234</a:t>
            </a:fld>
            <a:endParaRPr lang="ru-RU" altLang="ru-RU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39850"/>
            <a:ext cx="74168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200"/>
              <a:t>Область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K&gt;K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</a:t>
            </a:r>
            <a:r>
              <a:rPr lang="ru-RU" altLang="ru-RU" sz="3200"/>
              <a:t>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критической</a:t>
            </a:r>
            <a:r>
              <a:rPr lang="ru-RU" altLang="ru-RU" sz="3200"/>
              <a:t> областью. </a:t>
            </a:r>
          </a:p>
          <a:p>
            <a:pPr>
              <a:lnSpc>
                <a:spcPct val="90000"/>
              </a:lnSpc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значение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попадает в критическую область, то гипотеза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отвергается</a:t>
            </a:r>
            <a:r>
              <a:rPr lang="ru-RU" altLang="ru-RU" sz="3200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3200"/>
              <a:t>Область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K&lt;K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</a:t>
            </a:r>
            <a:r>
              <a:rPr lang="ru-RU" altLang="ru-RU" sz="3200"/>
              <a:t>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областью</a:t>
            </a:r>
            <a:r>
              <a:rPr lang="ru-RU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принятия гипотезы</a:t>
            </a:r>
            <a:r>
              <a:rPr lang="ru-RU" altLang="ru-RU" sz="3200"/>
              <a:t>. </a:t>
            </a:r>
            <a:endParaRPr lang="en-US" altLang="ru-RU" sz="3200"/>
          </a:p>
          <a:p>
            <a:pPr>
              <a:lnSpc>
                <a:spcPct val="90000"/>
              </a:lnSpc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значение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попадает в </a:t>
            </a:r>
            <a:endParaRPr lang="en-US" altLang="ru-RU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область принятия гипотезы, то гипотеза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принимается</a:t>
            </a:r>
            <a:r>
              <a:rPr lang="ru-RU" altLang="ru-RU" sz="3200"/>
              <a:t>.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blackWhite">
          <a:xfrm>
            <a:off x="-36513" y="3509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F2F62-9765-41B1-9C8E-341A709C0713}" type="slidenum">
              <a:rPr lang="ru-RU" altLang="ru-RU"/>
              <a:pPr/>
              <a:t>235</a:t>
            </a:fld>
            <a:endParaRPr lang="ru-RU" altLang="ru-RU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39850"/>
            <a:ext cx="7416800" cy="4968875"/>
          </a:xfrm>
        </p:spPr>
        <p:txBody>
          <a:bodyPr/>
          <a:lstStyle/>
          <a:p>
            <a:r>
              <a:rPr lang="ru-RU" altLang="ru-RU" sz="3200"/>
              <a:t>Отвержение правильной гипотезы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ошибкой первого рода</a:t>
            </a:r>
            <a:r>
              <a:rPr lang="ru-RU" altLang="ru-RU" sz="3200"/>
              <a:t>. </a:t>
            </a:r>
          </a:p>
          <a:p>
            <a:r>
              <a:rPr lang="ru-RU" altLang="ru-RU" sz="3200"/>
              <a:t>Вероятность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/>
              <a:t> называется уровнем значимости. Таким образом </a:t>
            </a:r>
          </a:p>
          <a:p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уровень значимости – это вероятность совершения ошибки первого рода</a:t>
            </a:r>
            <a:r>
              <a:rPr lang="ru-RU" altLang="ru-RU" sz="3200"/>
              <a:t>.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blackWhite">
          <a:xfrm>
            <a:off x="-36513" y="3509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6498-A771-49D4-AE26-4197A9B0CAC3}" type="slidenum">
              <a:rPr lang="ru-RU" altLang="ru-RU"/>
              <a:pPr/>
              <a:t>236</a:t>
            </a:fld>
            <a:endParaRPr lang="ru-RU" altLang="ru-RU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39850"/>
            <a:ext cx="7416800" cy="4968875"/>
          </a:xfrm>
        </p:spPr>
        <p:txBody>
          <a:bodyPr/>
          <a:lstStyle/>
          <a:p>
            <a:r>
              <a:rPr lang="ru-RU" altLang="ru-RU" sz="2800" b="1"/>
              <a:t>Чем меньше уровень значимости, тем меньше вероятность отвергнуть проверяемую гипотезу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/>
              <a:t>, когда она верна, то есть совершить ошибку первого рода.</a:t>
            </a:r>
          </a:p>
          <a:p>
            <a:endParaRPr lang="ru-RU" altLang="ru-RU" sz="2800" b="1"/>
          </a:p>
          <a:p>
            <a:r>
              <a:rPr lang="ru-RU" altLang="ru-RU" sz="2800" b="1"/>
              <a:t>Но с уменьшением уровня значимости расширяется область принятия гипотезы </a:t>
            </a:r>
            <a:r>
              <a:rPr lang="ru-RU" alt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altLang="ru-RU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/>
              <a:t> и увеличивается вероятность принятия проверяемой гипотезы, когда она неверна, то есть когда предпочтение должно быть отдано конкурирующей гипотезе</a:t>
            </a:r>
            <a:r>
              <a:rPr lang="ru-RU" altLang="ru-RU" sz="2800"/>
              <a:t>.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blackWhite">
          <a:xfrm>
            <a:off x="-36513" y="3509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FAD4-DF36-4E78-B54F-F1EFA824183B}" type="slidenum">
              <a:rPr lang="ru-RU" altLang="ru-RU"/>
              <a:pPr/>
              <a:t>237</a:t>
            </a:fld>
            <a:endParaRPr lang="ru-RU" altLang="ru-RU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17475"/>
            <a:ext cx="7772400" cy="1008063"/>
          </a:xfrm>
          <a:noFill/>
        </p:spPr>
        <p:txBody>
          <a:bodyPr/>
          <a:lstStyle/>
          <a:p>
            <a:r>
              <a:rPr lang="ru-RU" altLang="ru-RU" sz="3200"/>
              <a:t>Задачи статистической проверки гипотез.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39850"/>
            <a:ext cx="7416800" cy="4968875"/>
          </a:xfrm>
        </p:spPr>
        <p:txBody>
          <a:bodyPr/>
          <a:lstStyle/>
          <a:p>
            <a:r>
              <a:rPr lang="ru-RU" altLang="ru-RU" sz="3200" b="1"/>
              <a:t>Принятие неверной гипотезы называется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ошибкой второго рода</a:t>
            </a:r>
            <a:r>
              <a:rPr lang="ru-RU" altLang="ru-RU" sz="3200" b="1"/>
              <a:t>. </a:t>
            </a:r>
          </a:p>
          <a:p>
            <a:r>
              <a:rPr lang="ru-RU" altLang="ru-RU" sz="3200" b="1"/>
              <a:t>Число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3200" b="1"/>
              <a:t> – это вероятность ошибки второго рода. </a:t>
            </a:r>
          </a:p>
          <a:p>
            <a:r>
              <a:rPr lang="ru-RU" altLang="ru-RU" sz="3200" b="1"/>
              <a:t>Число 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–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3200" b="1"/>
              <a:t>, равное вероятности того, что не совершается ошибка второго рода, называется </a:t>
            </a:r>
          </a:p>
          <a:p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мощностью критерия</a:t>
            </a:r>
            <a:r>
              <a:rPr lang="ru-RU" altLang="ru-RU" sz="3200" b="1"/>
              <a:t>.</a:t>
            </a:r>
            <a:r>
              <a:rPr lang="ru-RU" altLang="ru-RU" sz="3200"/>
              <a:t> </a:t>
            </a: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blackWhite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blackWhite">
          <a:xfrm>
            <a:off x="-36513" y="35099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2B90-14B2-4872-B77A-4C60B2D8145A}" type="slidenum">
              <a:rPr lang="ru-RU" altLang="ru-RU"/>
              <a:pPr/>
              <a:t>238</a:t>
            </a:fld>
            <a:endParaRPr lang="ru-RU" altLang="ru-RU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223963"/>
          </a:xfrm>
        </p:spPr>
        <p:txBody>
          <a:bodyPr/>
          <a:lstStyle/>
          <a:p>
            <a:pPr algn="ctr"/>
            <a:r>
              <a:rPr lang="ru-RU" altLang="ru-RU" sz="3200"/>
              <a:t>Составитель</a:t>
            </a:r>
            <a:r>
              <a:rPr lang="ru-RU" altLang="ru-RU"/>
              <a:t> 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1366838" y="1341438"/>
            <a:ext cx="759777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blackWhite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956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339975" y="2349500"/>
            <a:ext cx="5327650" cy="2089150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kumimoji="1"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доцент кафедры математики и моделирования ВГУЭС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kumimoji="1"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Шуман Галина Ивановна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2973-098C-45B0-8EA3-CC6EED7FF90F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2000" b="1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Если матрицу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/>
              <a:t> можно разделить вертикальной чертой на две матрицы: стоящую слева треугольную матрицу размера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ru-RU" altLang="ru-RU"/>
              <a:t> и стоящую справа прямоугольную матрицу, то матрицу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/>
              <a:t> назовем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трапециевидной</a:t>
            </a:r>
            <a:r>
              <a:rPr lang="ru-RU" altLang="ru-RU"/>
              <a:t> или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трапецеидальной</a:t>
            </a:r>
            <a:r>
              <a:rPr lang="ru-RU" altLang="ru-RU"/>
              <a:t>.</a:t>
            </a:r>
            <a:endParaRPr lang="en-US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b="1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Если при преобразовании расширенной матрицы системы матрица коэффициентов приводится к трапецеидальному виду и при этом система не получается противоречивой, то система совместна и является неопределенной, то есть имеет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бесконечно много решений</a:t>
            </a:r>
            <a:r>
              <a:rPr lang="ru-RU" altLang="ru-RU"/>
              <a:t>.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DC6-FABA-4E49-8900-95DAE9D3429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345363" cy="4822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Те переменные, коэффициенты при которых стоят на главной диагонали трапецеидальной матрицы (это значит, что эти коэффициенты отличны от нуля), называются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базисными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Остальные неизвестные называются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свободными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свободным неизвестным приданы конкретные числовые значения и через них выражены базисные неизвестные, то полученное решение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частным решением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свободные неизвестные выражены через параметры, то получается решение, которое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общим решением</a:t>
            </a:r>
            <a:r>
              <a:rPr lang="ru-RU" altLang="ru-RU"/>
              <a:t>.</a:t>
            </a:r>
            <a:r>
              <a:rPr lang="ru-RU" altLang="ru-RU" sz="2000"/>
              <a:t> 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7F36-3FEC-4089-B335-2309932D158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065213"/>
          </a:xfrm>
        </p:spPr>
        <p:txBody>
          <a:bodyPr/>
          <a:lstStyle/>
          <a:p>
            <a:pPr algn="ctr"/>
            <a:r>
              <a:rPr lang="ru-RU" altLang="ru-RU" sz="3200"/>
              <a:t>§ 2. Метод Гаусса решения систем линейных уравнений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343025"/>
            <a:ext cx="7345362" cy="4822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всем свободным неизвестным приданы нулевые значения, то полученное решение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базисным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получены два различных набора базисных неизвестных при различных способах нахождения решения одной и той же системы, то эти наборы обязательно содержат одно и то же число неизвестных, называемое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рангом системы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502E-3243-4046-8343-741E1CB3510D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3. Элементы теории матриц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343025"/>
            <a:ext cx="7777162" cy="48228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Две матрицы одинаковой размерности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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</a:t>
            </a:r>
            <a:r>
              <a:rPr lang="ru-RU" altLang="ru-RU"/>
              <a:t> называются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равными</a:t>
            </a:r>
            <a:r>
              <a:rPr lang="ru-RU" altLang="ru-RU"/>
              <a:t>, если в них одинаковые места заняты  равными числами  (на пересечении </a:t>
            </a:r>
            <a:r>
              <a:rPr lang="ru-RU" altLang="ru-RU" i="1"/>
              <a:t>i</a:t>
            </a:r>
            <a:r>
              <a:rPr lang="ru-RU" altLang="ru-RU"/>
              <a:t>-й строки и </a:t>
            </a:r>
            <a:r>
              <a:rPr lang="ru-RU" altLang="ru-RU" i="1"/>
              <a:t>j-</a:t>
            </a:r>
            <a:r>
              <a:rPr lang="ru-RU" altLang="ru-RU"/>
              <a:t>го столбца в одной и в другой матрице стоит одно и то же число; </a:t>
            </a:r>
            <a:r>
              <a:rPr lang="ru-RU" altLang="ru-RU" i="1"/>
              <a:t>i</a:t>
            </a:r>
            <a:r>
              <a:rPr lang="ru-RU" altLang="ru-RU"/>
              <a:t>=1, 2, ..., </a:t>
            </a:r>
            <a:r>
              <a:rPr lang="ru-RU" altLang="ru-RU" i="1"/>
              <a:t>p</a:t>
            </a:r>
            <a:r>
              <a:rPr lang="ru-RU" altLang="ru-RU"/>
              <a:t>; </a:t>
            </a:r>
            <a:r>
              <a:rPr lang="ru-RU" altLang="ru-RU" i="1"/>
              <a:t>j</a:t>
            </a:r>
            <a:r>
              <a:rPr lang="ru-RU" altLang="ru-RU"/>
              <a:t>=1, 2, ..., </a:t>
            </a:r>
            <a:r>
              <a:rPr lang="ru-RU" altLang="ru-RU" i="1"/>
              <a:t>q</a:t>
            </a:r>
            <a:r>
              <a:rPr lang="ru-RU" altLang="ru-RU"/>
              <a:t>).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Пусть </a:t>
            </a:r>
            <a:r>
              <a:rPr lang="ru-RU" altLang="ru-RU" b="1"/>
              <a:t>A</a:t>
            </a:r>
            <a:r>
              <a:rPr lang="ru-RU" altLang="ru-RU"/>
              <a:t> = (</a:t>
            </a:r>
            <a:r>
              <a:rPr lang="ru-RU" altLang="ru-RU" i="1"/>
              <a:t>a</a:t>
            </a:r>
            <a:r>
              <a:rPr lang="ru-RU" altLang="ru-RU" i="1" baseline="-25000"/>
              <a:t>ij</a:t>
            </a:r>
            <a:r>
              <a:rPr lang="ru-RU" altLang="ru-RU"/>
              <a:t>) – некоторая матрица и </a:t>
            </a:r>
            <a:r>
              <a:rPr lang="ru-RU" altLang="ru-RU" i="1">
                <a:sym typeface="Symbol" panose="05050102010706020507" pitchFamily="18" charset="2"/>
              </a:rPr>
              <a:t></a:t>
            </a:r>
            <a:r>
              <a:rPr lang="ru-RU" altLang="ru-RU" i="1"/>
              <a:t> </a:t>
            </a:r>
            <a:r>
              <a:rPr lang="ru-RU" altLang="ru-RU"/>
              <a:t>– произвольное число, тогда </a:t>
            </a:r>
            <a:r>
              <a:rPr lang="ru-RU" altLang="ru-RU" i="1">
                <a:sym typeface="Symbol" panose="05050102010706020507" pitchFamily="18" charset="2"/>
              </a:rPr>
              <a:t></a:t>
            </a:r>
            <a:r>
              <a:rPr lang="ru-RU" altLang="ru-RU" b="1"/>
              <a:t>A</a:t>
            </a:r>
            <a:r>
              <a:rPr lang="ru-RU" altLang="ru-RU"/>
              <a:t> = (</a:t>
            </a:r>
            <a:r>
              <a:rPr lang="ru-RU" altLang="ru-RU" i="1">
                <a:sym typeface="Symbol" panose="05050102010706020507" pitchFamily="18" charset="2"/>
              </a:rPr>
              <a:t></a:t>
            </a:r>
            <a:r>
              <a:rPr lang="ru-RU" altLang="ru-RU" i="1"/>
              <a:t>a</a:t>
            </a:r>
            <a:r>
              <a:rPr lang="ru-RU" altLang="ru-RU" i="1" baseline="-25000"/>
              <a:t>ij</a:t>
            </a:r>
            <a:r>
              <a:rPr lang="ru-RU" altLang="ru-RU"/>
              <a:t>), то есть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умножении матрицы A на 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все числа, составляющие матрицу A, умножаются на 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32F0-5CF0-493F-9EE9-A2F7E9FDF81F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3. Элементы теории матриц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343025"/>
            <a:ext cx="7777162" cy="50387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Пусть </a:t>
            </a:r>
            <a:r>
              <a:rPr lang="ru-RU" altLang="ru-RU" b="1"/>
              <a:t>A</a:t>
            </a:r>
            <a:r>
              <a:rPr lang="ru-RU" altLang="ru-RU"/>
              <a:t> и </a:t>
            </a:r>
            <a:r>
              <a:rPr lang="ru-RU" altLang="ru-RU" b="1"/>
              <a:t>B</a:t>
            </a:r>
            <a:r>
              <a:rPr lang="ru-RU" altLang="ru-RU"/>
              <a:t> – матрицы одинаковой размерности </a:t>
            </a:r>
            <a:r>
              <a:rPr lang="ru-RU" altLang="ru-RU" b="1"/>
              <a:t>A</a:t>
            </a:r>
            <a:r>
              <a:rPr lang="ru-RU" altLang="ru-RU"/>
              <a:t> = (</a:t>
            </a:r>
            <a:r>
              <a:rPr lang="ru-RU" altLang="ru-RU" i="1"/>
              <a:t>a</a:t>
            </a:r>
            <a:r>
              <a:rPr lang="ru-RU" altLang="ru-RU" i="1" baseline="-25000"/>
              <a:t>ij</a:t>
            </a:r>
            <a:r>
              <a:rPr lang="ru-RU" altLang="ru-RU"/>
              <a:t>), </a:t>
            </a:r>
            <a:r>
              <a:rPr lang="ru-RU" altLang="ru-RU" b="1"/>
              <a:t>B</a:t>
            </a:r>
            <a:r>
              <a:rPr lang="ru-RU" altLang="ru-RU"/>
              <a:t> = (</a:t>
            </a:r>
            <a:r>
              <a:rPr lang="ru-RU" altLang="ru-RU" i="1"/>
              <a:t>b</a:t>
            </a:r>
            <a:r>
              <a:rPr lang="ru-RU" altLang="ru-RU" i="1" baseline="-25000"/>
              <a:t>ij</a:t>
            </a:r>
            <a:r>
              <a:rPr lang="ru-RU" altLang="ru-RU"/>
              <a:t>), тогда их сумма </a:t>
            </a:r>
            <a:r>
              <a:rPr lang="ru-RU" altLang="ru-RU" b="1"/>
              <a:t>A</a:t>
            </a:r>
            <a:r>
              <a:rPr lang="ru-RU" altLang="ru-RU"/>
              <a:t> + </a:t>
            </a:r>
            <a:r>
              <a:rPr lang="ru-RU" altLang="ru-RU" b="1"/>
              <a:t>B</a:t>
            </a:r>
            <a:r>
              <a:rPr lang="ru-RU" altLang="ru-RU"/>
              <a:t> – матрица </a:t>
            </a:r>
            <a:r>
              <a:rPr lang="ru-RU" altLang="ru-RU" b="1"/>
              <a:t>C</a:t>
            </a:r>
            <a:r>
              <a:rPr lang="ru-RU" altLang="ru-RU"/>
              <a:t> = (</a:t>
            </a:r>
            <a:r>
              <a:rPr lang="ru-RU" altLang="ru-RU" i="1"/>
              <a:t>c</a:t>
            </a:r>
            <a:r>
              <a:rPr lang="ru-RU" altLang="ru-RU" i="1" baseline="-25000"/>
              <a:t>ij</a:t>
            </a:r>
            <a:r>
              <a:rPr lang="ru-RU" altLang="ru-RU"/>
              <a:t>) той же размерности, определяемая из формулы </a:t>
            </a:r>
            <a:r>
              <a:rPr lang="ru-RU" altLang="ru-RU" i="1"/>
              <a:t>c</a:t>
            </a:r>
            <a:r>
              <a:rPr lang="ru-RU" altLang="ru-RU" i="1" baseline="-25000"/>
              <a:t>ij</a:t>
            </a:r>
            <a:r>
              <a:rPr lang="ru-RU" altLang="ru-RU"/>
              <a:t> = </a:t>
            </a:r>
            <a:r>
              <a:rPr lang="ru-RU" altLang="ru-RU" i="1"/>
              <a:t>a</a:t>
            </a:r>
            <a:r>
              <a:rPr lang="ru-RU" altLang="ru-RU" i="1" baseline="-25000"/>
              <a:t>ij</a:t>
            </a:r>
            <a:r>
              <a:rPr lang="ru-RU" altLang="ru-RU"/>
              <a:t> + </a:t>
            </a:r>
            <a:r>
              <a:rPr lang="ru-RU" altLang="ru-RU" i="1"/>
              <a:t>b</a:t>
            </a:r>
            <a:r>
              <a:rPr lang="ru-RU" altLang="ru-RU" i="1" baseline="-25000"/>
              <a:t>ij</a:t>
            </a:r>
            <a:r>
              <a:rPr lang="ru-RU" altLang="ru-RU"/>
              <a:t>, то есть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сложении двух матриц попарно складываются одинаково расположенные в них числа</a:t>
            </a:r>
            <a:r>
              <a:rPr lang="ru-RU" altLang="ru-RU"/>
              <a:t>.</a:t>
            </a:r>
            <a:endParaRPr lang="ru-RU" altLang="ru-RU" b="1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Матрицу A можно умножить на матрицу B, то есть найти матрицу C = AB, если число столбцов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матрицы A равно числу строк матрицы B, при этом матрица C будет иметь столько строк, сколько строк у матрицы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столько столбцов, сколько столбцов у матрицы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/>
              <a:t>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3CF0-20D2-49E2-8378-B51D8010190C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3. Элементы теории матриц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343025"/>
            <a:ext cx="7777162" cy="5016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Каждый элемент матрицы </a:t>
            </a:r>
            <a:r>
              <a:rPr lang="ru-RU" altLang="ru-RU" b="1"/>
              <a:t>C</a:t>
            </a:r>
            <a:r>
              <a:rPr lang="ru-RU" altLang="ru-RU"/>
              <a:t> определяется формулой: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987675" y="1844675"/>
          <a:ext cx="3671888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Формула" r:id="rId3" imgW="1040948" imgH="482391" progId="Equation.3">
                  <p:embed/>
                </p:oleObj>
              </mc:Choice>
              <mc:Fallback>
                <p:oleObj name="Формула" r:id="rId3" imgW="1040948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844675"/>
                        <a:ext cx="3671888" cy="171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42988" y="3862388"/>
            <a:ext cx="7920037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  </a:t>
            </a:r>
            <a:r>
              <a:rPr kumimoji="0" lang="ru-RU" altLang="ru-RU" sz="2400" b="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kumimoji="0" lang="ru-RU" altLang="ru-RU" sz="2400" b="0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ij</a:t>
            </a:r>
            <a:r>
              <a:rPr kumimoji="0" lang="ru-RU" altLang="ru-RU" sz="24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матрицы-произведения C  равен сумме произведений элементов </a:t>
            </a:r>
            <a:r>
              <a:rPr kumimoji="0" lang="ru-RU" altLang="ru-RU" sz="2400" b="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i-</a:t>
            </a:r>
            <a:r>
              <a:rPr kumimoji="0" lang="ru-RU" altLang="ru-RU" sz="24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строки  первой  матрицы- сомножителя  на  соответствующие  элементы  </a:t>
            </a:r>
            <a:r>
              <a:rPr kumimoji="0" lang="ru-RU" altLang="ru-RU" sz="2400" b="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j-</a:t>
            </a:r>
            <a:r>
              <a:rPr kumimoji="0" lang="ru-RU" altLang="ru-RU" sz="24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 столбца второй матрицы-сомножителя</a:t>
            </a:r>
            <a:r>
              <a:rPr kumimoji="0" lang="ru-RU" altLang="ru-RU" sz="2400" b="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87-AD10-4D59-AA5D-9733F7F6B17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276475"/>
            <a:ext cx="6985000" cy="1065213"/>
          </a:xfrm>
        </p:spPr>
        <p:txBody>
          <a:bodyPr/>
          <a:lstStyle/>
          <a:p>
            <a:r>
              <a:rPr lang="ru-RU" altLang="ru-RU"/>
              <a:t>Элементы линейной алгебры</a:t>
            </a:r>
            <a:endParaRPr lang="ru-RU" altLang="ru-RU" b="0">
              <a:effectLst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23A8-7211-4600-B0D8-BDB2D30CDE01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3. Элементы теории матриц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03350" y="2062163"/>
            <a:ext cx="752475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Нулевой матрицей</a:t>
            </a:r>
            <a:r>
              <a:rPr kumimoji="0" lang="ru-RU" altLang="ru-RU" sz="2400"/>
              <a:t> </a:t>
            </a:r>
            <a:r>
              <a:rPr kumimoji="0" lang="ru-RU" altLang="ru-RU" sz="2400" b="0"/>
              <a:t>называется матрица, у которой все элементы – нули.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/>
              <a:t>Квадратная матрица размера 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ru-RU" altLang="ru-RU" sz="2400" b="0"/>
              <a:t> называется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единичной</a:t>
            </a:r>
            <a:r>
              <a:rPr kumimoji="0" lang="ru-RU" altLang="ru-RU" sz="2400" b="0"/>
              <a:t>, если все её элементы, стоящие на главной диагонали, равны единице, а все остальные – нули. Единичную матрицу можно определить формулами: 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b="0" i="1"/>
              <a:t>				</a:t>
            </a:r>
            <a:r>
              <a:rPr kumimoji="0" lang="ru-RU" altLang="ru-RU" sz="2800" i="1"/>
              <a:t>a</a:t>
            </a:r>
            <a:r>
              <a:rPr kumimoji="0" lang="ru-RU" altLang="ru-RU" sz="2800" i="1" baseline="-25000"/>
              <a:t>ij</a:t>
            </a:r>
            <a:r>
              <a:rPr kumimoji="0" lang="ru-RU" altLang="ru-RU" sz="2800"/>
              <a:t> = 1 при </a:t>
            </a:r>
            <a:r>
              <a:rPr kumimoji="0" lang="ru-RU" altLang="ru-RU" sz="2800" i="1"/>
              <a:t>i = j</a:t>
            </a:r>
            <a:r>
              <a:rPr kumimoji="0" lang="ru-RU" altLang="ru-RU" sz="2800"/>
              <a:t>;</a:t>
            </a:r>
            <a:endParaRPr kumimoji="0" lang="ru-RU" altLang="ru-RU" sz="2800" i="1"/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800" i="1"/>
              <a:t>				a</a:t>
            </a:r>
            <a:r>
              <a:rPr kumimoji="0" lang="ru-RU" altLang="ru-RU" sz="2800" i="1" baseline="-25000"/>
              <a:t>ij</a:t>
            </a:r>
            <a:r>
              <a:rPr kumimoji="0" lang="ru-RU" altLang="ru-RU" sz="2800" baseline="-25000"/>
              <a:t> </a:t>
            </a:r>
            <a:r>
              <a:rPr kumimoji="0" lang="ru-RU" altLang="ru-RU" sz="2800"/>
              <a:t>= 0 при </a:t>
            </a:r>
            <a:r>
              <a:rPr kumimoji="0" lang="ru-RU" altLang="ru-RU" sz="2800" i="1"/>
              <a:t>i </a:t>
            </a:r>
            <a:r>
              <a:rPr kumimoji="0" lang="ru-RU" altLang="ru-RU" sz="2800" i="1">
                <a:sym typeface="Symbol" panose="05050102010706020507" pitchFamily="18" charset="2"/>
              </a:rPr>
              <a:t></a:t>
            </a:r>
            <a:r>
              <a:rPr kumimoji="0" lang="ru-RU" altLang="ru-RU" sz="2800"/>
              <a:t> </a:t>
            </a:r>
            <a:r>
              <a:rPr kumimoji="0" lang="ru-RU" altLang="ru-RU" sz="2800" i="1"/>
              <a:t>j</a:t>
            </a:r>
            <a:r>
              <a:rPr kumimoji="0" lang="ru-RU" altLang="ru-RU" sz="28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98D4-E330-446B-B722-B478D99AD355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3. Элементы теории матриц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403350" y="1485900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Обратной матрицей</a:t>
            </a:r>
            <a:r>
              <a:rPr kumimoji="0" lang="ru-RU" altLang="ru-RU" sz="2800"/>
              <a:t> </a:t>
            </a:r>
            <a:r>
              <a:rPr kumimoji="0" lang="ru-RU" altLang="ru-RU" sz="2800" b="0"/>
              <a:t>к матрице </a:t>
            </a:r>
            <a:r>
              <a:rPr kumimoji="0" lang="ru-RU" altLang="ru-RU" sz="2800"/>
              <a:t>A </a:t>
            </a:r>
            <a:r>
              <a:rPr kumimoji="0" lang="ru-RU" altLang="ru-RU" sz="2800" b="0"/>
              <a:t>называется такая матрица </a:t>
            </a:r>
            <a:r>
              <a:rPr kumimoji="0" lang="ru-RU" altLang="ru-RU" sz="2800"/>
              <a:t>A</a:t>
            </a:r>
            <a:r>
              <a:rPr kumimoji="0" lang="ru-RU" altLang="ru-RU" sz="2800" b="0" baseline="30000"/>
              <a:t>–1</a:t>
            </a:r>
            <a:r>
              <a:rPr kumimoji="0" lang="ru-RU" altLang="ru-RU" sz="2800" b="0"/>
              <a:t>, для которой справедливы равенства: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400" b="0"/>
              <a:t>				</a:t>
            </a:r>
            <a:r>
              <a:rPr kumimoji="0" lang="ru-RU" altLang="ru-RU" sz="2800"/>
              <a:t>AA</a:t>
            </a:r>
            <a:r>
              <a:rPr kumimoji="0" lang="ru-RU" altLang="ru-RU" sz="2800" baseline="30000"/>
              <a:t>–1</a:t>
            </a:r>
            <a:r>
              <a:rPr kumimoji="0" lang="ru-RU" altLang="ru-RU" sz="2800"/>
              <a:t> = A</a:t>
            </a:r>
            <a:r>
              <a:rPr kumimoji="0" lang="ru-RU" altLang="ru-RU" sz="2800" baseline="30000"/>
              <a:t>–1</a:t>
            </a:r>
            <a:r>
              <a:rPr kumimoji="0" lang="ru-RU" altLang="ru-RU" sz="2800"/>
              <a:t>A = E.</a:t>
            </a:r>
          </a:p>
          <a:p>
            <a:pPr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800" b="0"/>
              <a:t>Очевидно, что </a:t>
            </a:r>
            <a:r>
              <a:rPr kumimoji="0" lang="ru-RU" altLang="ru-RU" sz="2800"/>
              <a:t>A</a:t>
            </a:r>
            <a:r>
              <a:rPr kumimoji="0" lang="ru-RU" altLang="ru-RU" sz="2800" b="0" baseline="30000"/>
              <a:t>–1</a:t>
            </a:r>
            <a:r>
              <a:rPr kumimoji="0" lang="ru-RU" altLang="ru-RU" sz="2800" b="0"/>
              <a:t> – квадратная матрица того же размера, что и матрица </a:t>
            </a:r>
            <a:r>
              <a:rPr kumimoji="0" lang="ru-RU" altLang="ru-RU" sz="2800"/>
              <a:t>A</a:t>
            </a:r>
            <a:r>
              <a:rPr kumimoji="0" lang="ru-RU" altLang="ru-RU" sz="2800" b="0"/>
              <a:t>. Сразу заметим, что 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всякая квадратная матрица имеет обратную матрицу</a:t>
            </a:r>
            <a:r>
              <a:rPr kumimoji="0" lang="ru-RU" altLang="ru-RU" sz="2800" b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kumimoji="0" lang="ru-RU" altLang="ru-RU" sz="28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2C5E-6269-4831-8AEB-0F59C372C7C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03350" y="15573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Определителем произвольной матрицы второго </a:t>
            </a:r>
          </a:p>
          <a:p>
            <a:pPr>
              <a:buFont typeface="Wingdings" panose="05000000000000000000" pitchFamily="2" charset="2"/>
              <a:buNone/>
            </a:pPr>
            <a:endParaRPr kumimoji="0" lang="ru-RU" altLang="ru-RU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порядка</a:t>
            </a:r>
            <a:r>
              <a:rPr kumimoji="0" lang="ru-RU" altLang="ru-RU" sz="2400"/>
              <a:t>                                </a:t>
            </a:r>
            <a:r>
              <a:rPr kumimoji="0" lang="ru-RU" altLang="ru-RU" sz="2400" b="0"/>
              <a:t>называется число, </a:t>
            </a:r>
          </a:p>
          <a:p>
            <a:pPr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400" b="0"/>
              <a:t>которое обозначается                           и равно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400" b="0"/>
              <a:t>произведению двух чисел, стоящих на главной 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400" b="0"/>
              <a:t>диагонали минус произведение двух чисел, стоящих на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 sz="2400" b="0"/>
              <a:t> другой диагонали: </a:t>
            </a:r>
            <a:r>
              <a:rPr kumimoji="0" lang="ru-RU" altLang="ru-RU" sz="2400" i="1">
                <a:sym typeface="Symbol" panose="05050102010706020507" pitchFamily="18" charset="2"/>
              </a:rPr>
              <a:t></a:t>
            </a:r>
            <a:r>
              <a:rPr kumimoji="0" lang="ru-RU" altLang="ru-RU" sz="2400" baseline="-25000"/>
              <a:t>11</a:t>
            </a:r>
            <a:r>
              <a:rPr kumimoji="0" lang="ru-RU" altLang="ru-RU" sz="2400" i="1">
                <a:sym typeface="Symbol" panose="05050102010706020507" pitchFamily="18" charset="2"/>
              </a:rPr>
              <a:t></a:t>
            </a:r>
            <a:r>
              <a:rPr kumimoji="0" lang="ru-RU" altLang="ru-RU" sz="2400" baseline="-25000"/>
              <a:t>22</a:t>
            </a:r>
            <a:r>
              <a:rPr kumimoji="0" lang="ru-RU" altLang="ru-RU" sz="2400"/>
              <a:t> – </a:t>
            </a:r>
            <a:r>
              <a:rPr kumimoji="0" lang="ru-RU" altLang="ru-RU" sz="2400" i="1">
                <a:sym typeface="Symbol" panose="05050102010706020507" pitchFamily="18" charset="2"/>
              </a:rPr>
              <a:t></a:t>
            </a:r>
            <a:r>
              <a:rPr kumimoji="0" lang="ru-RU" altLang="ru-RU" sz="2400" baseline="-25000"/>
              <a:t>12</a:t>
            </a:r>
            <a:r>
              <a:rPr kumimoji="0" lang="ru-RU" altLang="ru-RU" sz="2400" i="1">
                <a:sym typeface="Symbol" panose="05050102010706020507" pitchFamily="18" charset="2"/>
              </a:rPr>
              <a:t></a:t>
            </a:r>
            <a:r>
              <a:rPr kumimoji="0" lang="ru-RU" altLang="ru-RU" sz="2400" baseline="-25000"/>
              <a:t>21</a:t>
            </a:r>
            <a:r>
              <a:rPr kumimoji="0" lang="ru-RU" altLang="ru-RU" sz="2400" b="0"/>
              <a:t>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843213" y="2035175"/>
          <a:ext cx="18732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Формула" r:id="rId3" imgW="888614" imgH="545863" progId="Equation.3">
                  <p:embed/>
                </p:oleObj>
              </mc:Choice>
              <mc:Fallback>
                <p:oleObj name="Формула" r:id="rId3" imgW="888614" imgH="54586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035175"/>
                        <a:ext cx="1873250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572000" y="3040063"/>
          <a:ext cx="165576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Формула" r:id="rId5" imgW="812447" imgH="545863" progId="Equation.3">
                  <p:embed/>
                </p:oleObj>
              </mc:Choice>
              <mc:Fallback>
                <p:oleObj name="Формула" r:id="rId5" imgW="812447" imgH="54586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0063"/>
                        <a:ext cx="1655763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8AC-E495-481A-803C-32AE6B6F74E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Определителем</a:t>
            </a:r>
            <a:r>
              <a:rPr kumimoji="0" lang="ru-RU" altLang="ru-RU" sz="2400" b="0"/>
              <a:t> произвольной квадратной матрицы третьего порядка  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/>
              <a:t>    называется сумма шести слагаемых, каждое из которых представляет собой произведение трех элементов матрицы, выбираемых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следующему правилу</a:t>
            </a:r>
            <a:r>
              <a:rPr kumimoji="0" lang="ru-RU" altLang="ru-RU" sz="2400" b="0"/>
              <a:t>: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4716463" y="2166938"/>
          <a:ext cx="302418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Формула" r:id="rId3" imgW="1206500" imgH="800100" progId="Equation.3">
                  <p:embed/>
                </p:oleObj>
              </mc:Choice>
              <mc:Fallback>
                <p:oleObj name="Формула" r:id="rId3" imgW="1206500" imgH="800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166938"/>
                        <a:ext cx="3024187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AC0C-300B-4AA8-9D3B-FE7CE7703043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619250" y="15573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200" b="0"/>
              <a:t>три произведения элементов, стоящих на </a:t>
            </a:r>
            <a:r>
              <a:rPr kumimoji="0" lang="ru-RU" altLang="ru-RU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главной</a:t>
            </a:r>
            <a:r>
              <a:rPr kumimoji="0" lang="ru-RU" altLang="ru-RU" sz="2200" b="0"/>
              <a:t> диагонали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200" b="0"/>
              <a:t>и в вершинах двух треугольников:                         , берутся со 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200" b="0"/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200" b="0"/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200" b="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200" b="0"/>
              <a:t>знаком "</a:t>
            </a:r>
            <a:r>
              <a:rPr kumimoji="0" lang="ru-RU" altLang="ru-RU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</a:t>
            </a:r>
            <a:r>
              <a:rPr kumimoji="0" lang="ru-RU" altLang="ru-RU" sz="2200" b="0"/>
              <a:t>", а три произведения элементов, стоящих на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второй</a:t>
            </a:r>
            <a:r>
              <a:rPr kumimoji="0" lang="ru-RU" altLang="ru-RU" sz="2200" b="0"/>
              <a:t> диагонали и в вершинах двух других треугольников: 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200" b="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200" b="0"/>
              <a:t>               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200" b="0"/>
              <a:t>                      , берутся со знаком "</a:t>
            </a:r>
            <a:r>
              <a:rPr kumimoji="0" lang="ru-RU" altLang="ru-RU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</a:t>
            </a:r>
            <a:r>
              <a:rPr kumimoji="0" lang="ru-RU" altLang="ru-RU" sz="2200" b="0"/>
              <a:t>". 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6011863" y="2060575"/>
          <a:ext cx="1152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CorelDRAW" r:id="rId3" imgW="859536" imgH="854964" progId="CorelDRAW.Graphic.11">
                  <p:embed/>
                </p:oleObj>
              </mc:Choice>
              <mc:Fallback>
                <p:oleObj name="CorelDRAW" r:id="rId3" imgW="859536" imgH="854964" progId="CorelDRAW.Graphic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060575"/>
                        <a:ext cx="11525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Rectangle 13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1692275" y="4724400"/>
          <a:ext cx="1223963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CorelDRAW" r:id="rId5" imgW="854964" imgH="859536" progId="CorelDRAW.Graphic.11">
                  <p:embed/>
                </p:oleObj>
              </mc:Choice>
              <mc:Fallback>
                <p:oleObj name="CorelDRAW" r:id="rId5" imgW="854964" imgH="859536" progId="CorelDRAW.Graphic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724400"/>
                        <a:ext cx="1223963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002A-4048-4BA6-9C00-AF1F84282718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619250" y="15573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/>
              <a:t>Определитель третьего порядка обозначается так:</a:t>
            </a:r>
            <a:r>
              <a:rPr kumimoji="0" lang="ru-RU" altLang="ru-RU" b="0"/>
              <a:t>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2843213" y="2081213"/>
          <a:ext cx="3816350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Формула" r:id="rId3" imgW="1091726" imgH="799753" progId="Equation.3">
                  <p:embed/>
                </p:oleObj>
              </mc:Choice>
              <mc:Fallback>
                <p:oleObj name="Формула" r:id="rId3" imgW="1091726" imgH="79975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081213"/>
                        <a:ext cx="3816350" cy="278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9D11-62E8-450D-97F2-3BD3D678B94A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403350" y="1268413"/>
            <a:ext cx="75247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/>
              <a:t>Сформулируем понятие </a:t>
            </a:r>
            <a:r>
              <a:rPr kumimoji="0" lang="ru-RU" altLang="ru-RU" sz="2400" b="0" i="1"/>
              <a:t>n</a:t>
            </a:r>
            <a:r>
              <a:rPr kumimoji="0" lang="ru-RU" altLang="ru-RU" sz="2400" b="0"/>
              <a:t>! (читается </a:t>
            </a:r>
            <a:r>
              <a:rPr kumimoji="0" lang="ru-RU" altLang="ru-RU" sz="2400" b="0" i="1"/>
              <a:t>эн факториал</a:t>
            </a:r>
            <a:r>
              <a:rPr kumimoji="0" lang="ru-RU" altLang="ru-RU" sz="2400" b="0"/>
              <a:t>): </a:t>
            </a:r>
            <a:r>
              <a:rPr kumimoji="0" lang="ru-RU" altLang="ru-RU" sz="2400"/>
              <a:t>если </a:t>
            </a:r>
            <a:r>
              <a:rPr kumimoji="0" lang="ru-RU" altLang="ru-RU" sz="2400" b="0" i="1"/>
              <a:t>n</a:t>
            </a:r>
            <a:r>
              <a:rPr kumimoji="0" lang="ru-RU" altLang="ru-RU" sz="2400"/>
              <a:t> – натуральное (целое положительное) число, то </a:t>
            </a:r>
            <a:r>
              <a:rPr kumimoji="0" lang="ru-RU" altLang="ru-RU" sz="2400" b="0" i="1"/>
              <a:t>n</a:t>
            </a:r>
            <a:r>
              <a:rPr kumimoji="0" lang="ru-RU" altLang="ru-RU" sz="2400" b="0"/>
              <a:t>!</a:t>
            </a:r>
            <a:r>
              <a:rPr kumimoji="0" lang="ru-RU" altLang="ru-RU" sz="2400"/>
              <a:t> – это </a:t>
            </a:r>
            <a:r>
              <a:rPr kumimoji="0" lang="ru-RU" altLang="ru-RU" sz="24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произведение всех натуральных чисел от 1 до </a:t>
            </a:r>
            <a:r>
              <a:rPr kumimoji="0" lang="ru-RU" altLang="ru-RU" sz="2400" b="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kumimoji="0" lang="ru-RU" altLang="ru-RU" sz="2400" b="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/>
              <a:t>				</a:t>
            </a:r>
            <a:r>
              <a:rPr kumimoji="0" lang="ru-RU" altLang="ru-RU" sz="2800" i="1"/>
              <a:t>n</a:t>
            </a:r>
            <a:r>
              <a:rPr kumimoji="0" lang="ru-RU" altLang="ru-RU" sz="2800"/>
              <a:t>! = 1</a:t>
            </a:r>
            <a:r>
              <a:rPr kumimoji="0" lang="ru-RU" altLang="ru-RU" sz="2800">
                <a:sym typeface="Symbol" panose="05050102010706020507" pitchFamily="18" charset="2"/>
              </a:rPr>
              <a:t></a:t>
            </a:r>
            <a:r>
              <a:rPr kumimoji="0" lang="ru-RU" altLang="ru-RU" sz="2800"/>
              <a:t>2</a:t>
            </a:r>
            <a:r>
              <a:rPr kumimoji="0" lang="ru-RU" altLang="ru-RU" sz="2800">
                <a:sym typeface="Symbol" panose="05050102010706020507" pitchFamily="18" charset="2"/>
              </a:rPr>
              <a:t></a:t>
            </a:r>
            <a:r>
              <a:rPr kumimoji="0" lang="ru-RU" altLang="ru-RU" sz="2800"/>
              <a:t>3</a:t>
            </a:r>
            <a:r>
              <a:rPr kumimoji="0" lang="ru-RU" altLang="ru-RU" sz="2800">
                <a:sym typeface="Symbol" panose="05050102010706020507" pitchFamily="18" charset="2"/>
              </a:rPr>
              <a:t></a:t>
            </a:r>
            <a:r>
              <a:rPr kumimoji="0" lang="ru-RU" altLang="ru-RU" sz="2800"/>
              <a:t>(</a:t>
            </a:r>
            <a:r>
              <a:rPr kumimoji="0" lang="ru-RU" altLang="ru-RU" sz="2800" i="1"/>
              <a:t>n – </a:t>
            </a:r>
            <a:r>
              <a:rPr kumimoji="0" lang="ru-RU" altLang="ru-RU" sz="2800"/>
              <a:t>1) </a:t>
            </a:r>
            <a:r>
              <a:rPr kumimoji="0" lang="ru-RU" altLang="ru-RU" sz="2800" i="1"/>
              <a:t>n.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Определителем</a:t>
            </a:r>
            <a:r>
              <a:rPr kumimoji="0" lang="ru-RU" altLang="ru-RU" sz="2400" b="0"/>
              <a:t> n-го порядка называется сумма n! слагаемых. Каждое слагаемое представляет собой произведение n элементов, взятых по одному из каждой строки и каждого столбца определителя. Перед каждым произведением ставится знак "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</a:t>
            </a:r>
            <a:r>
              <a:rPr kumimoji="0" lang="ru-RU" altLang="ru-RU" sz="2400" b="0"/>
              <a:t>" или "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</a:t>
            </a:r>
            <a:r>
              <a:rPr kumimoji="0" lang="ru-RU" altLang="ru-RU" sz="2400" b="0"/>
              <a:t>". </a:t>
            </a:r>
            <a:br>
              <a:rPr kumimoji="0" lang="ru-RU" altLang="ru-RU" sz="2400" b="0"/>
            </a:br>
            <a:endParaRPr kumimoji="0" lang="ru-RU" altLang="ru-RU" sz="2400" b="0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623C-71AC-4CD0-A1E3-EB1FF85ABC6F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403350" y="1268413"/>
            <a:ext cx="75247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Перестановкой</a:t>
            </a:r>
            <a:r>
              <a:rPr kumimoji="0" lang="ru-RU" altLang="ru-RU" sz="2400"/>
              <a:t> называется заданный порядок в конечном множестве.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/>
              <a:t>Взаимное расположение двух чисел в перестановке, когда большее стоит впереди меньшего называется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инверсией</a:t>
            </a:r>
            <a:r>
              <a:rPr kumimoji="0" lang="ru-RU" altLang="ru-RU" sz="2400"/>
              <a:t>. Например, в перестановке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/>
              <a:t>                                    три инверсии; в перестановке                              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/>
              <a:t>                                    – шесть инверсий.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/>
              <a:t>Перестановка называется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четной</a:t>
            </a:r>
            <a:r>
              <a:rPr kumimoji="0" lang="ru-RU" altLang="ru-RU" sz="2400"/>
              <a:t>, если в ней четное число инверсий и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нечетной</a:t>
            </a:r>
            <a:r>
              <a:rPr kumimoji="0" lang="ru-RU" altLang="ru-RU" sz="2400"/>
              <a:t>, если число инверсий нечетное.</a:t>
            </a:r>
            <a:r>
              <a:rPr kumimoji="0" lang="ru-RU" altLang="ru-RU" sz="2400" b="0"/>
              <a:t> 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1835150" y="3370263"/>
          <a:ext cx="19446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CorelDRAW" r:id="rId3" imgW="725308" imgH="209188" progId="CorelDRAW.Graphic.11">
                  <p:embed/>
                </p:oleObj>
              </mc:Choice>
              <mc:Fallback>
                <p:oleObj name="CorelDRAW" r:id="rId3" imgW="725308" imgH="209188" progId="CorelDRAW.Graphic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370263"/>
                        <a:ext cx="1944688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Rectangle 1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77" name="Object 17"/>
          <p:cNvGraphicFramePr>
            <a:graphicFrameLocks noChangeAspect="1"/>
          </p:cNvGraphicFramePr>
          <p:nvPr/>
        </p:nvGraphicFramePr>
        <p:xfrm>
          <a:off x="1835150" y="4076700"/>
          <a:ext cx="20891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CorelDRAW" r:id="rId5" imgW="878738" imgH="291694" progId="CorelDRAW.Graphic.11">
                  <p:embed/>
                </p:oleObj>
              </mc:Choice>
              <mc:Fallback>
                <p:oleObj name="CorelDRAW" r:id="rId5" imgW="878738" imgH="291694" progId="CorelDRAW.Graphic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76700"/>
                        <a:ext cx="20891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128D-48DE-4DC3-A95C-B41764436A93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258888" y="1773238"/>
            <a:ext cx="75247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/>
              <a:t>Теперь можно сформулировать правило: 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/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произведение </a:t>
            </a:r>
            <a:r>
              <a:rPr kumimoji="0" lang="ru-RU" altLang="ru-RU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kumimoji="0" lang="ru-RU" altLang="ru-RU" sz="2800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</a:t>
            </a:r>
            <a:r>
              <a:rPr kumimoji="0" lang="ru-RU" altLang="ru-RU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ru-RU" altLang="ru-RU" sz="2800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</a:t>
            </a:r>
            <a:r>
              <a:rPr kumimoji="0" lang="ru-RU" altLang="ru-RU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28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kumimoji="0" lang="ru-RU" altLang="ru-RU" sz="2800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</a:t>
            </a:r>
            <a:r>
              <a:rPr kumimoji="0" lang="ru-RU" altLang="ru-RU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2800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ns</a:t>
            </a:r>
            <a:r>
              <a:rPr kumimoji="0"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берется со знаком "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</a:t>
            </a:r>
            <a:r>
              <a:rPr kumimoji="0"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", если вторые индексы образуют 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четную перестановку</a:t>
            </a:r>
            <a:r>
              <a:rPr kumimoji="0"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и со знаком "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</a:t>
            </a:r>
            <a:r>
              <a:rPr kumimoji="0"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", если 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нечетную</a:t>
            </a:r>
            <a:r>
              <a:rPr kumimoji="0" lang="ru-RU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7F9-F47C-469F-9A50-E94A177F84BC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4. Определители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258888" y="1196975"/>
            <a:ext cx="788511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kumimoji="0" lang="ru-RU" altLang="ru-RU" sz="2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определения определителя можно вывести следующие его свойства: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1900"/>
              <a:t>1.Если поменять местами две строки определителя (два столбца), то получим новый определитель, равный исходному, умноженному на -1.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1900"/>
              <a:t>2.Определитель, имеющий две равных строки (два равных столбца), равен нулю.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1900"/>
              <a:t>3.Если одну из строк определителя умножить на какое-либо число, то получится определитель, равный исходному, умноженному на это число.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1900"/>
              <a:t>4.Определитель транспонированной матрицы равен определителю исходной матрицы.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1900"/>
              <a:t>5.Если в определителе вместо любой строки записать сумму этой строки и любой другой строки, умноженной на некоторое число, то полученный новый определитель будет равен исходному.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0" lang="ru-RU" altLang="ru-RU"/>
              <a:t/>
            </a:r>
            <a:br>
              <a:rPr kumimoji="0" lang="ru-RU" altLang="ru-RU"/>
            </a:br>
            <a:endParaRPr kumimoji="0" lang="ru-RU" altLang="ru-RU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492D-FA34-4438-89FC-2FC35895278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</a:t>
            </a:r>
            <a:r>
              <a:rPr lang="en-US" altLang="ru-RU"/>
              <a:t> </a:t>
            </a:r>
            <a:r>
              <a:rPr lang="ru-RU" altLang="ru-RU"/>
              <a:t>раздела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475" y="1268413"/>
            <a:ext cx="7848600" cy="4151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 lvl="1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1. Системы линейных уравнений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2. Метод Гаусса решения систем линейных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уравнений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3. Элементы теории матриц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4. Определители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5. Вычисление обратной матрицы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6. Правило Крамера решения квадратных систем линейных равнений</a:t>
            </a:r>
          </a:p>
          <a:p>
            <a:pPr lvl="1">
              <a:buFont typeface="Wingdings" panose="05000000000000000000" pitchFamily="2" charset="2"/>
              <a:buNone/>
            </a:pPr>
            <a:endParaRPr lang="ru-RU" altLang="ru-RU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altLang="ru-RU" sz="2000" b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DFB1-7859-424A-9A62-826570B7DE70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5. Вычисление обратной матрицы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366838" y="1341438"/>
            <a:ext cx="759777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/>
              <a:t>Пусть A = (</a:t>
            </a:r>
            <a:r>
              <a:rPr kumimoji="0" lang="ru-RU" altLang="ru-RU" sz="2400" b="0" i="1"/>
              <a:t>a</a:t>
            </a:r>
            <a:r>
              <a:rPr kumimoji="0" lang="ru-RU" altLang="ru-RU" sz="2400" b="0" i="1" baseline="-25000"/>
              <a:t>ij</a:t>
            </a:r>
            <a:r>
              <a:rPr kumimoji="0" lang="ru-RU" altLang="ru-RU" sz="2400" b="0"/>
              <a:t>) – квадратная матрица с определителем, не равным нулю. Тогда существует обратная матрица A</a:t>
            </a:r>
            <a:r>
              <a:rPr kumimoji="0" lang="ru-RU" altLang="ru-RU" sz="2400" b="0" baseline="30000"/>
              <a:t>–1</a:t>
            </a:r>
            <a:r>
              <a:rPr kumimoji="0" lang="ru-RU" altLang="ru-RU" sz="2400" b="0"/>
              <a:t>, которая вычисляется по формуле:</a:t>
            </a:r>
            <a:br>
              <a:rPr kumimoji="0" lang="ru-RU" altLang="ru-RU" sz="2400" b="0"/>
            </a:br>
            <a:endParaRPr kumimoji="0" lang="ru-RU" altLang="ru-RU" sz="2400" b="0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1692275" y="3284538"/>
          <a:ext cx="62642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Формула" r:id="rId3" imgW="1485255" imgH="545863" progId="Equation.3">
                  <p:embed/>
                </p:oleObj>
              </mc:Choice>
              <mc:Fallback>
                <p:oleObj name="Формула" r:id="rId3" imgW="1485255" imgH="54586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84538"/>
                        <a:ext cx="6264275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195B-B556-464B-BEED-2AAD9DED2D49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508875" cy="633412"/>
          </a:xfrm>
        </p:spPr>
        <p:txBody>
          <a:bodyPr/>
          <a:lstStyle/>
          <a:p>
            <a:pPr algn="ctr"/>
            <a:r>
              <a:rPr lang="ru-RU" altLang="ru-RU" sz="3200"/>
              <a:t>§ 5. Вычисление обратной матрицы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366838" y="1557338"/>
            <a:ext cx="759777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 b="0"/>
              <a:t>Последняя формула означает, что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-й строке</a:t>
            </a:r>
            <a:r>
              <a:rPr kumimoji="0" lang="ru-RU" altLang="ru-RU" sz="2400"/>
              <a:t> и 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-м столбце</a:t>
            </a:r>
            <a:r>
              <a:rPr kumimoji="0" lang="ru-RU" altLang="ru-RU" sz="2400" b="0"/>
              <a:t> обратной матрицы располагается алгебраическое дополнение элемента, стоящего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-й строке и в 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-м</a:t>
            </a:r>
            <a:r>
              <a:rPr kumimoji="0" lang="ru-RU" altLang="ru-RU" sz="2400" b="0"/>
              <a:t> столбце исходной матрицы, деленное на определитель исходной матрицы.</a:t>
            </a:r>
          </a:p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800" b="0"/>
              <a:t>Еще раз подчеркнем, что </a:t>
            </a:r>
            <a:r>
              <a:rPr kumimoji="0" lang="ru-RU" altLang="ru-RU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обратная матрица существует только для квадратной матрицы с определителем, отличным от нуля</a:t>
            </a:r>
            <a:r>
              <a:rPr kumimoji="0" lang="ru-RU" altLang="ru-RU" sz="2800" b="0"/>
              <a:t>!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EDDA-1082-4790-9313-2BDA5B58AF47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7508875" cy="1223963"/>
          </a:xfrm>
        </p:spPr>
        <p:txBody>
          <a:bodyPr/>
          <a:lstStyle/>
          <a:p>
            <a:pPr algn="ctr"/>
            <a:r>
              <a:rPr lang="ru-RU" altLang="ru-RU" sz="3200"/>
              <a:t>§ 6. </a:t>
            </a:r>
            <a:r>
              <a:rPr lang="ru-RU" altLang="ru-RU" sz="2800"/>
              <a:t>Правило Крамера решения квадратных систем линейных равнений</a:t>
            </a:r>
            <a:r>
              <a:rPr lang="ru-RU" altLang="ru-RU"/>
              <a:t>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blackWhite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03350" y="1341438"/>
            <a:ext cx="75247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endParaRPr kumimoji="0" lang="ru-RU" altLang="ru-RU" sz="2400" b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366838" y="1341438"/>
            <a:ext cx="7597775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sz="2400"/>
              <a:t>Если определитель матрицы A не равен нулю, то система имеет единственное решение, определяемое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формулами</a:t>
            </a:r>
            <a:r>
              <a:rPr kumimoji="0" lang="ru-RU" altLang="ru-RU" sz="2400"/>
              <a:t>: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blackWhite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blackWhite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blackWhite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1619250" y="2565400"/>
          <a:ext cx="15446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Формула" r:id="rId3" imgW="762000" imgH="1701800" progId="Equation.3">
                  <p:embed/>
                </p:oleObj>
              </mc:Choice>
              <mc:Fallback>
                <p:oleObj name="Формула" r:id="rId3" imgW="762000" imgH="170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565400"/>
                        <a:ext cx="15446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8" name="Text Box 18"/>
          <p:cNvSpPr txBox="1">
            <a:spLocks noChangeArrowheads="1"/>
          </p:cNvSpPr>
          <p:nvPr/>
        </p:nvSpPr>
        <p:spPr bwMode="blackWhite">
          <a:xfrm>
            <a:off x="4067175" y="3233738"/>
            <a:ext cx="46085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0"/>
              <a:t>Здесь </a:t>
            </a:r>
            <a:r>
              <a:rPr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определитель </a:t>
            </a:r>
            <a:r>
              <a:rPr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-го порядка</a:t>
            </a:r>
            <a:r>
              <a:rPr lang="ru-RU" altLang="ru-RU" sz="2400" b="0"/>
              <a:t>, получающийся из определителя </a:t>
            </a:r>
            <a:r>
              <a:rPr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sz="2400" b="0"/>
              <a:t> матрицы A коэффициентов системы заменой </a:t>
            </a:r>
            <a:r>
              <a:rPr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-го</a:t>
            </a:r>
            <a:r>
              <a:rPr lang="ru-RU" altLang="ru-RU" sz="2400" b="0"/>
              <a:t> столбца столбцом свободных членов.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DCBD-E4EA-47E6-BF17-7A9C470C6D8B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205038"/>
            <a:ext cx="6985000" cy="2303462"/>
          </a:xfrm>
        </p:spPr>
        <p:txBody>
          <a:bodyPr/>
          <a:lstStyle/>
          <a:p>
            <a:pPr algn="ctr"/>
            <a:r>
              <a:rPr lang="ru-RU" altLang="ru-RU"/>
              <a:t>Дифференциальное и интегральное исчисление функции одной переменной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E1EA-25FF-488B-8475-9AA4FEFD378D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 раздела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28775"/>
            <a:ext cx="8135937" cy="52562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1. Основные понятия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2. Предел и непрерывность функции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3.Производная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</a:t>
            </a:r>
            <a:r>
              <a:rPr lang="en-US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Дифференциал функции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5. Производные высших порядков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6. Формула Лагранжа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7. Необходимые и достаточные условия экстремума функции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8. Выпуклость и вогнутость функции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9. Неопределенный интеграл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10. Замена переменной в неопределенном интеграле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11. Формула интегрирования по частям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12. Определенный интеграл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13. Определенный интеграл как функция верхнего предела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 14. Несобственные интегралы с бесконечными пределами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531-E03D-491C-94BE-21D947389807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60475" y="1268413"/>
            <a:ext cx="7848600" cy="48244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Пусть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 i="1"/>
              <a:t> </a:t>
            </a:r>
            <a:r>
              <a:rPr lang="ru-RU" altLang="ru-RU"/>
              <a:t>— некоторое множество чисел. Если задан закон, по которому каждому числу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из множества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/>
              <a:t> ставится в соответствие единственное определенное число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/>
              <a:t>, то будем говорить, что на множестве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/>
              <a:t> задана функция, которую назовём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/>
              <a:t>. 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/>
              <a:t> — это значение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i="1"/>
              <a:t> </a:t>
            </a:r>
            <a:r>
              <a:rPr lang="ru-RU" altLang="ru-RU"/>
              <a:t>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, что обозначается формулой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= f(x)</a:t>
            </a:r>
            <a:r>
              <a:rPr lang="ru-RU" altLang="ru-RU" i="1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называется аргументом функции, множество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/>
              <a:t> — областью определения функции, а все значения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/>
              <a:t> образуют множество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ru-RU" altLang="ru-RU"/>
              <a:t>, которое называется множеством значений или областью изменения функции.</a:t>
            </a:r>
          </a:p>
          <a:p>
            <a:endParaRPr lang="ru-RU" alt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17725" y="188913"/>
            <a:ext cx="6867525" cy="515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3200"/>
              <a:t>§1. Основные понятия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ABF-0536-4E5B-B733-BFD7CD807344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515937"/>
          </a:xfrm>
        </p:spPr>
        <p:txBody>
          <a:bodyPr/>
          <a:lstStyle/>
          <a:p>
            <a:r>
              <a:rPr lang="ru-RU" altLang="ru-RU" sz="3200"/>
              <a:t>§1. Основные понятия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343775" cy="475138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/>
              <a:t>Функция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/>
              <a:t> </a:t>
            </a:r>
            <a:r>
              <a:rPr lang="ru-RU" altLang="ru-RU" b="1"/>
              <a:t>называется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возрастающей</a:t>
            </a:r>
            <a:r>
              <a:rPr lang="ru-RU" altLang="ru-RU" b="1"/>
              <a:t> 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убывающей</a:t>
            </a:r>
            <a:r>
              <a:rPr lang="ru-RU" altLang="ru-RU" b="1"/>
              <a:t>) на множестве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/>
              <a:t>, </a:t>
            </a:r>
            <a:r>
              <a:rPr lang="ru-RU" altLang="ru-RU" b="1"/>
              <a:t>если для любых чисел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/>
              <a:t> </a:t>
            </a:r>
            <a:r>
              <a:rPr lang="ru-RU" altLang="ru-RU" b="1"/>
              <a:t>и</a:t>
            </a:r>
            <a:r>
              <a:rPr lang="ru-RU" altLang="ru-RU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/>
              <a:t> </a:t>
            </a:r>
            <a:r>
              <a:rPr lang="ru-RU" altLang="ru-RU" b="1"/>
              <a:t>из множества</a:t>
            </a:r>
            <a:r>
              <a:rPr lang="ru-RU" altLang="ru-RU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/>
              <a:t>, </a:t>
            </a:r>
            <a:r>
              <a:rPr lang="ru-RU" altLang="ru-RU" b="1"/>
              <a:t>таких что</a:t>
            </a:r>
            <a:r>
              <a:rPr lang="ru-RU" altLang="ru-RU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&lt; 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/>
              <a:t>, </a:t>
            </a:r>
            <a:r>
              <a:rPr lang="ru-RU" altLang="ru-RU" b="1"/>
              <a:t>выполняется условие</a:t>
            </a:r>
            <a:r>
              <a:rPr lang="ru-RU" altLang="ru-RU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&lt; f(x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(f(x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&gt; f(x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Пусть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 — некоторое положительное число.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-окрестностью</a:t>
            </a:r>
            <a:r>
              <a:rPr lang="ru-RU" altLang="ru-RU"/>
              <a:t> точки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  называется множество всех точек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, принадлежащих промежутку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‑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+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кроме самой точки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. Принадлежность точки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ru-RU"/>
              <a:t> 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en-US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‑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окрестности</a:t>
            </a:r>
            <a:r>
              <a:rPr lang="ru-RU" altLang="ru-RU"/>
              <a:t> точки  можно выразить с помощью двойного неравенства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 &lt; 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– x</a:t>
            </a:r>
            <a:r>
              <a:rPr lang="ru-RU" altLang="ru-RU" sz="2800" b="1" i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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&lt; 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Число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радиусом окрестности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446-6345-466A-9DFE-A1085B93866A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343775" cy="475138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Рассмотрим функцию y = x</a:t>
            </a:r>
            <a:r>
              <a:rPr lang="ru-RU" altLang="ru-RU" sz="20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в точке x</a:t>
            </a:r>
            <a:r>
              <a:rPr lang="ru-RU" altLang="ru-RU" sz="20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ru-RU" alt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 = 2. Значение функции в этой точке равно 4.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28797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blackWhite">
          <a:xfrm>
            <a:off x="3924300" y="1966913"/>
            <a:ext cx="49688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0"/>
              <a:t>Можно выбрать какое-либо положительное число </a:t>
            </a:r>
            <a:r>
              <a:rPr lang="ru-RU" altLang="ru-RU" sz="2000" b="0">
                <a:sym typeface="Symbol" panose="05050102010706020507" pitchFamily="18" charset="2"/>
              </a:rPr>
              <a:t></a:t>
            </a:r>
            <a:r>
              <a:rPr lang="ru-RU" altLang="ru-RU" sz="2000" b="0" i="1"/>
              <a:t> </a:t>
            </a:r>
            <a:r>
              <a:rPr lang="ru-RU" altLang="ru-RU" sz="2000" b="0"/>
              <a:t>и построить </a:t>
            </a:r>
            <a:r>
              <a:rPr lang="ru-RU" altLang="ru-RU" sz="2000" b="0">
                <a:sym typeface="Symbol" panose="05050102010706020507" pitchFamily="18" charset="2"/>
              </a:rPr>
              <a:t></a:t>
            </a:r>
            <a:r>
              <a:rPr lang="ru-RU" altLang="ru-RU" sz="2000" b="0" i="1"/>
              <a:t>-</a:t>
            </a:r>
            <a:r>
              <a:rPr lang="ru-RU" altLang="ru-RU" sz="2000" b="0"/>
              <a:t>окрестность точки </a:t>
            </a:r>
            <a:r>
              <a:rPr lang="ru-RU" altLang="ru-RU" sz="2000" b="0" i="1"/>
              <a:t>y</a:t>
            </a:r>
            <a:r>
              <a:rPr lang="ru-RU" altLang="ru-RU" sz="2000" b="0" baseline="-25000"/>
              <a:t>0</a:t>
            </a:r>
            <a:r>
              <a:rPr lang="ru-RU" altLang="ru-RU" sz="2000" b="0"/>
              <a:t> = 4. Очевидно, что найдется такая окрестность точки </a:t>
            </a:r>
            <a:r>
              <a:rPr lang="ru-RU" altLang="ru-RU" sz="2000" b="0" i="1"/>
              <a:t>x</a:t>
            </a:r>
            <a:r>
              <a:rPr lang="ru-RU" altLang="ru-RU" sz="2000" b="0" baseline="-25000"/>
              <a:t>0</a:t>
            </a:r>
            <a:r>
              <a:rPr lang="ru-RU" altLang="ru-RU" sz="2000" b="0"/>
              <a:t> = 2 (на рисунке 1 эта окрестность имеет радиус </a:t>
            </a:r>
            <a:r>
              <a:rPr lang="ru-RU" altLang="ru-RU" sz="2000" b="0">
                <a:sym typeface="Symbol" panose="05050102010706020507" pitchFamily="18" charset="2"/>
              </a:rPr>
              <a:t></a:t>
            </a:r>
            <a:r>
              <a:rPr lang="ru-RU" altLang="ru-RU" sz="2000" b="0"/>
              <a:t>) , что если </a:t>
            </a:r>
            <a:r>
              <a:rPr lang="ru-RU" altLang="ru-RU" sz="2000" b="0" i="1"/>
              <a:t>x</a:t>
            </a:r>
            <a:r>
              <a:rPr lang="ru-RU" altLang="ru-RU" sz="2000" b="0"/>
              <a:t> будет лежать в этой окрестности, то соответствующее значение </a:t>
            </a:r>
            <a:r>
              <a:rPr lang="ru-RU" altLang="ru-RU" sz="2000" b="0" i="1"/>
              <a:t>y</a:t>
            </a:r>
            <a:r>
              <a:rPr lang="ru-RU" altLang="ru-RU" sz="2000" b="0"/>
              <a:t>, равное </a:t>
            </a:r>
            <a:r>
              <a:rPr lang="ru-RU" altLang="ru-RU" sz="2000" b="0" i="1"/>
              <a:t>x</a:t>
            </a:r>
            <a:r>
              <a:rPr lang="ru-RU" altLang="ru-RU" sz="2000" b="0" baseline="30000"/>
              <a:t>2</a:t>
            </a:r>
            <a:r>
              <a:rPr lang="ru-RU" altLang="ru-RU" sz="2000" b="0"/>
              <a:t>, попадет в </a:t>
            </a:r>
            <a:r>
              <a:rPr lang="ru-RU" altLang="ru-RU" sz="2000" b="0">
                <a:sym typeface="Symbol" panose="05050102010706020507" pitchFamily="18" charset="2"/>
              </a:rPr>
              <a:t></a:t>
            </a:r>
            <a:r>
              <a:rPr lang="ru-RU" altLang="ru-RU" sz="2000" b="0" i="1"/>
              <a:t>-</a:t>
            </a:r>
            <a:r>
              <a:rPr lang="ru-RU" altLang="ru-RU" sz="2000" b="0"/>
              <a:t>окрестность точки </a:t>
            </a:r>
            <a:r>
              <a:rPr lang="ru-RU" altLang="ru-RU" sz="2000" b="0" i="1"/>
              <a:t>y</a:t>
            </a:r>
            <a:r>
              <a:rPr lang="ru-RU" altLang="ru-RU" sz="2000" b="0" baseline="-25000"/>
              <a:t>0</a:t>
            </a:r>
            <a:r>
              <a:rPr lang="ru-RU" altLang="ru-RU" sz="2000" b="0"/>
              <a:t> = 4. Это заключение справедливо для любого, сколь угодно малого числа </a:t>
            </a:r>
            <a:r>
              <a:rPr lang="ru-RU" altLang="ru-RU" sz="2000" b="0">
                <a:sym typeface="Symbol" panose="05050102010706020507" pitchFamily="18" charset="2"/>
              </a:rPr>
              <a:t></a:t>
            </a:r>
            <a:r>
              <a:rPr lang="ru-RU" altLang="ru-RU" sz="2000" b="0" i="1"/>
              <a:t>. </a:t>
            </a:r>
            <a:r>
              <a:rPr lang="ru-RU" altLang="ru-RU" sz="2000" b="0"/>
              <a:t>Здесь точка </a:t>
            </a:r>
            <a:r>
              <a:rPr lang="ru-RU" altLang="ru-RU" sz="2000" b="0" i="1"/>
              <a:t>x</a:t>
            </a:r>
            <a:r>
              <a:rPr lang="ru-RU" altLang="ru-RU" sz="2000" b="0" baseline="-25000"/>
              <a:t>0</a:t>
            </a:r>
            <a:r>
              <a:rPr lang="ru-RU" altLang="ru-RU" sz="2000" b="0"/>
              <a:t> = 2 выбрана произвольно. Можно было бы для данной функции выбрать любую другую точку</a:t>
            </a:r>
            <a:r>
              <a:rPr lang="en-US" altLang="ru-RU" sz="2000" b="0"/>
              <a:t> </a:t>
            </a:r>
            <a:r>
              <a:rPr lang="ru-RU" altLang="ru-RU" sz="2000" b="0"/>
              <a:t>и сделать подобное заключение.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6026-7730-402B-9FBE-5BA2B1929416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981075"/>
            <a:ext cx="7488238" cy="47513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900"/>
              <a:t>Рассмотрим функцию                                  </a:t>
            </a:r>
            <a:r>
              <a:rPr lang="ru-RU" altLang="ru-RU" sz="1900" b="1"/>
              <a:t>.</a:t>
            </a:r>
            <a:r>
              <a:rPr lang="ru-RU" altLang="ru-RU" sz="19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altLang="ru-RU" sz="1900"/>
              <a:t>Эта функция не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9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900"/>
              <a:t>определена в точке </a:t>
            </a:r>
            <a:r>
              <a:rPr lang="ru-RU" altLang="ru-RU" sz="1900" i="1"/>
              <a:t>x</a:t>
            </a:r>
            <a:r>
              <a:rPr lang="ru-RU" altLang="ru-RU" sz="1900" baseline="-25000"/>
              <a:t>0</a:t>
            </a:r>
            <a:r>
              <a:rPr lang="ru-RU" altLang="ru-RU" sz="1900"/>
              <a:t> = 2. При </a:t>
            </a:r>
            <a:r>
              <a:rPr lang="ru-RU" altLang="ru-RU" sz="1900" i="1"/>
              <a:t>x</a:t>
            </a:r>
            <a:r>
              <a:rPr lang="ru-RU" altLang="ru-RU" sz="1900" baseline="-25000"/>
              <a:t>0</a:t>
            </a:r>
            <a:r>
              <a:rPr lang="ru-RU" altLang="ru-RU" sz="1900"/>
              <a:t> </a:t>
            </a:r>
            <a:r>
              <a:rPr lang="ru-RU" altLang="ru-RU" sz="1900">
                <a:sym typeface="Symbol" panose="05050102010706020507" pitchFamily="18" charset="2"/>
              </a:rPr>
              <a:t></a:t>
            </a:r>
            <a:r>
              <a:rPr lang="ru-RU" altLang="ru-RU" sz="1900"/>
              <a:t> 2 её можно преобразовать: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924300" y="1301750"/>
          <a:ext cx="16557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Формула" r:id="rId3" imgW="1143000" imgH="495300" progId="Equation.3">
                  <p:embed/>
                </p:oleObj>
              </mc:Choice>
              <mc:Fallback>
                <p:oleObj name="Формула" r:id="rId3" imgW="11430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301750"/>
                        <a:ext cx="165576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835150" y="2492375"/>
          <a:ext cx="30241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Формула" r:id="rId5" imgW="2133600" imgH="457200" progId="Equation.3">
                  <p:embed/>
                </p:oleObj>
              </mc:Choice>
              <mc:Fallback>
                <p:oleObj name="Формула" r:id="rId5" imgW="21336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92375"/>
                        <a:ext cx="30241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7"/>
          <p:cNvSpPr txBox="1">
            <a:spLocks noChangeArrowheads="1"/>
          </p:cNvSpPr>
          <p:nvPr/>
        </p:nvSpPr>
        <p:spPr bwMode="blackWhite">
          <a:xfrm>
            <a:off x="1187450" y="3052763"/>
            <a:ext cx="5113338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0"/>
              <a:t>График функции представлен на рисунке 2. Хотя исходная функция не определена в точке </a:t>
            </a:r>
            <a:r>
              <a:rPr lang="ru-RU" altLang="ru-RU" b="0" i="1"/>
              <a:t>x</a:t>
            </a:r>
            <a:r>
              <a:rPr lang="ru-RU" altLang="ru-RU" b="0" baseline="-25000"/>
              <a:t>0</a:t>
            </a:r>
            <a:r>
              <a:rPr lang="ru-RU" altLang="ru-RU" b="0"/>
              <a:t> = 2 и естественно не равна 3 в этой точке, точка </a:t>
            </a:r>
            <a:r>
              <a:rPr lang="ru-RU" altLang="ru-RU" b="0" i="1"/>
              <a:t>y</a:t>
            </a:r>
            <a:r>
              <a:rPr lang="ru-RU" altLang="ru-RU" b="0" baseline="-25000"/>
              <a:t>0</a:t>
            </a:r>
            <a:r>
              <a:rPr lang="ru-RU" altLang="ru-RU" b="0"/>
              <a:t> = 3 имеет характерную особенность. Выбрав положительное число </a:t>
            </a:r>
            <a:r>
              <a:rPr lang="ru-RU" altLang="ru-RU" b="0">
                <a:sym typeface="Symbol" panose="05050102010706020507" pitchFamily="18" charset="2"/>
              </a:rPr>
              <a:t></a:t>
            </a:r>
            <a:r>
              <a:rPr lang="ru-RU" altLang="ru-RU" b="0"/>
              <a:t>, можно утверждать, что если рассматривать значения </a:t>
            </a:r>
            <a:r>
              <a:rPr lang="ru-RU" altLang="ru-RU" b="0" i="1"/>
              <a:t>x, </a:t>
            </a:r>
            <a:r>
              <a:rPr lang="ru-RU" altLang="ru-RU" b="0"/>
              <a:t>расположенные достаточно близко к точке </a:t>
            </a:r>
            <a:r>
              <a:rPr lang="ru-RU" altLang="ru-RU" b="0" i="1"/>
              <a:t>x</a:t>
            </a:r>
            <a:r>
              <a:rPr lang="ru-RU" altLang="ru-RU" b="0" baseline="-25000"/>
              <a:t>0</a:t>
            </a:r>
            <a:r>
              <a:rPr lang="ru-RU" altLang="ru-RU" b="0"/>
              <a:t> = 2 (или лежащие в некоторой окрестности точки </a:t>
            </a:r>
            <a:r>
              <a:rPr lang="ru-RU" altLang="ru-RU" b="0" i="1"/>
              <a:t>x</a:t>
            </a:r>
            <a:r>
              <a:rPr lang="ru-RU" altLang="ru-RU" b="0" baseline="-25000"/>
              <a:t>0</a:t>
            </a:r>
            <a:r>
              <a:rPr lang="ru-RU" altLang="ru-RU" b="0"/>
              <a:t> = 2, причем радиус этой окрестности зависит от </a:t>
            </a:r>
            <a:r>
              <a:rPr lang="ru-RU" altLang="ru-RU" b="0">
                <a:sym typeface="Symbol" panose="05050102010706020507" pitchFamily="18" charset="2"/>
              </a:rPr>
              <a:t></a:t>
            </a:r>
            <a:r>
              <a:rPr lang="ru-RU" altLang="ru-RU" b="0"/>
              <a:t>), то соответствующие значения </a:t>
            </a:r>
            <a:r>
              <a:rPr lang="ru-RU" altLang="ru-RU" b="0" i="1"/>
              <a:t>y </a:t>
            </a:r>
            <a:r>
              <a:rPr lang="ru-RU" altLang="ru-RU" b="0"/>
              <a:t>попадут в </a:t>
            </a:r>
            <a:r>
              <a:rPr lang="ru-RU" altLang="ru-RU" b="0">
                <a:sym typeface="Symbol" panose="05050102010706020507" pitchFamily="18" charset="2"/>
              </a:rPr>
              <a:t></a:t>
            </a:r>
            <a:r>
              <a:rPr lang="ru-RU" altLang="ru-RU" b="0"/>
              <a:t>-окрестность точки </a:t>
            </a:r>
            <a:r>
              <a:rPr lang="ru-RU" altLang="ru-RU" b="0" i="1"/>
              <a:t>y</a:t>
            </a:r>
            <a:r>
              <a:rPr lang="ru-RU" altLang="ru-RU" b="0" baseline="-25000"/>
              <a:t>0</a:t>
            </a:r>
            <a:r>
              <a:rPr lang="ru-RU" altLang="ru-RU" b="0"/>
              <a:t> = 3. </a:t>
            </a: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6227763" y="2492375"/>
            <a:ext cx="2635250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A4CB-4C6F-42B0-937D-7AE4F296C8B3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630363"/>
            <a:ext cx="7272338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Введем понятие предела функции</a:t>
            </a:r>
            <a:r>
              <a:rPr lang="ru-RU" altLang="ru-RU"/>
              <a:t>: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Число</a:t>
            </a:r>
            <a:r>
              <a:rPr lang="ru-RU" altLang="ru-RU" i="1"/>
              <a:t> A</a:t>
            </a:r>
            <a:r>
              <a:rPr lang="ru-RU" altLang="ru-RU"/>
              <a:t> называется 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пределом функции 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в точке </a:t>
            </a:r>
            <a:r>
              <a:rPr lang="ru-RU" altLang="ru-RU" i="1"/>
              <a:t>x</a:t>
            </a:r>
            <a:r>
              <a:rPr lang="ru-RU" altLang="ru-RU" baseline="-25000"/>
              <a:t>0</a:t>
            </a:r>
            <a:r>
              <a:rPr lang="ru-RU" altLang="ru-RU"/>
              <a:t> (иногда говорят, при </a:t>
            </a:r>
            <a:r>
              <a:rPr lang="ru-RU" altLang="ru-RU" i="1"/>
              <a:t>x</a:t>
            </a:r>
            <a:r>
              <a:rPr lang="ru-RU" altLang="ru-RU"/>
              <a:t>, стремящемся к </a:t>
            </a:r>
            <a:r>
              <a:rPr lang="ru-RU" altLang="ru-RU" i="1"/>
              <a:t>x</a:t>
            </a:r>
            <a:r>
              <a:rPr lang="ru-RU" altLang="ru-RU" baseline="-25000"/>
              <a:t>0</a:t>
            </a:r>
            <a:r>
              <a:rPr lang="ru-RU" altLang="ru-RU"/>
              <a:t>), если для любого положительного числа </a:t>
            </a:r>
            <a:r>
              <a:rPr lang="ru-RU" altLang="ru-RU">
                <a:sym typeface="Symbol" panose="05050102010706020507" pitchFamily="18" charset="2"/>
              </a:rPr>
              <a:t></a:t>
            </a:r>
            <a:r>
              <a:rPr lang="ru-RU" altLang="ru-RU"/>
              <a:t> можно найти такое положительное число </a:t>
            </a:r>
            <a:r>
              <a:rPr lang="ru-RU" altLang="ru-RU">
                <a:sym typeface="Symbol" panose="05050102010706020507" pitchFamily="18" charset="2"/>
              </a:rPr>
              <a:t></a:t>
            </a:r>
            <a:r>
              <a:rPr lang="ru-RU" altLang="ru-RU"/>
              <a:t>, что для всех </a:t>
            </a:r>
            <a:r>
              <a:rPr lang="ru-RU" altLang="ru-RU" i="1"/>
              <a:t>x </a:t>
            </a:r>
            <a:r>
              <a:rPr lang="ru-RU" altLang="ru-RU"/>
              <a:t>из </a:t>
            </a:r>
            <a:r>
              <a:rPr lang="ru-RU" altLang="ru-RU">
                <a:sym typeface="Symbol" panose="05050102010706020507" pitchFamily="18" charset="2"/>
              </a:rPr>
              <a:t></a:t>
            </a:r>
            <a:r>
              <a:rPr lang="ru-RU" altLang="ru-RU" i="1"/>
              <a:t>-</a:t>
            </a:r>
            <a:r>
              <a:rPr lang="ru-RU" altLang="ru-RU"/>
              <a:t>окрестности точки </a:t>
            </a:r>
            <a:r>
              <a:rPr lang="ru-RU" altLang="ru-RU" i="1"/>
              <a:t>x</a:t>
            </a:r>
            <a:r>
              <a:rPr lang="ru-RU" altLang="ru-RU" baseline="-25000"/>
              <a:t>0</a:t>
            </a:r>
            <a:r>
              <a:rPr lang="ru-RU" altLang="ru-RU"/>
              <a:t> соответствующие значения </a:t>
            </a:r>
            <a:r>
              <a:rPr lang="ru-RU" altLang="ru-RU" i="1"/>
              <a:t>y </a:t>
            </a:r>
            <a:r>
              <a:rPr lang="ru-RU" altLang="ru-RU"/>
              <a:t>попадают в </a:t>
            </a:r>
            <a:r>
              <a:rPr lang="ru-RU" altLang="ru-RU">
                <a:sym typeface="Symbol" panose="05050102010706020507" pitchFamily="18" charset="2"/>
              </a:rPr>
              <a:t></a:t>
            </a:r>
            <a:r>
              <a:rPr lang="ru-RU" altLang="ru-RU" i="1"/>
              <a:t>-</a:t>
            </a:r>
            <a:r>
              <a:rPr lang="ru-RU" altLang="ru-RU"/>
              <a:t>окрестность точки </a:t>
            </a:r>
            <a:r>
              <a:rPr lang="ru-RU" altLang="ru-RU" i="1"/>
              <a:t>y = A</a:t>
            </a:r>
            <a:r>
              <a:rPr lang="ru-RU" altLang="ru-RU"/>
              <a:t>.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47813" y="360363"/>
            <a:ext cx="7596187" cy="692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6C6C-DBEB-46E3-9EF6-04482719511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638" y="347663"/>
            <a:ext cx="7508875" cy="1065212"/>
          </a:xfrm>
        </p:spPr>
        <p:txBody>
          <a:bodyPr/>
          <a:lstStyle/>
          <a:p>
            <a:r>
              <a:rPr lang="ru-RU" altLang="ru-RU" sz="3200"/>
              <a:t>§ 1. Системы линейных уравнений</a:t>
            </a:r>
            <a:r>
              <a:rPr lang="ru-RU" altLang="ru-RU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altLang="ru-RU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9438" y="1412875"/>
            <a:ext cx="6754812" cy="863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Систему </a:t>
            </a:r>
            <a:r>
              <a:rPr lang="ru-RU" altLang="ru-RU" sz="2000" i="1"/>
              <a:t>m </a:t>
            </a:r>
            <a:r>
              <a:rPr lang="ru-RU" altLang="ru-RU" sz="2000"/>
              <a:t>линейных уравнений с </a:t>
            </a:r>
            <a:r>
              <a:rPr lang="ru-RU" altLang="ru-RU" sz="2000" i="1"/>
              <a:t>n </a:t>
            </a:r>
            <a:r>
              <a:rPr lang="ru-RU" altLang="ru-RU" sz="2000"/>
              <a:t>неизвестными будем записывать в следующем виде: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195513" y="2124075"/>
          <a:ext cx="5832475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3" imgW="2374560" imgH="939600" progId="Equation.3">
                  <p:embed/>
                </p:oleObj>
              </mc:Choice>
              <mc:Fallback>
                <p:oleObj name="Формула" r:id="rId3" imgW="23745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124075"/>
                        <a:ext cx="5832475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00113" y="4508500"/>
            <a:ext cx="8101012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b="0"/>
              <a:t>Здесь </a:t>
            </a:r>
            <a:r>
              <a:rPr kumimoji="0" lang="ru-RU" altLang="ru-RU" i="1"/>
              <a:t>x</a:t>
            </a:r>
            <a:r>
              <a:rPr kumimoji="0" lang="ru-RU" altLang="ru-RU" baseline="-25000"/>
              <a:t>1</a:t>
            </a:r>
            <a:r>
              <a:rPr kumimoji="0" lang="ru-RU" altLang="ru-RU"/>
              <a:t>, </a:t>
            </a:r>
            <a:r>
              <a:rPr kumimoji="0" lang="ru-RU" altLang="ru-RU" i="1"/>
              <a:t>x</a:t>
            </a:r>
            <a:r>
              <a:rPr kumimoji="0" lang="ru-RU" altLang="ru-RU" baseline="-25000"/>
              <a:t>2</a:t>
            </a:r>
            <a:r>
              <a:rPr kumimoji="0" lang="ru-RU" altLang="ru-RU"/>
              <a:t>, , </a:t>
            </a:r>
            <a:r>
              <a:rPr kumimoji="0" lang="ru-RU" altLang="ru-RU" i="1"/>
              <a:t>x</a:t>
            </a:r>
            <a:r>
              <a:rPr kumimoji="0" lang="ru-RU" altLang="ru-RU" i="1" baseline="-25000"/>
              <a:t>n</a:t>
            </a:r>
            <a:r>
              <a:rPr kumimoji="0" lang="ru-RU" altLang="ru-RU" b="0" i="1"/>
              <a:t> </a:t>
            </a:r>
            <a:r>
              <a:rPr kumimoji="0" lang="ru-RU" altLang="ru-RU" b="0"/>
              <a:t>– неизвестные величины, </a:t>
            </a:r>
            <a:r>
              <a:rPr kumimoji="0" lang="ru-RU" altLang="ru-RU" i="1"/>
              <a:t>a</a:t>
            </a:r>
            <a:r>
              <a:rPr kumimoji="0" lang="ru-RU" altLang="ru-RU" i="1" baseline="-25000"/>
              <a:t>ij</a:t>
            </a:r>
            <a:r>
              <a:rPr kumimoji="0" lang="ru-RU" altLang="ru-RU" b="0" i="1"/>
              <a:t> </a:t>
            </a:r>
            <a:r>
              <a:rPr kumimoji="0" lang="ru-RU" altLang="ru-RU" b="0"/>
              <a:t>(</a:t>
            </a:r>
            <a:r>
              <a:rPr kumimoji="0" lang="ru-RU" altLang="ru-RU" b="0" i="1"/>
              <a:t>i </a:t>
            </a:r>
            <a:r>
              <a:rPr kumimoji="0" lang="ru-RU" altLang="ru-RU" b="0"/>
              <a:t>= 1,2, … , </a:t>
            </a:r>
            <a:r>
              <a:rPr kumimoji="0" lang="ru-RU" altLang="ru-RU" b="0" i="1"/>
              <a:t>m</a:t>
            </a:r>
            <a:r>
              <a:rPr kumimoji="0" lang="ru-RU" altLang="ru-RU" b="0"/>
              <a:t>; </a:t>
            </a:r>
            <a:r>
              <a:rPr kumimoji="0" lang="ru-RU" altLang="ru-RU" b="0" i="1"/>
              <a:t>j =</a:t>
            </a:r>
            <a:r>
              <a:rPr kumimoji="0" lang="ru-RU" altLang="ru-RU" b="0"/>
              <a:t>1,2, … , </a:t>
            </a:r>
            <a:r>
              <a:rPr kumimoji="0" lang="ru-RU" altLang="ru-RU" b="0" i="1"/>
              <a:t>n</a:t>
            </a:r>
            <a:r>
              <a:rPr kumimoji="0" lang="ru-RU" altLang="ru-RU" b="0"/>
              <a:t>) – числа, называемые коэффициентами системы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kumimoji="0" lang="ru-RU" altLang="ru-RU" b="0"/>
              <a:t>(первый индекс фиксирует номер уравнения, второй — номер неизвестной), </a:t>
            </a:r>
            <a:r>
              <a:rPr kumimoji="0" lang="ru-RU" altLang="ru-RU" i="1"/>
              <a:t>b</a:t>
            </a:r>
            <a:r>
              <a:rPr kumimoji="0" lang="ru-RU" altLang="ru-RU" baseline="-25000"/>
              <a:t>1</a:t>
            </a:r>
            <a:r>
              <a:rPr kumimoji="0" lang="ru-RU" altLang="ru-RU"/>
              <a:t>, </a:t>
            </a:r>
            <a:r>
              <a:rPr kumimoji="0" lang="ru-RU" altLang="ru-RU" i="1"/>
              <a:t>b</a:t>
            </a:r>
            <a:r>
              <a:rPr kumimoji="0" lang="ru-RU" altLang="ru-RU" baseline="-25000"/>
              <a:t>2</a:t>
            </a:r>
            <a:r>
              <a:rPr kumimoji="0" lang="ru-RU" altLang="ru-RU"/>
              <a:t>, …, </a:t>
            </a:r>
            <a:r>
              <a:rPr kumimoji="0" lang="ru-RU" altLang="ru-RU" i="1"/>
              <a:t>b</a:t>
            </a:r>
            <a:r>
              <a:rPr kumimoji="0" lang="ru-RU" altLang="ru-RU" i="1" baseline="-25000"/>
              <a:t>m</a:t>
            </a:r>
            <a:r>
              <a:rPr kumimoji="0" lang="ru-RU" altLang="ru-RU" b="0" i="1"/>
              <a:t> </a:t>
            </a:r>
            <a:r>
              <a:rPr kumimoji="0" lang="ru-RU" altLang="ru-RU" b="0"/>
              <a:t>– числа, называемые свободными членами.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EEF8-F662-4F96-A1F7-ACFD5F51408F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773238"/>
            <a:ext cx="7343775" cy="475138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Можно сформулировать определение предела функции по-другому</a:t>
            </a:r>
            <a:r>
              <a:rPr lang="ru-RU" altLang="ru-RU"/>
              <a:t>: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Число</a:t>
            </a:r>
            <a:r>
              <a:rPr lang="ru-RU" altLang="ru-RU" i="1"/>
              <a:t> A</a:t>
            </a:r>
            <a:r>
              <a:rPr lang="ru-RU" altLang="ru-RU"/>
              <a:t> называется 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пределом функции</a:t>
            </a:r>
            <a:r>
              <a:rPr lang="ru-RU" altLang="ru-RU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в точке 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, если для любого положительного числа </a:t>
            </a:r>
            <a:r>
              <a:rPr lang="ru-RU" altLang="ru-RU">
                <a:sym typeface="Symbol" panose="05050102010706020507" pitchFamily="18" charset="2"/>
              </a:rPr>
              <a:t></a:t>
            </a:r>
            <a:r>
              <a:rPr lang="ru-RU" altLang="ru-RU"/>
              <a:t> можно найти такое положительное число </a:t>
            </a:r>
            <a:r>
              <a:rPr lang="ru-RU" altLang="ru-RU">
                <a:sym typeface="Symbol" panose="05050102010706020507" pitchFamily="18" charset="2"/>
              </a:rPr>
              <a:t></a:t>
            </a:r>
            <a:r>
              <a:rPr lang="ru-RU" altLang="ru-RU"/>
              <a:t>, что для всех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i="1"/>
              <a:t>, </a:t>
            </a:r>
            <a:r>
              <a:rPr lang="ru-RU" altLang="ru-RU"/>
              <a:t>удовлетворяющих условию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 &lt;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– x</a:t>
            </a:r>
            <a:r>
              <a:rPr lang="ru-RU" altLang="ru-RU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&lt;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/>
              <a:t>, выполняется условие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– 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&lt;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.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D111-A547-4F78-9D0D-85E356951F66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1293813"/>
            <a:ext cx="7416800" cy="487203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Тот факт, что </a:t>
            </a:r>
            <a:r>
              <a:rPr lang="ru-RU" altLang="ru-RU" i="1"/>
              <a:t>A </a:t>
            </a:r>
            <a:r>
              <a:rPr lang="ru-RU" altLang="ru-RU"/>
              <a:t>есть предел функции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в точке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= x</a:t>
            </a:r>
            <a:r>
              <a:rPr lang="ru-RU" altLang="ru-RU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, записывается формулой: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Рассмотрим функцию                            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Очевидно, что если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&gt;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0</a:t>
            </a:r>
            <a:r>
              <a:rPr lang="ru-RU" altLang="ru-RU"/>
              <a:t>, то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2x</a:t>
            </a:r>
            <a:r>
              <a:rPr lang="ru-RU" altLang="ru-RU"/>
              <a:t>; если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&lt; 0</a:t>
            </a:r>
            <a:r>
              <a:rPr lang="ru-RU" altLang="ru-RU"/>
              <a:t>,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–2x</a:t>
            </a:r>
            <a:r>
              <a:rPr lang="ru-RU" altLang="ru-RU"/>
              <a:t>; при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= 0</a:t>
            </a:r>
            <a:r>
              <a:rPr lang="ru-RU" altLang="ru-RU"/>
              <a:t> функция не определена.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2843213" y="2276475"/>
          <a:ext cx="30845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Формула" r:id="rId3" imgW="838080" imgH="291960" progId="Equation.3">
                  <p:embed/>
                </p:oleObj>
              </mc:Choice>
              <mc:Fallback>
                <p:oleObj name="Формула" r:id="rId3" imgW="838080" imgH="291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76475"/>
                        <a:ext cx="3084512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932363" y="3884613"/>
          <a:ext cx="1584325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Формула" r:id="rId5" imgW="698197" imgH="495085" progId="Equation.3">
                  <p:embed/>
                </p:oleObj>
              </mc:Choice>
              <mc:Fallback>
                <p:oleObj name="Формула" r:id="rId5" imgW="698197" imgH="49508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884613"/>
                        <a:ext cx="1584325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3CB6-DECE-4421-809F-59D8C6B422BE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03350" y="1916113"/>
            <a:ext cx="4248150" cy="31670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График функции изображен на рисунке 3. Легко убедиться в том, что, согласно приведенному выше определению предела, эта функция 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=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 предела не имеет.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5724525" y="1844675"/>
            <a:ext cx="30337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3AFA5-1FB5-42DA-8CBE-3B429C9CB7F2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03350" y="1916113"/>
            <a:ext cx="7345363" cy="38893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Функция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непрерывной в точке</a:t>
            </a:r>
            <a:r>
              <a:rPr lang="ru-RU" altLang="ru-RU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= x</a:t>
            </a:r>
            <a:r>
              <a:rPr lang="ru-RU" altLang="ru-RU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, если она определена в этой точке и ее значение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равно пределу функции в этой точке: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Функция, непрерывная в каждой точке открытого промежутка,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непрерывной на этом промежутке</a:t>
            </a:r>
            <a:r>
              <a:rPr lang="ru-RU" altLang="ru-RU"/>
              <a:t>. 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4284663" y="3068638"/>
          <a:ext cx="36004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Формула" r:id="rId3" imgW="1358310" imgH="355446" progId="Equation.3">
                  <p:embed/>
                </p:oleObj>
              </mc:Choice>
              <mc:Fallback>
                <p:oleObj name="Формула" r:id="rId3" imgW="1358310" imgH="3554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068638"/>
                        <a:ext cx="360045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A5A1-B7DB-4823-9D22-CAB43F3F9D6F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03350" y="1268413"/>
            <a:ext cx="7345363" cy="45370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Приведем свойства предела функции.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1. Функция не может иметь в одной точке два разных предела.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2.                    , если </a:t>
            </a:r>
            <a:r>
              <a:rPr lang="ru-RU" altLang="ru-RU" i="1"/>
              <a:t>C </a:t>
            </a:r>
            <a:r>
              <a:rPr lang="ru-RU" altLang="ru-RU"/>
              <a:t>—</a:t>
            </a:r>
            <a:r>
              <a:rPr lang="ru-RU" altLang="ru-RU" i="1"/>
              <a:t> </a:t>
            </a:r>
            <a:r>
              <a:rPr lang="ru-RU" altLang="ru-RU"/>
              <a:t> постоянная функция.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3. Если существует                    и</a:t>
            </a:r>
            <a:r>
              <a:rPr lang="ru-RU" altLang="ru-RU" i="1"/>
              <a:t> C</a:t>
            </a:r>
            <a:r>
              <a:rPr lang="ru-RU" altLang="ru-RU"/>
              <a:t> — постоянная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функция, то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1763713" y="2990850"/>
          <a:ext cx="13684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Формула" r:id="rId3" imgW="825142" imgH="355446" progId="Equation.3">
                  <p:embed/>
                </p:oleObj>
              </mc:Choice>
              <mc:Fallback>
                <p:oleObj name="Формула" r:id="rId3" imgW="825142" imgH="3554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990850"/>
                        <a:ext cx="13684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Rectangle 10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4067175" y="4244975"/>
          <a:ext cx="13192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Формула" r:id="rId5" imgW="558720" imgH="266400" progId="Equation.3">
                  <p:embed/>
                </p:oleObj>
              </mc:Choice>
              <mc:Fallback>
                <p:oleObj name="Формула" r:id="rId5" imgW="558720" imgH="26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244975"/>
                        <a:ext cx="1319213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0" name="Rectangle 12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3419475" y="4768850"/>
          <a:ext cx="33845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Формула" r:id="rId7" imgW="1968500" imgH="355600" progId="Equation.3">
                  <p:embed/>
                </p:oleObj>
              </mc:Choice>
              <mc:Fallback>
                <p:oleObj name="Формула" r:id="rId7" imgW="1968500" imgH="355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68850"/>
                        <a:ext cx="3384550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1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CD64-B9C3-45EA-AE85-894F0504BF80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58888" y="1341438"/>
            <a:ext cx="7489825" cy="5040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4. Если существуют</a:t>
            </a:r>
            <a:r>
              <a:rPr lang="ru-RU" altLang="ru-RU" i="1"/>
              <a:t>                      </a:t>
            </a:r>
            <a:r>
              <a:rPr lang="ru-RU" altLang="ru-RU"/>
              <a:t>и                      , то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существует                               , равный                                  </a:t>
            </a:r>
            <a:r>
              <a:rPr lang="ru-RU" altLang="ru-RU" i="1"/>
              <a:t>     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i="1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а также существует                              </a:t>
            </a:r>
            <a:r>
              <a:rPr lang="ru-RU" altLang="ru-RU" i="1"/>
              <a:t>,</a:t>
            </a:r>
            <a:r>
              <a:rPr lang="ru-RU" altLang="ru-RU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равный                                  </a:t>
            </a:r>
            <a:r>
              <a:rPr lang="ru-RU" altLang="ru-RU" i="1"/>
              <a:t>. </a:t>
            </a:r>
            <a:r>
              <a:rPr lang="ru-RU" altLang="ru-RU"/>
              <a:t>Если при этом                  ,                   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то существует                                  </a:t>
            </a:r>
            <a:r>
              <a:rPr lang="ru-RU" altLang="ru-RU" i="1"/>
              <a:t>,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i="1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равный                                      </a:t>
            </a:r>
            <a:r>
              <a:rPr lang="ru-RU" altLang="ru-RU" i="1"/>
              <a:t>.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4189413" y="1365250"/>
          <a:ext cx="13192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Формула" r:id="rId3" imgW="558720" imgH="266400" progId="Equation.3">
                  <p:embed/>
                </p:oleObj>
              </mc:Choice>
              <mc:Fallback>
                <p:oleObj name="Формула" r:id="rId3" imgW="558720" imgH="26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1365250"/>
                        <a:ext cx="131921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Rectangle 11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06" name="Object 14"/>
          <p:cNvGraphicFramePr>
            <a:graphicFrameLocks noChangeAspect="1"/>
          </p:cNvGraphicFramePr>
          <p:nvPr/>
        </p:nvGraphicFramePr>
        <p:xfrm>
          <a:off x="6084888" y="1384300"/>
          <a:ext cx="12588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Формула" r:id="rId5" imgW="736280" imgH="355446" progId="Equation.3">
                  <p:embed/>
                </p:oleObj>
              </mc:Choice>
              <mc:Fallback>
                <p:oleObj name="Формула" r:id="rId5" imgW="736280" imgH="3554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384300"/>
                        <a:ext cx="1258887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08" name="Object 16"/>
          <p:cNvGraphicFramePr>
            <a:graphicFrameLocks noChangeAspect="1"/>
          </p:cNvGraphicFramePr>
          <p:nvPr/>
        </p:nvGraphicFramePr>
        <p:xfrm>
          <a:off x="2843213" y="2228850"/>
          <a:ext cx="24114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Формула" r:id="rId7" imgW="1358310" imgH="355446" progId="Equation.3">
                  <p:embed/>
                </p:oleObj>
              </mc:Choice>
              <mc:Fallback>
                <p:oleObj name="Формула" r:id="rId7" imgW="1358310" imgH="35544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28850"/>
                        <a:ext cx="241141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Rectangle 1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10" name="Object 18"/>
          <p:cNvGraphicFramePr>
            <a:graphicFrameLocks noChangeAspect="1"/>
          </p:cNvGraphicFramePr>
          <p:nvPr/>
        </p:nvGraphicFramePr>
        <p:xfrm>
          <a:off x="6300788" y="2208213"/>
          <a:ext cx="2736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Формула" r:id="rId9" imgW="1497950" imgH="355446" progId="Equation.3">
                  <p:embed/>
                </p:oleObj>
              </mc:Choice>
              <mc:Fallback>
                <p:oleObj name="Формула" r:id="rId9" imgW="1497950" imgH="35544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208213"/>
                        <a:ext cx="27368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9"/>
          <p:cNvGraphicFramePr>
            <a:graphicFrameLocks noChangeAspect="1"/>
          </p:cNvGraphicFramePr>
          <p:nvPr/>
        </p:nvGraphicFramePr>
        <p:xfrm>
          <a:off x="3924300" y="3144838"/>
          <a:ext cx="21605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Формула" r:id="rId11" imgW="1180588" imgH="355446" progId="Equation.3">
                  <p:embed/>
                </p:oleObj>
              </mc:Choice>
              <mc:Fallback>
                <p:oleObj name="Формула" r:id="rId11" imgW="1180588" imgH="355446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144838"/>
                        <a:ext cx="216058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2" name="Object 20"/>
          <p:cNvGraphicFramePr>
            <a:graphicFrameLocks noChangeAspect="1"/>
          </p:cNvGraphicFramePr>
          <p:nvPr/>
        </p:nvGraphicFramePr>
        <p:xfrm>
          <a:off x="2484438" y="4005263"/>
          <a:ext cx="24479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Формула" r:id="rId13" imgW="1358310" imgH="355446" progId="Equation.3">
                  <p:embed/>
                </p:oleObj>
              </mc:Choice>
              <mc:Fallback>
                <p:oleObj name="Формула" r:id="rId13" imgW="1358310" imgH="35544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2447925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3" name="Rectangle 21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14" name="Object 22"/>
          <p:cNvGraphicFramePr>
            <a:graphicFrameLocks noChangeAspect="1"/>
          </p:cNvGraphicFramePr>
          <p:nvPr/>
        </p:nvGraphicFramePr>
        <p:xfrm>
          <a:off x="7235825" y="4019550"/>
          <a:ext cx="17287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Формула" r:id="rId15" imgW="964781" imgH="355446" progId="Equation.3">
                  <p:embed/>
                </p:oleObj>
              </mc:Choice>
              <mc:Fallback>
                <p:oleObj name="Формула" r:id="rId15" imgW="964781" imgH="35544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019550"/>
                        <a:ext cx="1728788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5" name="Rectangle 2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16" name="Object 24"/>
          <p:cNvGraphicFramePr>
            <a:graphicFrameLocks noChangeAspect="1"/>
          </p:cNvGraphicFramePr>
          <p:nvPr/>
        </p:nvGraphicFramePr>
        <p:xfrm>
          <a:off x="3635375" y="4937125"/>
          <a:ext cx="18002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Формула" r:id="rId17" imgW="1091726" imgH="355446" progId="Equation.3">
                  <p:embed/>
                </p:oleObj>
              </mc:Choice>
              <mc:Fallback>
                <p:oleObj name="Формула" r:id="rId17" imgW="1091726" imgH="35544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937125"/>
                        <a:ext cx="180022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7" name="Rectangle 2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18" name="Object 26"/>
          <p:cNvGraphicFramePr>
            <a:graphicFrameLocks noChangeAspect="1"/>
          </p:cNvGraphicFramePr>
          <p:nvPr/>
        </p:nvGraphicFramePr>
        <p:xfrm>
          <a:off x="2482850" y="5734050"/>
          <a:ext cx="26654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Формула" r:id="rId19" imgW="1447172" imgH="355446" progId="Equation.3">
                  <p:embed/>
                </p:oleObj>
              </mc:Choice>
              <mc:Fallback>
                <p:oleObj name="Формула" r:id="rId19" imgW="1447172" imgH="35544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734050"/>
                        <a:ext cx="266541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9" name="Rectangle 27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DAA3-3397-48C3-871D-BFBFC7013060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7343775" cy="48958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/>
              <a:t> называется 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пределом функции 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в точке 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справа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(</a:t>
            </a:r>
            <a:r>
              <a:rPr lang="ru-RU" altLang="ru-RU" i="1"/>
              <a:t>это записывается в виде формулы</a:t>
            </a:r>
            <a:r>
              <a:rPr lang="ru-RU" altLang="ru-RU"/>
              <a:t>                              ),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если для любого положительного числа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 найдется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положительное число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/>
              <a:t>, такое что из условия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 &lt;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– 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&lt;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/>
              <a:t> будет следовать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 –f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&lt;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.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6227763" y="2636838"/>
          <a:ext cx="21605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Формула" r:id="rId3" imgW="927100" imgH="368300" progId="Equation.3">
                  <p:embed/>
                </p:oleObj>
              </mc:Choice>
              <mc:Fallback>
                <p:oleObj name="Формула" r:id="rId3" imgW="927100" imgH="368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636838"/>
                        <a:ext cx="2160587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52C-6A27-4F25-804A-3110332CD227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343775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ru-RU" altLang="ru-RU"/>
              <a:t> называется 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пределом функции 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в точке 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слева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(</a:t>
            </a:r>
            <a:r>
              <a:rPr lang="ru-RU" altLang="ru-RU" i="1"/>
              <a:t>это записывается в виде формулы</a:t>
            </a:r>
            <a:r>
              <a:rPr lang="ru-RU" altLang="ru-RU"/>
              <a:t>                              ),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если для любого положительного числа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 найдется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положительное число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/>
              <a:t> такое, что из  условия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 &lt;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 – x &lt;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</a:t>
            </a:r>
            <a:r>
              <a:rPr lang="ru-RU" altLang="ru-RU"/>
              <a:t> будет следовать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 –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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&lt;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.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6300788" y="2635250"/>
          <a:ext cx="20161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Формула" r:id="rId3" imgW="939800" imgH="368300" progId="Equation.3">
                  <p:embed/>
                </p:oleObj>
              </mc:Choice>
              <mc:Fallback>
                <p:oleObj name="Формула" r:id="rId3" imgW="9398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635250"/>
                        <a:ext cx="201612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FF3B-16D6-4B30-9679-58A9AD57BD33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76375" y="1628775"/>
            <a:ext cx="7343775" cy="48244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Функция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непрерывной 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справа</a:t>
            </a:r>
            <a:r>
              <a:rPr lang="ru-RU" altLang="ru-RU"/>
              <a:t> (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непрерывной 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слева</a:t>
            </a:r>
            <a:r>
              <a:rPr lang="ru-RU" altLang="ru-RU"/>
              <a:t>), если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Функция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непрерывной на замкнутом промежутке [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],</a:t>
            </a:r>
            <a:r>
              <a:rPr lang="ru-RU" altLang="ru-RU"/>
              <a:t> если она непрерывна на открытом промежутке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</a:t>
            </a:r>
            <a:r>
              <a:rPr lang="ru-RU" altLang="ru-RU"/>
              <a:t> непрерывна справа 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/>
              <a:t> и непрерывна слева 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/>
              <a:t>.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62477" name="Group 13"/>
          <p:cNvGrpSpPr>
            <a:grpSpLocks/>
          </p:cNvGrpSpPr>
          <p:nvPr/>
        </p:nvGrpSpPr>
        <p:grpSpPr bwMode="auto">
          <a:xfrm>
            <a:off x="1547813" y="2708275"/>
            <a:ext cx="7416800" cy="1036638"/>
            <a:chOff x="975" y="2115"/>
            <a:chExt cx="4672" cy="653"/>
          </a:xfrm>
        </p:grpSpPr>
        <p:graphicFrame>
          <p:nvGraphicFramePr>
            <p:cNvPr id="62478" name="Object 14"/>
            <p:cNvGraphicFramePr>
              <a:graphicFrameLocks noChangeAspect="1"/>
            </p:cNvGraphicFramePr>
            <p:nvPr/>
          </p:nvGraphicFramePr>
          <p:xfrm>
            <a:off x="975" y="2251"/>
            <a:ext cx="1951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3" name="Формула" r:id="rId3" imgW="1257300" imgH="330200" progId="Equation.3">
                    <p:embed/>
                  </p:oleObj>
                </mc:Choice>
                <mc:Fallback>
                  <p:oleObj name="Формула" r:id="rId3" imgW="1257300" imgH="330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2251"/>
                          <a:ext cx="1951" cy="5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9" name="Object 15"/>
            <p:cNvGraphicFramePr>
              <a:graphicFrameLocks noChangeAspect="1"/>
            </p:cNvGraphicFramePr>
            <p:nvPr/>
          </p:nvGraphicFramePr>
          <p:xfrm>
            <a:off x="3288" y="2205"/>
            <a:ext cx="1927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4" name="Формула" r:id="rId5" imgW="1257300" imgH="330200" progId="Equation.3">
                    <p:embed/>
                  </p:oleObj>
                </mc:Choice>
                <mc:Fallback>
                  <p:oleObj name="Формула" r:id="rId5" imgW="1257300" imgH="3302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2205"/>
                          <a:ext cx="1927" cy="5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80" name="Text Box 16"/>
            <p:cNvSpPr txBox="1">
              <a:spLocks noChangeArrowheads="1"/>
            </p:cNvSpPr>
            <p:nvPr/>
          </p:nvSpPr>
          <p:spPr bwMode="blackWhite">
            <a:xfrm>
              <a:off x="3198" y="2126"/>
              <a:ext cx="4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000"/>
                <a:t>(</a:t>
              </a:r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blackWhite">
            <a:xfrm>
              <a:off x="5193" y="2115"/>
              <a:ext cx="4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000"/>
                <a:t>)</a:t>
              </a:r>
            </a:p>
          </p:txBody>
        </p:sp>
      </p:grpSp>
      <p:sp>
        <p:nvSpPr>
          <p:cNvPr id="62482" name="Rectangle 18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0BB4-DA3C-4B59-AE59-4FD322D86199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6775450" cy="41513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Для того, чтобы выполнялось равенство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/>
              <a:t>                                                            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/>
              <a:t>                                                             </a:t>
            </a:r>
            <a:r>
              <a:rPr lang="ru-RU" altLang="ru-RU"/>
              <a:t>,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 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необходимо и достаточно, чтобы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одновременно выполнялись два равенства: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3502" name="Object 14"/>
          <p:cNvGraphicFramePr>
            <a:graphicFrameLocks noChangeAspect="1"/>
          </p:cNvGraphicFramePr>
          <p:nvPr/>
        </p:nvGraphicFramePr>
        <p:xfrm>
          <a:off x="3576638" y="2339975"/>
          <a:ext cx="20621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Формула" r:id="rId3" imgW="825480" imgH="291960" progId="Equation.3">
                  <p:embed/>
                </p:oleObj>
              </mc:Choice>
              <mc:Fallback>
                <p:oleObj name="Формула" r:id="rId3" imgW="825480" imgH="2919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339975"/>
                        <a:ext cx="206216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3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3504" name="Object 16"/>
          <p:cNvGraphicFramePr>
            <a:graphicFrameLocks noChangeAspect="1"/>
          </p:cNvGraphicFramePr>
          <p:nvPr/>
        </p:nvGraphicFramePr>
        <p:xfrm>
          <a:off x="1574800" y="4819650"/>
          <a:ext cx="27162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Формула" r:id="rId5" imgW="888840" imgH="291960" progId="Equation.3">
                  <p:embed/>
                </p:oleObj>
              </mc:Choice>
              <mc:Fallback>
                <p:oleObj name="Формула" r:id="rId5" imgW="888840" imgH="2919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4819650"/>
                        <a:ext cx="2716213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5" name="Rectangle 1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3506" name="Object 18"/>
          <p:cNvGraphicFramePr>
            <a:graphicFrameLocks noChangeAspect="1"/>
          </p:cNvGraphicFramePr>
          <p:nvPr/>
        </p:nvGraphicFramePr>
        <p:xfrm>
          <a:off x="5527675" y="4746625"/>
          <a:ext cx="26606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Формула" r:id="rId7" imgW="888840" imgH="291960" progId="Equation.3">
                  <p:embed/>
                </p:oleObj>
              </mc:Choice>
              <mc:Fallback>
                <p:oleObj name="Формула" r:id="rId7" imgW="888840" imgH="2919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4746625"/>
                        <a:ext cx="26606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7" name="Text Box 19"/>
          <p:cNvSpPr txBox="1">
            <a:spLocks noChangeArrowheads="1"/>
          </p:cNvSpPr>
          <p:nvPr/>
        </p:nvSpPr>
        <p:spPr bwMode="blackWhite">
          <a:xfrm>
            <a:off x="4789488" y="4724400"/>
            <a:ext cx="287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;</a:t>
            </a:r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BFB0-F5DF-48CA-B1A8-EACD2E7E4F9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638" y="347663"/>
            <a:ext cx="7508875" cy="1065212"/>
          </a:xfrm>
        </p:spPr>
        <p:txBody>
          <a:bodyPr/>
          <a:lstStyle/>
          <a:p>
            <a:r>
              <a:rPr lang="ru-RU" altLang="ru-RU" sz="3200"/>
              <a:t>§ 1. Системы линейных уравнений</a:t>
            </a:r>
            <a:r>
              <a:rPr lang="ru-RU" altLang="ru-RU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altLang="ru-RU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7667625" cy="44640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Решением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</a:t>
            </a:r>
            <a:r>
              <a:rPr lang="ru-RU" altLang="ru-RU" sz="3000" b="1"/>
              <a:t> </a:t>
            </a:r>
            <a:r>
              <a:rPr lang="ru-RU" altLang="ru-RU" sz="3000"/>
              <a:t>будем называть упорядоченный набор чисел </a:t>
            </a:r>
            <a:r>
              <a:rPr lang="ru-RU" altLang="ru-RU" sz="3000" i="1"/>
              <a:t>x</a:t>
            </a:r>
            <a:r>
              <a:rPr lang="ru-RU" altLang="ru-RU" sz="3000" baseline="-25000"/>
              <a:t>1</a:t>
            </a:r>
            <a:r>
              <a:rPr lang="ru-RU" altLang="ru-RU" sz="3000"/>
              <a:t>, </a:t>
            </a:r>
            <a:r>
              <a:rPr lang="ru-RU" altLang="ru-RU" sz="3000" i="1"/>
              <a:t>x</a:t>
            </a:r>
            <a:r>
              <a:rPr lang="ru-RU" altLang="ru-RU" sz="3000" baseline="-25000"/>
              <a:t>2</a:t>
            </a:r>
            <a:r>
              <a:rPr lang="ru-RU" altLang="ru-RU" sz="3000"/>
              <a:t>, … , </a:t>
            </a:r>
            <a:r>
              <a:rPr lang="ru-RU" altLang="ru-RU" sz="3000" i="1"/>
              <a:t>x</a:t>
            </a:r>
            <a:r>
              <a:rPr lang="ru-RU" altLang="ru-RU" sz="3000" i="1" baseline="-25000"/>
              <a:t>n</a:t>
            </a:r>
            <a:r>
              <a:rPr lang="ru-RU" altLang="ru-RU" sz="3000"/>
              <a:t>, обращающий каждое уравнение системы в верное равенство.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Решить</a:t>
            </a:r>
            <a:r>
              <a:rPr lang="ru-RU" altLang="ru-RU" sz="3000" b="1">
                <a:solidFill>
                  <a:srgbClr val="FF9900"/>
                </a:solidFill>
              </a:rPr>
              <a:t>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систему</a:t>
            </a:r>
            <a:r>
              <a:rPr lang="ru-RU" altLang="ru-RU" sz="3000" b="1"/>
              <a:t> </a:t>
            </a:r>
            <a:r>
              <a:rPr lang="ru-RU" altLang="ru-RU" sz="3000"/>
              <a:t>— значит найти все ее решения или доказать, что ни одного решения нет.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Система, имеющая решение, называется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совместной</a:t>
            </a:r>
            <a:r>
              <a:rPr lang="ru-RU" altLang="ru-RU" sz="30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F1F1-725D-4711-B12D-35BB099F7EF8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6775450" cy="46799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Число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/>
              <a:t> называется пределом функции </a:t>
            </a:r>
            <a:r>
              <a:rPr lang="en-US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при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ru-RU" altLang="ru-RU"/>
              <a:t>, стремящемся к бесконечности: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en-US" altLang="ru-RU"/>
              <a:t>                                                                   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/>
              <a:t>						</a:t>
            </a:r>
            <a:r>
              <a:rPr lang="ru-RU" altLang="ru-RU"/>
              <a:t>,</a:t>
            </a:r>
            <a:endParaRPr lang="en-US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если для любого положительного числа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 можно найти такое положительное число </a:t>
            </a:r>
            <a:r>
              <a:rPr lang="en-US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ru-RU" i="1"/>
              <a:t> </a:t>
            </a:r>
            <a:r>
              <a:rPr lang="ru-RU" altLang="ru-RU"/>
              <a:t>(зависящее от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), что для всех чисел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ru-RU" altLang="ru-RU"/>
              <a:t>, превосходящих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ru-RU" altLang="ru-RU"/>
              <a:t>, выполняется условие: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endParaRPr lang="en-US" altLang="ru-RU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</a:t>
            </a:r>
            <a:r>
              <a:rPr lang="en-US" altLang="ru-RU" sz="4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4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en-US" altLang="ru-RU" sz="4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</a:t>
            </a: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3262313" y="2474913"/>
          <a:ext cx="233203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Формула" r:id="rId3" imgW="799920" imgH="291960" progId="Equation.3">
                  <p:embed/>
                </p:oleObj>
              </mc:Choice>
              <mc:Fallback>
                <p:oleObj name="Формула" r:id="rId3" imgW="799920" imgH="291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2474913"/>
                        <a:ext cx="2332037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0" name="Rectangle 18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4C59-2EC0-44A2-A1DB-A67909DB6A27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6775450" cy="46799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Число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/>
              <a:t> называется пределом функции </a:t>
            </a:r>
            <a:r>
              <a:rPr lang="en-US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при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ru-RU" altLang="ru-RU"/>
              <a:t>, стремящемся к минус бесконечности: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en-US" altLang="ru-RU"/>
              <a:t>                                                                   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/>
              <a:t>						</a:t>
            </a:r>
            <a:r>
              <a:rPr lang="ru-RU" altLang="ru-RU"/>
              <a:t>,</a:t>
            </a:r>
            <a:endParaRPr lang="en-US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если для любого положительного числа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 можно найти такое положительное число </a:t>
            </a:r>
            <a:r>
              <a:rPr lang="en-US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ru-RU" i="1"/>
              <a:t> </a:t>
            </a:r>
            <a:r>
              <a:rPr lang="ru-RU" altLang="ru-RU"/>
              <a:t>(зависящее от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/>
              <a:t>), что для всех чисел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ru-RU" altLang="ru-RU"/>
              <a:t>, превосходящих </a:t>
            </a:r>
            <a:r>
              <a:rPr lang="en-US" altLang="ru-RU" b="1" i="1">
                <a:solidFill>
                  <a:srgbClr val="FF9900"/>
                </a:solidFill>
              </a:rPr>
              <a:t>-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ru-RU" altLang="ru-RU"/>
              <a:t>, выполняется условие: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endParaRPr lang="en-US" altLang="ru-RU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</a:t>
            </a:r>
            <a:r>
              <a:rPr lang="en-US" altLang="ru-RU" sz="4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ru-RU" sz="4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en-US" altLang="ru-RU" sz="4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</a:t>
            </a: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</a:t>
            </a:r>
            <a:r>
              <a:rPr lang="ru-RU" alt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553" name="Object 17"/>
          <p:cNvGraphicFramePr>
            <a:graphicFrameLocks noChangeAspect="1"/>
          </p:cNvGraphicFramePr>
          <p:nvPr/>
        </p:nvGraphicFramePr>
        <p:xfrm>
          <a:off x="3187700" y="2474913"/>
          <a:ext cx="24812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Формула" r:id="rId3" imgW="850680" imgH="291960" progId="Equation.3">
                  <p:embed/>
                </p:oleObj>
              </mc:Choice>
              <mc:Fallback>
                <p:oleObj name="Формула" r:id="rId3" imgW="850680" imgH="291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474913"/>
                        <a:ext cx="2481263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4" name="Rectangle 18"/>
          <p:cNvSpPr>
            <a:spLocks noGrp="1" noChangeArrowheads="1"/>
          </p:cNvSpPr>
          <p:nvPr>
            <p:ph type="title"/>
          </p:nvPr>
        </p:nvSpPr>
        <p:spPr>
          <a:xfrm>
            <a:off x="1547813" y="360363"/>
            <a:ext cx="7596187" cy="692150"/>
          </a:xfrm>
          <a:noFill/>
          <a:ln/>
        </p:spPr>
        <p:txBody>
          <a:bodyPr/>
          <a:lstStyle/>
          <a:p>
            <a:pPr algn="ctr"/>
            <a:r>
              <a:rPr lang="ru-RU" altLang="ru-RU" sz="3200"/>
              <a:t>§ 2. Предел и непрерывность функции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C6FE-F416-42C3-BFDC-D142AD008091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44463"/>
            <a:ext cx="5580062" cy="692150"/>
          </a:xfrm>
        </p:spPr>
        <p:txBody>
          <a:bodyPr/>
          <a:lstStyle/>
          <a:p>
            <a:pPr algn="ctr"/>
            <a:r>
              <a:rPr lang="ru-RU" altLang="ru-RU" sz="3200"/>
              <a:t>§ 3.Производная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7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427538" y="1701800"/>
            <a:ext cx="4465637" cy="4679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существует предел отношения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–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 /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в точке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 =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, то он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производной</a:t>
            </a:r>
            <a:r>
              <a:rPr lang="ru-RU" altLang="ru-RU" b="1"/>
              <a:t> </a:t>
            </a:r>
            <a:r>
              <a:rPr lang="ru-RU" altLang="ru-RU"/>
              <a:t>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i="1"/>
              <a:t> </a:t>
            </a:r>
            <a:r>
              <a:rPr lang="ru-RU" altLang="ru-RU"/>
              <a:t>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и обозначается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/>
              <a:t> или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: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6579" name="Object 19"/>
          <p:cNvGraphicFramePr>
            <a:graphicFrameLocks noChangeAspect="1"/>
          </p:cNvGraphicFramePr>
          <p:nvPr/>
        </p:nvGraphicFramePr>
        <p:xfrm>
          <a:off x="1260475" y="4891088"/>
          <a:ext cx="676751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Формула" r:id="rId3" imgW="2197100" imgH="482600" progId="Equation.3">
                  <p:embed/>
                </p:oleObj>
              </mc:Choice>
              <mc:Fallback>
                <p:oleObj name="Формула" r:id="rId3" imgW="2197100" imgH="482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4891088"/>
                        <a:ext cx="6767513" cy="149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8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187450" y="1412875"/>
            <a:ext cx="32559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B286-CA60-4FD9-B3E4-5994446DBD9C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44463"/>
            <a:ext cx="5580062" cy="692150"/>
          </a:xfrm>
        </p:spPr>
        <p:txBody>
          <a:bodyPr/>
          <a:lstStyle/>
          <a:p>
            <a:pPr algn="ctr"/>
            <a:r>
              <a:rPr lang="ru-RU" altLang="ru-RU" sz="3200"/>
              <a:t>§ 3.Производная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60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7273925" cy="49688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Нахождение производной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i="1"/>
              <a:t> </a:t>
            </a:r>
            <a:r>
              <a:rPr lang="ru-RU" altLang="ru-RU"/>
              <a:t>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дифференцированием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 Если для любого числа </a:t>
            </a:r>
            <a:r>
              <a:rPr lang="ru-RU" altLang="ru-RU" i="1"/>
              <a:t>x</a:t>
            </a:r>
            <a:r>
              <a:rPr lang="ru-RU" altLang="ru-RU"/>
              <a:t> из открытого промежутка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можно вычислить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i="1"/>
              <a:t> </a:t>
            </a:r>
            <a:r>
              <a:rPr lang="ru-RU" altLang="ru-RU"/>
              <a:t>то функция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называется 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дифференцируемой на промежутке (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</a:t>
            </a:r>
            <a:r>
              <a:rPr lang="ru-RU" altLang="ru-RU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Геометрический смысл</a:t>
            </a:r>
            <a:r>
              <a:rPr lang="ru-RU" altLang="ru-RU"/>
              <a:t> производной заключается в том, что производная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i="1"/>
              <a:t> </a:t>
            </a:r>
            <a:r>
              <a:rPr lang="ru-RU" altLang="ru-RU"/>
              <a:t>в точке</a:t>
            </a:r>
            <a:r>
              <a:rPr lang="ru-RU" altLang="ru-RU" i="1"/>
              <a:t>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равна тангенсу угла наклона касательной к графику функции в этой точке. </a:t>
            </a:r>
            <a:endParaRPr lang="ru-RU" altLang="ru-RU" b="1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Производная - это скорость изменения функции в точке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8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7309-393F-46AF-825D-95F1649FEE19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§ 3.</a:t>
            </a:r>
            <a:r>
              <a:rPr lang="en-US" altLang="ru-RU" sz="3200"/>
              <a:t> </a:t>
            </a:r>
            <a:r>
              <a:rPr lang="ru-RU" altLang="ru-RU" sz="3200"/>
              <a:t>Производная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blackWhite">
          <a:xfrm rot="5400000">
            <a:off x="250031" y="3645694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blackWhite">
          <a:xfrm>
            <a:off x="914400" y="3232150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blackWhite">
          <a:xfrm>
            <a:off x="914400" y="3232150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blackWhite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5435600" y="2565400"/>
          <a:ext cx="361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6" name="Формула" r:id="rId3" imgW="203112" imgH="241195" progId="Equation.3">
                  <p:embed/>
                </p:oleObj>
              </mc:Choice>
              <mc:Fallback>
                <p:oleObj name="Формула" r:id="rId3" imgW="203112" imgH="24119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565400"/>
                        <a:ext cx="3619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/>
        </p:nvGraphicFramePr>
        <p:xfrm>
          <a:off x="4425950" y="2565400"/>
          <a:ext cx="361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7" name="Формула" r:id="rId5" imgW="203112" imgH="241195" progId="Equation.3">
                  <p:embed/>
                </p:oleObj>
              </mc:Choice>
              <mc:Fallback>
                <p:oleObj name="Формула" r:id="rId5" imgW="203112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2565400"/>
                        <a:ext cx="3619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8" name="Object 20"/>
          <p:cNvGraphicFramePr>
            <a:graphicFrameLocks noChangeAspect="1"/>
          </p:cNvGraphicFramePr>
          <p:nvPr/>
        </p:nvGraphicFramePr>
        <p:xfrm>
          <a:off x="7740650" y="4076700"/>
          <a:ext cx="10080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8" name="Формула" r:id="rId6" imgW="838200" imgH="279400" progId="Equation.3">
                  <p:embed/>
                </p:oleObj>
              </mc:Choice>
              <mc:Fallback>
                <p:oleObj name="Формула" r:id="rId6" imgW="838200" imgH="279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076700"/>
                        <a:ext cx="100806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2987675" y="4868863"/>
          <a:ext cx="8445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9" name="Формула" r:id="rId8" imgW="533160" imgH="253800" progId="Equation.3">
                  <p:embed/>
                </p:oleObj>
              </mc:Choice>
              <mc:Fallback>
                <p:oleObj name="Формула" r:id="rId8" imgW="533160" imgH="253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68863"/>
                        <a:ext cx="84455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0" name="Object 22"/>
          <p:cNvGraphicFramePr>
            <a:graphicFrameLocks noChangeAspect="1"/>
          </p:cNvGraphicFramePr>
          <p:nvPr/>
        </p:nvGraphicFramePr>
        <p:xfrm>
          <a:off x="1835150" y="4868863"/>
          <a:ext cx="433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0" name="Формула" r:id="rId10" imgW="279279" imgH="241195" progId="Equation.3">
                  <p:embed/>
                </p:oleObj>
              </mc:Choice>
              <mc:Fallback>
                <p:oleObj name="Формула" r:id="rId10" imgW="279279" imgH="24119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68863"/>
                        <a:ext cx="433388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1" name="Object 23"/>
          <p:cNvGraphicFramePr>
            <a:graphicFrameLocks noChangeAspect="1"/>
          </p:cNvGraphicFramePr>
          <p:nvPr/>
        </p:nvGraphicFramePr>
        <p:xfrm>
          <a:off x="4140200" y="4892675"/>
          <a:ext cx="863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1" name="Формула" r:id="rId12" imgW="508000" imgH="241300" progId="Equation.3">
                  <p:embed/>
                </p:oleObj>
              </mc:Choice>
              <mc:Fallback>
                <p:oleObj name="Формула" r:id="rId12" imgW="508000" imgH="241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892675"/>
                        <a:ext cx="8636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2" name="Object 24"/>
          <p:cNvGraphicFramePr>
            <a:graphicFrameLocks noChangeAspect="1"/>
          </p:cNvGraphicFramePr>
          <p:nvPr/>
        </p:nvGraphicFramePr>
        <p:xfrm>
          <a:off x="5219700" y="4973638"/>
          <a:ext cx="11525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2" name="Формула" r:id="rId14" imgW="774364" imgH="215806" progId="Equation.3">
                  <p:embed/>
                </p:oleObj>
              </mc:Choice>
              <mc:Fallback>
                <p:oleObj name="Формула" r:id="rId14" imgW="774364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973638"/>
                        <a:ext cx="11525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3" name="Object 25"/>
          <p:cNvGraphicFramePr>
            <a:graphicFrameLocks noChangeAspect="1"/>
          </p:cNvGraphicFramePr>
          <p:nvPr/>
        </p:nvGraphicFramePr>
        <p:xfrm>
          <a:off x="7805738" y="4865688"/>
          <a:ext cx="9493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3" name="Формула" r:id="rId16" imgW="736560" imgH="253800" progId="Equation.3">
                  <p:embed/>
                </p:oleObj>
              </mc:Choice>
              <mc:Fallback>
                <p:oleObj name="Формула" r:id="rId16" imgW="736560" imgH="253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4865688"/>
                        <a:ext cx="9493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4" name="Rectangle 26"/>
          <p:cNvSpPr>
            <a:spLocks noChangeArrowheads="1"/>
          </p:cNvSpPr>
          <p:nvPr/>
        </p:nvSpPr>
        <p:spPr bwMode="blackWhite">
          <a:xfrm>
            <a:off x="914400" y="2333625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blackWhite">
          <a:xfrm>
            <a:off x="914400" y="2333625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blackWhite">
          <a:xfrm>
            <a:off x="914400" y="2333625"/>
            <a:ext cx="990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blackWhite">
          <a:xfrm>
            <a:off x="914400" y="2333625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blackWhite">
          <a:xfrm>
            <a:off x="914400" y="2333625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blackWhite">
          <a:xfrm>
            <a:off x="914400" y="2333625"/>
            <a:ext cx="990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blackWhite">
          <a:xfrm>
            <a:off x="914400" y="2333625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blackWhite">
          <a:xfrm>
            <a:off x="914400" y="2333625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blackWhite">
          <a:xfrm>
            <a:off x="914400" y="2333625"/>
            <a:ext cx="9001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68643" name="Group 35"/>
          <p:cNvGraphicFramePr>
            <a:graphicFrameLocks noGrp="1"/>
          </p:cNvGraphicFramePr>
          <p:nvPr/>
        </p:nvGraphicFramePr>
        <p:xfrm>
          <a:off x="1547813" y="1628775"/>
          <a:ext cx="7416800" cy="4464050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4437"/>
                <a:gridCol w="1216025"/>
                <a:gridCol w="1338263"/>
              </a:tblGrid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´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´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´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-sin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1/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tg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1/cos</a:t>
                      </a:r>
                      <a:r>
                        <a:rPr kumimoji="0" lang="ru-RU" alt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1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nx</a:t>
                      </a:r>
                      <a:r>
                        <a:rPr kumimoji="0" lang="ru-RU" altLang="ru-RU" sz="1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n-</a:t>
                      </a:r>
                      <a:r>
                        <a:rPr kumimoji="0" lang="ru-RU" alt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1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1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arcsin</a:t>
                      </a: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rccos</a:t>
                      </a: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1/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-1 / 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rctg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1/(1+</a:t>
                      </a: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ru-RU" alt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8BFC-E3AE-427B-801B-AB9AB2469986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44463"/>
            <a:ext cx="5580062" cy="692150"/>
          </a:xfrm>
        </p:spPr>
        <p:txBody>
          <a:bodyPr/>
          <a:lstStyle/>
          <a:p>
            <a:pPr algn="ctr"/>
            <a:r>
              <a:rPr lang="ru-RU" altLang="ru-RU" sz="3200"/>
              <a:t>§ 3.</a:t>
            </a:r>
            <a:r>
              <a:rPr lang="en-US" altLang="ru-RU" sz="3200"/>
              <a:t> </a:t>
            </a:r>
            <a:r>
              <a:rPr lang="ru-RU" altLang="ru-RU" sz="3200"/>
              <a:t>Производная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7273925" cy="49688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В любом курсе математического анализа доказывается теорема о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производной сложной функции</a:t>
            </a:r>
            <a:r>
              <a:rPr lang="ru-RU" altLang="ru-RU"/>
              <a:t>. Мы ограничимся лишь ее формулировкой.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Пусть функция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имеет производную в точке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а функция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имеет производную в точке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 = g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Тогда сложная функция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(g(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имеет в точке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производную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g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F05D-5425-40F8-AC00-2548312B333D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44463"/>
            <a:ext cx="6119812" cy="692150"/>
          </a:xfrm>
        </p:spPr>
        <p:txBody>
          <a:bodyPr/>
          <a:lstStyle/>
          <a:p>
            <a:pPr algn="ctr"/>
            <a:r>
              <a:rPr lang="ru-RU" altLang="ru-RU" sz="3200"/>
              <a:t>§ </a:t>
            </a:r>
            <a:r>
              <a:rPr lang="en-US" altLang="ru-RU" sz="3200"/>
              <a:t>4</a:t>
            </a:r>
            <a:r>
              <a:rPr lang="ru-RU" altLang="ru-RU" sz="3200"/>
              <a:t>. Дифференциал функции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7273925" cy="49688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Главная, линейная относительно </a:t>
            </a:r>
            <a:r>
              <a:rPr lang="ru-RU" altLang="ru-RU">
                <a:sym typeface="Symbol" panose="05050102010706020507" pitchFamily="18" charset="2"/>
              </a:rPr>
              <a:t></a:t>
            </a:r>
            <a:r>
              <a:rPr lang="ru-RU" altLang="ru-RU" i="1"/>
              <a:t>x</a:t>
            </a:r>
            <a:r>
              <a:rPr lang="ru-RU" altLang="ru-RU"/>
              <a:t>,</a:t>
            </a:r>
            <a:r>
              <a:rPr lang="ru-RU" altLang="ru-RU" i="1"/>
              <a:t> </a:t>
            </a:r>
            <a:r>
              <a:rPr lang="ru-RU" altLang="ru-RU"/>
              <a:t>часть приращения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равная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i="1"/>
              <a:t>,</a:t>
            </a:r>
            <a:r>
              <a:rPr lang="ru-RU" altLang="ru-RU"/>
              <a:t>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дифференциалом</a:t>
            </a:r>
            <a:r>
              <a:rPr lang="ru-RU" altLang="ru-RU"/>
              <a:t> и обозначается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</a:t>
            </a:r>
            <a:r>
              <a:rPr lang="ru-RU" altLang="ru-RU"/>
              <a:t>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 = f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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x.</a:t>
            </a:r>
            <a:endParaRPr lang="en-US" altLang="ru-RU" sz="32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ru-RU" sz="32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Производная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равна отношению дифференциала функции к дифференциалу аргумента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altLang="ru-RU"/>
              <a:t> 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0676" name="Object 20"/>
          <p:cNvGraphicFramePr>
            <a:graphicFrameLocks noChangeAspect="1"/>
          </p:cNvGraphicFramePr>
          <p:nvPr/>
        </p:nvGraphicFramePr>
        <p:xfrm>
          <a:off x="4067175" y="4724400"/>
          <a:ext cx="2447925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Формула" r:id="rId3" imgW="800100" imgH="457200" progId="Equation.3">
                  <p:embed/>
                </p:oleObj>
              </mc:Choice>
              <mc:Fallback>
                <p:oleObj name="Формула" r:id="rId3" imgW="8001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724400"/>
                        <a:ext cx="2447925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DC65-CE0F-4409-97F6-826A322421BD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7092950" cy="908050"/>
          </a:xfrm>
        </p:spPr>
        <p:txBody>
          <a:bodyPr/>
          <a:lstStyle/>
          <a:p>
            <a:pPr algn="ctr"/>
            <a:r>
              <a:rPr lang="ru-RU" altLang="ru-RU" sz="3200"/>
              <a:t>§ 5. Производные высших порядков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7273925" cy="49688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Может оказаться что функция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называемая первой производной, тоже имеет производную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/>
              <a:t>. Эта производная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второй производной</a:t>
            </a:r>
            <a:r>
              <a:rPr lang="ru-RU" altLang="ru-RU"/>
              <a:t> функции </a:t>
            </a:r>
            <a:r>
              <a:rPr lang="ru-RU" altLang="ru-RU" i="1"/>
              <a:t>f</a:t>
            </a:r>
            <a:r>
              <a:rPr lang="ru-RU" altLang="ru-RU"/>
              <a:t>(</a:t>
            </a:r>
            <a:r>
              <a:rPr lang="ru-RU" altLang="ru-RU" i="1"/>
              <a:t>x</a:t>
            </a:r>
            <a:r>
              <a:rPr lang="ru-RU" altLang="ru-RU"/>
              <a:t>) и обозначается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эта функция имеет производную, то эта производная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третьей производной</a:t>
            </a:r>
            <a:r>
              <a:rPr lang="ru-RU" altLang="ru-RU"/>
              <a:t> функции </a:t>
            </a:r>
            <a:r>
              <a:rPr lang="ru-RU" altLang="ru-RU" i="1"/>
              <a:t>f</a:t>
            </a:r>
            <a:r>
              <a:rPr lang="ru-RU" altLang="ru-RU"/>
              <a:t>(</a:t>
            </a:r>
            <a:r>
              <a:rPr lang="ru-RU" altLang="ru-RU" i="1"/>
              <a:t>x</a:t>
            </a:r>
            <a:r>
              <a:rPr lang="ru-RU" altLang="ru-RU"/>
              <a:t>) и обозначается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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Все производные, начиная со второй, называются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производными высших порядков</a:t>
            </a:r>
            <a:r>
              <a:rPr lang="ru-RU" altLang="ru-RU" b="1"/>
              <a:t>.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5434-DCF5-45F9-9715-5C967AEA2E0E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44463"/>
            <a:ext cx="7092950" cy="908050"/>
          </a:xfrm>
        </p:spPr>
        <p:txBody>
          <a:bodyPr/>
          <a:lstStyle/>
          <a:p>
            <a:pPr algn="ctr"/>
            <a:r>
              <a:rPr lang="ru-RU" altLang="ru-RU" sz="3200"/>
              <a:t>§ 6. Формула Лагранжа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714875" y="1268413"/>
            <a:ext cx="4249738" cy="49688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Если функция непрерывна на замкнутом промежутке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ru-RU" altLang="ru-RU"/>
              <a:t> и дифференцируема на открытом промежутке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то можно найти такую точку </a:t>
            </a:r>
            <a:r>
              <a:rPr lang="ru-RU" altLang="ru-RU" i="1"/>
              <a:t>c</a:t>
            </a:r>
            <a:r>
              <a:rPr lang="ru-RU" altLang="ru-RU"/>
              <a:t>, принадлежащую промежутку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для которой справедливо равенство: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-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 - 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ru-RU"/>
              <a:t>.</a:t>
            </a:r>
            <a:r>
              <a:rPr lang="ru-RU" altLang="ru-RU"/>
              <a:t>	(1)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Эта формула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формулой конечных приращений Лагранжа</a:t>
            </a:r>
            <a:r>
              <a:rPr lang="ru-RU" altLang="ru-RU"/>
              <a:t>. 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725" name="Object 21"/>
          <p:cNvGraphicFramePr>
            <a:graphicFrameLocks noChangeAspect="1"/>
          </p:cNvGraphicFramePr>
          <p:nvPr/>
        </p:nvGraphicFramePr>
        <p:xfrm>
          <a:off x="898525" y="2060575"/>
          <a:ext cx="3960813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CorelDRAW" r:id="rId3" imgW="2520086" imgH="1798625" progId="CorelDRAW.Graphic.11">
                  <p:embed/>
                </p:oleObj>
              </mc:Choice>
              <mc:Fallback>
                <p:oleObj name="CorelDRAW" r:id="rId3" imgW="2520086" imgH="1798625" progId="CorelDRAW.Graphic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2060575"/>
                        <a:ext cx="3960813" cy="334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F996-D86D-47E7-BE56-2175A5B3ABA8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44463"/>
            <a:ext cx="7092950" cy="908050"/>
          </a:xfrm>
        </p:spPr>
        <p:txBody>
          <a:bodyPr/>
          <a:lstStyle/>
          <a:p>
            <a:pPr algn="ctr"/>
            <a:r>
              <a:rPr lang="ru-RU" altLang="ru-RU" sz="3200"/>
              <a:t>§ 6. Формула Лагранжа 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476375" y="1557338"/>
            <a:ext cx="7343775" cy="48244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Сформулируем теорему о монотонности функции</a:t>
            </a:r>
            <a:r>
              <a:rPr lang="en-US" altLang="ru-RU"/>
              <a:t>.</a:t>
            </a:r>
            <a:r>
              <a:rPr lang="en-US" altLang="ru-RU" b="1"/>
              <a:t> </a:t>
            </a:r>
            <a:endParaRPr lang="ru-RU" altLang="ru-RU" b="1"/>
          </a:p>
          <a:p>
            <a:pPr>
              <a:buFont typeface="Wingdings" panose="05000000000000000000" pitchFamily="2" charset="2"/>
              <a:buNone/>
            </a:pPr>
            <a:endParaRPr lang="ru-RU" altLang="ru-RU" sz="3200" b="1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&gt; 0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промежутке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на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функция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возрастает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&lt; 0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промежутке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на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функция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убывает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24E1-EF04-4BAA-BB25-A7F38D1C09B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638" y="347663"/>
            <a:ext cx="7508875" cy="1065212"/>
          </a:xfrm>
        </p:spPr>
        <p:txBody>
          <a:bodyPr/>
          <a:lstStyle/>
          <a:p>
            <a:r>
              <a:rPr lang="ru-RU" altLang="ru-RU" sz="3200"/>
              <a:t>§ 1. Системы линейных уравнений</a:t>
            </a:r>
            <a:r>
              <a:rPr lang="ru-RU" altLang="ru-RU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altLang="ru-RU" sz="3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7667625" cy="44640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Если система имеет только одно решение, то она называется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определенной</a:t>
            </a:r>
            <a:r>
              <a:rPr lang="ru-RU" altLang="ru-RU" sz="300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0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Система, имеющая более чем одно решение, называется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неопределенной</a:t>
            </a:r>
            <a:r>
              <a:rPr lang="ru-RU" altLang="ru-RU" sz="3000" b="1"/>
              <a:t> </a:t>
            </a:r>
            <a:r>
              <a:rPr lang="ru-RU" altLang="ru-RU" sz="3000"/>
              <a:t>(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совместной</a:t>
            </a:r>
            <a:r>
              <a:rPr lang="ru-RU" altLang="ru-RU" sz="3000" b="1"/>
              <a:t> </a:t>
            </a:r>
            <a:r>
              <a:rPr lang="ru-RU" altLang="ru-RU" sz="3000"/>
              <a:t>и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неопределенной</a:t>
            </a:r>
            <a:r>
              <a:rPr lang="ru-RU" altLang="ru-RU" sz="3000"/>
              <a:t>).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30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000"/>
              <a:t>Если система не имеет решений, то она называется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несовместной</a:t>
            </a:r>
            <a:r>
              <a:rPr lang="ru-RU" altLang="ru-RU" sz="30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C07B-93CB-433D-8883-8D2C690E81A4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7. Необходимые и достаточные условия экстремума функции 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477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477963" y="1412875"/>
            <a:ext cx="7415212" cy="13684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/>
              <a:t>Точка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/>
              <a:t> называется точкой 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минимума функции</a:t>
            </a:r>
            <a:r>
              <a:rPr lang="ru-RU" altLang="ru-RU" sz="2800" b="1"/>
              <a:t>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/>
              <a:t>, </a:t>
            </a:r>
            <a:endParaRPr lang="ru-RU" altLang="ru-RU" sz="4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7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500563" y="2276475"/>
            <a:ext cx="446405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74" name="Text Box 22"/>
          <p:cNvSpPr txBox="1">
            <a:spLocks noChangeArrowheads="1"/>
          </p:cNvSpPr>
          <p:nvPr/>
        </p:nvSpPr>
        <p:spPr bwMode="blackWhite">
          <a:xfrm>
            <a:off x="1260475" y="2349500"/>
            <a:ext cx="324008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0" lang="ru-RU" altLang="ru-RU" sz="2400"/>
              <a:t>если можно найти такую окрестность этой точки, что для любой точки 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2400"/>
              <a:t> из этой окрестности выполняется условие:  	</a:t>
            </a:r>
          </a:p>
          <a:p>
            <a:pPr algn="just"/>
            <a:endParaRPr kumimoji="0" lang="ru-RU" altLang="ru-RU" sz="2400"/>
          </a:p>
          <a:p>
            <a:pPr algn="ctr"/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&gt; </a:t>
            </a:r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40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algn="just">
              <a:spcBef>
                <a:spcPct val="50000"/>
              </a:spcBef>
            </a:pPr>
            <a:endParaRPr lang="ru-RU" altLang="ru-RU" sz="40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63A8-0A4D-4CD4-BBB2-271C7BC8D600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7. Необходимые и достаточные условия экстремума функции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477963" y="1412875"/>
            <a:ext cx="7415212" cy="13684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/>
              <a:t>Точка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/>
              <a:t> называется точкой 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максимума функции</a:t>
            </a:r>
            <a:r>
              <a:rPr lang="ru-RU" altLang="ru-RU" sz="2800" b="1"/>
              <a:t>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/>
              <a:t>, </a:t>
            </a:r>
            <a:endParaRPr lang="ru-RU" altLang="ru-RU" sz="4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blackWhite">
          <a:xfrm>
            <a:off x="1260475" y="2349500"/>
            <a:ext cx="324008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kumimoji="0" lang="ru-RU" altLang="ru-RU" sz="2400"/>
              <a:t>если можно найти такую окрестность этой точки, что для любой точки 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2400"/>
              <a:t> из этой окрестности выполняется условие:  	</a:t>
            </a:r>
          </a:p>
          <a:p>
            <a:pPr algn="just"/>
            <a:endParaRPr kumimoji="0" lang="ru-RU" altLang="ru-RU" sz="2400"/>
          </a:p>
          <a:p>
            <a:pPr algn="ctr"/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kumimoji="0" lang="en-US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4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40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kumimoji="0" lang="ru-RU" altLang="ru-RU" sz="4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algn="just">
              <a:spcBef>
                <a:spcPct val="50000"/>
              </a:spcBef>
            </a:pPr>
            <a:endParaRPr lang="ru-RU" altLang="ru-RU" sz="4000"/>
          </a:p>
        </p:txBody>
      </p:sp>
      <p:pic>
        <p:nvPicPr>
          <p:cNvPr id="7579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716463" y="2349500"/>
            <a:ext cx="428466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154-7C62-4865-B2E6-14F244125F1A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7. Необходимые и достаточные условия экстремума функции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7561262" cy="44640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Сформулируем теорему о необходимом условии экстремума функции: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в точке экстремума функция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имеет производную, то производная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равна нулю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4CC-7287-4F4C-BCC5-BDB009C061D0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7. Необходимые и достаточные условия экстремума функции 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784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561262" cy="44640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Точка, в которой производная равна нулю, называется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стационарной</a:t>
            </a:r>
            <a:r>
              <a:rPr lang="ru-RU" alt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Точки области определения функции, в которых производная либо равна нулю, либо не существует, называются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критическими</a:t>
            </a:r>
            <a:r>
              <a:rPr lang="en-GB" alt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alt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BB25-0A1D-4A24-985E-7C2BDF2FB99C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7. Необходимые и достаточные условия экстремума функции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331913" y="1412875"/>
            <a:ext cx="7561262" cy="44640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Докажем теорему, которая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достаточным условием экстремума</a:t>
            </a:r>
            <a:r>
              <a:rPr lang="ru-RU" alt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Пусть функция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непрерывна в точке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Тогда: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1) если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&lt; 0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&gt; 0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точка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точка минимума функции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2) если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&gt; 0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</a:t>
            </a:r>
            <a:r>
              <a:rPr lang="ru-RU" altLang="ru-RU" sz="3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&lt; 0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точка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точка максимума функции 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F0B2-7C0F-4AF0-848A-104F4DC6D114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8. Выпуклость и вогнутость функции 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89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16800" cy="48244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на промежутке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график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расположен выше любой своей касательной, проведенной в точке этого промежутка, </a:t>
            </a:r>
          </a:p>
        </p:txBody>
      </p:sp>
      <p:pic>
        <p:nvPicPr>
          <p:cNvPr id="798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960938" y="2636838"/>
            <a:ext cx="28511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94" name="Text Box 22"/>
          <p:cNvSpPr txBox="1">
            <a:spLocks noChangeArrowheads="1"/>
          </p:cNvSpPr>
          <p:nvPr/>
        </p:nvSpPr>
        <p:spPr bwMode="blackWhite">
          <a:xfrm>
            <a:off x="1404938" y="2830513"/>
            <a:ext cx="28797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None/>
            </a:pPr>
            <a:r>
              <a:rPr kumimoji="0" lang="ru-RU" altLang="ru-RU" sz="2400" b="0"/>
              <a:t>то функция называется </a:t>
            </a:r>
            <a:r>
              <a:rPr kumimoji="0" lang="ru-RU" altLang="ru-R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вогнутой</a:t>
            </a:r>
            <a:r>
              <a:rPr kumimoji="0" lang="ru-RU" altLang="ru-RU" sz="2400"/>
              <a:t> </a:t>
            </a:r>
            <a:r>
              <a:rPr kumimoji="0" lang="ru-RU" altLang="ru-RU" sz="2400" b="0"/>
              <a:t>на этом промежутке (иногда говорят "выпуклой вниз").</a:t>
            </a:r>
          </a:p>
          <a:p>
            <a:pPr algn="just">
              <a:spcBef>
                <a:spcPct val="50000"/>
              </a:spcBef>
            </a:pPr>
            <a:endParaRPr lang="ru-RU" altLang="ru-RU" sz="24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C15-29F6-4500-9615-BC664B7B22D0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8. Выпуклость и вогнутость функции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16800" cy="48244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Если на промежутке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график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расположен ниже любой своей касательной, проведенной в точке этого промежутка, 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blackWhite">
          <a:xfrm>
            <a:off x="1404938" y="2830513"/>
            <a:ext cx="28797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None/>
            </a:pPr>
            <a:r>
              <a:rPr kumimoji="0" lang="ru-RU" altLang="ru-RU" sz="2400" b="0"/>
              <a:t>то функция называется </a:t>
            </a:r>
            <a:r>
              <a:rPr kumimoji="0" lang="ru-RU" altLang="ru-RU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выпуклой</a:t>
            </a:r>
            <a:r>
              <a:rPr kumimoji="0" lang="ru-RU" altLang="ru-RU" sz="2400"/>
              <a:t> </a:t>
            </a:r>
            <a:r>
              <a:rPr kumimoji="0" lang="ru-RU" altLang="ru-RU" sz="2400" b="0"/>
              <a:t>на этом промежутке (иногда говорят "выпуклой вверх").</a:t>
            </a:r>
          </a:p>
          <a:p>
            <a:pPr algn="just">
              <a:spcBef>
                <a:spcPct val="50000"/>
              </a:spcBef>
            </a:pPr>
            <a:endParaRPr lang="ru-RU" altLang="ru-RU" sz="2400"/>
          </a:p>
        </p:txBody>
      </p:sp>
      <p:pic>
        <p:nvPicPr>
          <p:cNvPr id="809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859338" y="2611438"/>
            <a:ext cx="3455987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9AA6-53BD-4092-84D4-9F3BD609FC32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8. Выпуклость и вогнутость функции 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16800" cy="48244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Точка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точкой перегиба</a:t>
            </a:r>
            <a:r>
              <a:rPr lang="ru-RU" altLang="ru-RU"/>
              <a:t>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если в этой точке функция имеет производную и существуют два промежутка: 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blackWhite">
          <a:xfrm>
            <a:off x="1404938" y="2830513"/>
            <a:ext cx="2879725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None/>
            </a:pP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kumimoji="0" lang="ru-RU" altLang="ru-RU" sz="2400" b="0"/>
              <a:t> и 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ru-RU" altLang="ru-RU" sz="2400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kumimoji="0" lang="ru-RU" altLang="ru-RU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kumimoji="0" lang="ru-RU" altLang="ru-RU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kumimoji="0" lang="ru-RU" altLang="ru-RU" sz="2400" b="0"/>
              <a:t>, на одном из которых функция выпукла, а на другом вогнута.</a:t>
            </a:r>
          </a:p>
          <a:p>
            <a:pPr algn="just">
              <a:spcBef>
                <a:spcPct val="50000"/>
              </a:spcBef>
            </a:pPr>
            <a:endParaRPr lang="ru-RU" altLang="ru-RU" sz="2400"/>
          </a:p>
        </p:txBody>
      </p:sp>
      <p:pic>
        <p:nvPicPr>
          <p:cNvPr id="8194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4438650" y="2565400"/>
            <a:ext cx="41656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54D3-BC70-4918-9462-7725F01C77DF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8. Выпуклость и вогнутость функции 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96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416800" cy="48244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Точка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/>
              <a:t> называется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точкой перегиба</a:t>
            </a:r>
            <a:r>
              <a:rPr lang="ru-RU" altLang="ru-RU"/>
              <a:t> функции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если в этой точке функция имеет производную и существуют два промежутка: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/>
              <a:t> и 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/>
              <a:t>, на одном из которых функция выпукла, а на другом вогнута.</a:t>
            </a:r>
          </a:p>
          <a:p>
            <a:pPr algn="ctr">
              <a:buFont typeface="Wingdings" panose="05000000000000000000" pitchFamily="2" charset="2"/>
              <a:buNone/>
            </a:pPr>
            <a:endParaRPr kumimoji="1" lang="ru-RU" altLang="ru-RU" sz="2800" b="1"/>
          </a:p>
          <a:p>
            <a:pPr algn="just"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966" name="Object 22"/>
          <p:cNvGraphicFramePr>
            <a:graphicFrameLocks noChangeAspect="1"/>
          </p:cNvGraphicFramePr>
          <p:nvPr/>
        </p:nvGraphicFramePr>
        <p:xfrm>
          <a:off x="1116013" y="3452813"/>
          <a:ext cx="7561262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CorelDRAW" r:id="rId3" imgW="5072177" imgH="1870862" progId="CorelDRAW.Graphic.11">
                  <p:embed/>
                </p:oleObj>
              </mc:Choice>
              <mc:Fallback>
                <p:oleObj name="CorelDRAW" r:id="rId3" imgW="5072177" imgH="1870862" progId="CorelDRAW.Graphic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52813"/>
                        <a:ext cx="7561262" cy="278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84FC-39E0-48AC-AFDB-9C1AC1BE53AE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8. Выпуклость и вогнутость функции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7200900" cy="45370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Будем называть функцию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возрастающей в точке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 baseline="-25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altLang="ru-RU" sz="3200"/>
              <a:t>, если она непрерывна в этой точке и возрастает в некоторой ее окрестности. Подобным образом можно определить функцию,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убывающую</a:t>
            </a:r>
            <a:r>
              <a:rPr lang="ru-RU" altLang="ru-RU" sz="3200"/>
              <a:t> в точке.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A0AA-4D8D-4A0F-81CA-950A587ED963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638" y="347663"/>
            <a:ext cx="7508875" cy="1065212"/>
          </a:xfrm>
        </p:spPr>
        <p:txBody>
          <a:bodyPr/>
          <a:lstStyle/>
          <a:p>
            <a:r>
              <a:rPr lang="ru-RU" altLang="ru-RU" sz="3200"/>
              <a:t>§ 1. Системы линейных уравнений</a:t>
            </a:r>
            <a:br>
              <a:rPr lang="ru-RU" altLang="ru-RU" sz="3200"/>
            </a:br>
            <a:endParaRPr lang="ru-RU" altLang="ru-RU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701800"/>
            <a:ext cx="7667625" cy="44640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Система, у которой все свободные члены равны нулю (</a:t>
            </a:r>
            <a:r>
              <a:rPr lang="ru-RU" altLang="ru-RU" sz="3000" i="1"/>
              <a:t>b</a:t>
            </a:r>
            <a:r>
              <a:rPr lang="ru-RU" altLang="ru-RU" sz="3000" baseline="-25000"/>
              <a:t>1</a:t>
            </a:r>
            <a:r>
              <a:rPr lang="ru-RU" altLang="ru-RU" sz="3000"/>
              <a:t> = </a:t>
            </a:r>
            <a:r>
              <a:rPr lang="ru-RU" altLang="ru-RU" sz="3000" i="1"/>
              <a:t>b</a:t>
            </a:r>
            <a:r>
              <a:rPr lang="ru-RU" altLang="ru-RU" sz="3000" baseline="-25000"/>
              <a:t>2</a:t>
            </a:r>
            <a:r>
              <a:rPr lang="ru-RU" altLang="ru-RU" sz="3000"/>
              <a:t> =…</a:t>
            </a:r>
            <a:r>
              <a:rPr lang="ru-RU" altLang="ru-RU" sz="3000" i="1"/>
              <a:t>= b</a:t>
            </a:r>
            <a:r>
              <a:rPr lang="ru-RU" altLang="ru-RU" sz="3000" i="1" baseline="-25000"/>
              <a:t>n</a:t>
            </a:r>
            <a:r>
              <a:rPr lang="ru-RU" altLang="ru-RU" sz="3000" i="1"/>
              <a:t> </a:t>
            </a:r>
            <a:r>
              <a:rPr lang="ru-RU" altLang="ru-RU" sz="3000"/>
              <a:t>= 0), называется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однородной</a:t>
            </a:r>
            <a:r>
              <a:rPr lang="ru-RU" altLang="ru-RU" sz="3000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Однородная система всегда совместна, так как набор из </a:t>
            </a:r>
            <a:r>
              <a:rPr lang="ru-RU" altLang="ru-RU" sz="3000" i="1"/>
              <a:t>n </a:t>
            </a:r>
            <a:r>
              <a:rPr lang="ru-RU" altLang="ru-RU" sz="3000"/>
              <a:t>нулей удовлетворяет любому уравнению такой системы.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Если число уравнений системы совпадает с числом неизвестных (</a:t>
            </a:r>
            <a:r>
              <a:rPr lang="ru-RU" altLang="ru-RU" sz="3000" i="1"/>
              <a:t>m=n</a:t>
            </a:r>
            <a:r>
              <a:rPr lang="ru-RU" altLang="ru-RU" sz="3000"/>
              <a:t>), то система называется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квадратной</a:t>
            </a:r>
            <a:r>
              <a:rPr lang="ru-RU" altLang="ru-RU" sz="30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ED8F-7CA9-4DB5-B6A8-8FA011D7D2E2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8. Выпуклость и вогнутость функции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7200900" cy="45370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&gt; 0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промежутке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на этом промежутке функция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вогнута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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&lt; 0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промежутке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 на этом промежутке функция 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выпукла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CE5-D42D-4236-A1C9-E2C1F2DC4127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44463"/>
            <a:ext cx="7092950" cy="981075"/>
          </a:xfrm>
        </p:spPr>
        <p:txBody>
          <a:bodyPr/>
          <a:lstStyle/>
          <a:p>
            <a:pPr algn="ctr"/>
            <a:r>
              <a:rPr lang="ru-RU" altLang="ru-RU" sz="3200"/>
              <a:t>§ 8. Выпуклость и вогнутость функции 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blackWhite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6038" name="Object 22"/>
          <p:cNvGraphicFramePr>
            <a:graphicFrameLocks noChangeAspect="1"/>
          </p:cNvGraphicFramePr>
          <p:nvPr/>
        </p:nvGraphicFramePr>
        <p:xfrm>
          <a:off x="1187450" y="2060575"/>
          <a:ext cx="7705725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CorelDRAW" r:id="rId3" imgW="4963363" imgH="2285086" progId="CorelDRAW.Graphic.11">
                  <p:embed/>
                </p:oleObj>
              </mc:Choice>
              <mc:Fallback>
                <p:oleObj name="CorelDRAW" r:id="rId3" imgW="4963363" imgH="2285086" progId="CorelDRAW.Graphic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60575"/>
                        <a:ext cx="7705725" cy="369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A5E5-1E66-46AF-BCC4-489607B40CC9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92950" cy="576262"/>
          </a:xfrm>
        </p:spPr>
        <p:txBody>
          <a:bodyPr/>
          <a:lstStyle/>
          <a:p>
            <a:pPr algn="ctr"/>
            <a:r>
              <a:rPr lang="ru-RU" altLang="ru-RU" sz="3200"/>
              <a:t>§ 9. Неопределенный интеграл 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706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547813" y="2062163"/>
            <a:ext cx="7345362" cy="46799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600"/>
              <a:t>Функция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/>
              <a:t> называется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первообразной для функции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/>
              <a:t> на промежутке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/>
              <a:t>, если для всех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/>
              <a:t> выполняется равенство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5201-627F-4443-94B5-3C5ECDEDFE44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92950" cy="576262"/>
          </a:xfrm>
        </p:spPr>
        <p:txBody>
          <a:bodyPr/>
          <a:lstStyle/>
          <a:p>
            <a:pPr algn="ctr"/>
            <a:r>
              <a:rPr lang="ru-RU" altLang="ru-RU" sz="3200"/>
              <a:t>§ 9. Неопределенный интеграл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8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547813" y="1268413"/>
            <a:ext cx="7345362" cy="4679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Теорема 1.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en-US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первообразная для 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) на (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), то 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) + 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, где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C </a:t>
            </a:r>
            <a:r>
              <a:rPr lang="en-US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число, тоже первообразная для 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) на (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r>
              <a:rPr lang="ru-RU" alt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  <a:endParaRPr lang="ru-RU" altLang="ru-RU" sz="3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Доказательство.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 + C)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= 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+ C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= f + 0 =  f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83B8-D117-4CA5-BFAF-5B5566C6AB36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92950" cy="576262"/>
          </a:xfrm>
        </p:spPr>
        <p:txBody>
          <a:bodyPr/>
          <a:lstStyle/>
          <a:p>
            <a:pPr algn="ctr"/>
            <a:r>
              <a:rPr lang="ru-RU" altLang="ru-RU" sz="3200"/>
              <a:t>§ 9. Неопределенный интеграл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547813" y="1268413"/>
            <a:ext cx="7345362" cy="4679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Прежде чем рассмотреть теорему 2, докажем две вспомогательные теоремы.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функция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постоянна на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0.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0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при всех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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           то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= 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B5D9-51AC-47B5-9C8F-9A551B168F02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92950" cy="576262"/>
          </a:xfrm>
        </p:spPr>
        <p:txBody>
          <a:bodyPr/>
          <a:lstStyle/>
          <a:p>
            <a:pPr algn="ctr"/>
            <a:r>
              <a:rPr lang="ru-RU" altLang="ru-RU" sz="3200"/>
              <a:t>§ 9. Неопределенный интеграл 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619250" y="1412875"/>
            <a:ext cx="6775450" cy="4151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Теорема 2.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z="3200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есть первообразная для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промежутке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другая первообразная для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то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 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 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 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 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где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число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ECB6-000A-4BA4-BBD4-8007AAD7EB4B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92950" cy="576262"/>
          </a:xfrm>
        </p:spPr>
        <p:txBody>
          <a:bodyPr/>
          <a:lstStyle/>
          <a:p>
            <a:pPr algn="ctr"/>
            <a:r>
              <a:rPr lang="ru-RU" altLang="ru-RU" sz="3200"/>
              <a:t>§ 9. Неопределенный интеграл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115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619250" y="1412875"/>
            <a:ext cx="6775450" cy="41513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Множество всех первообразных для функции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 на промежутке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i="1"/>
              <a:t> </a:t>
            </a:r>
            <a:r>
              <a:rPr lang="ru-RU" altLang="ru-RU" sz="3200"/>
              <a:t>называется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неопределенным интегралом</a:t>
            </a:r>
            <a:r>
              <a:rPr lang="ru-RU" altLang="ru-RU" sz="3200"/>
              <a:t> и обозначается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dx</a:t>
            </a:r>
            <a:r>
              <a:rPr lang="ru-RU" altLang="ru-RU" sz="3200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200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Вычисление неопределенного интеграла от заданной функции называется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интегрированием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60D1-9570-4F59-9B32-429E78FFA051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92950" cy="792162"/>
          </a:xfrm>
        </p:spPr>
        <p:txBody>
          <a:bodyPr/>
          <a:lstStyle/>
          <a:p>
            <a:pPr algn="ctr"/>
            <a:r>
              <a:rPr lang="ru-RU" altLang="ru-RU" sz="3200"/>
              <a:t>§ 10. Замена переменной в неопределенном интеграле 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8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619250" y="1557338"/>
            <a:ext cx="7056438" cy="41513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Если функция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 непрерывна, а функция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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 имеет непрерывную производную 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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, то имеет место формула: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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))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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 = 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 dx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=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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D56F-6203-4757-AE76-927E30BC3E78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92950" cy="792162"/>
          </a:xfrm>
        </p:spPr>
        <p:txBody>
          <a:bodyPr/>
          <a:lstStyle/>
          <a:p>
            <a:pPr algn="ctr"/>
            <a:r>
              <a:rPr lang="ru-RU" altLang="ru-RU" sz="3200"/>
              <a:t>§ 11. Формула интегрирования по частям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20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416800" cy="4679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Пусть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и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</a:t>
            </a:r>
            <a:r>
              <a:rPr lang="en-US" altLang="ru-RU"/>
              <a:t>—</a:t>
            </a:r>
            <a:r>
              <a:rPr lang="ru-RU" altLang="ru-RU"/>
              <a:t> дифференцируемые на некотором промежутке функции. Тогда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= u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 + v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endParaRPr lang="ru-RU" altLang="ru-RU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Отсюда следует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dx =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 + v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)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dx 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 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dx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+ 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dx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или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dx = uv – 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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dx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Отсюда следует формула, которая называется 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формулой интегрирования по частям</a:t>
            </a:r>
            <a:r>
              <a:rPr lang="ru-RU" altLang="ru-RU" sz="2800"/>
              <a:t>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/>
              <a:t>	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=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 – 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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3AE9-1EDE-4E90-95FD-BCBD65C08AF1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5888"/>
            <a:ext cx="7092950" cy="792162"/>
          </a:xfrm>
        </p:spPr>
        <p:txBody>
          <a:bodyPr/>
          <a:lstStyle/>
          <a:p>
            <a:pPr algn="ctr"/>
            <a:r>
              <a:rPr lang="ru-RU" altLang="ru-RU" sz="3200"/>
              <a:t>§ 12. Определенный интеграл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422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416800" cy="4679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Определенным интегралом</a:t>
            </a:r>
            <a:r>
              <a:rPr lang="ru-RU" altLang="ru-RU"/>
              <a:t>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от функции  по промежутку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ru-RU" altLang="ru-RU"/>
              <a:t> называется предел, к которому стремится интегральная сумма при этом процессе, если предел существует: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4231" name="Object 23"/>
          <p:cNvGraphicFramePr>
            <a:graphicFrameLocks noChangeAspect="1"/>
          </p:cNvGraphicFramePr>
          <p:nvPr/>
        </p:nvGraphicFramePr>
        <p:xfrm>
          <a:off x="5256213" y="1484313"/>
          <a:ext cx="2700337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Формула" r:id="rId3" imgW="901309" imgH="545863" progId="Equation.3">
                  <p:embed/>
                </p:oleObj>
              </mc:Choice>
              <mc:Fallback>
                <p:oleObj name="Формула" r:id="rId3" imgW="901309" imgH="545863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1484313"/>
                        <a:ext cx="2700337" cy="162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32" name="Rectangle 24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4233" name="Object 25"/>
          <p:cNvGraphicFramePr>
            <a:graphicFrameLocks noChangeAspect="1"/>
          </p:cNvGraphicFramePr>
          <p:nvPr/>
        </p:nvGraphicFramePr>
        <p:xfrm>
          <a:off x="3132138" y="4508500"/>
          <a:ext cx="30591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5" name="Формула" r:id="rId5" imgW="1015559" imgH="444307" progId="Equation.3">
                  <p:embed/>
                </p:oleObj>
              </mc:Choice>
              <mc:Fallback>
                <p:oleObj name="Формула" r:id="rId5" imgW="1015559" imgH="444307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508500"/>
                        <a:ext cx="3059112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C3AE-9373-4BDE-BD22-F037AC42CB3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638" y="347663"/>
            <a:ext cx="7508875" cy="1065212"/>
          </a:xfrm>
        </p:spPr>
        <p:txBody>
          <a:bodyPr/>
          <a:lstStyle/>
          <a:p>
            <a:r>
              <a:rPr lang="ru-RU" altLang="ru-RU" sz="3200"/>
              <a:t>§ 1. Системы линейных уравнений</a:t>
            </a:r>
            <a:br>
              <a:rPr lang="ru-RU" altLang="ru-RU" sz="3200"/>
            </a:br>
            <a:endParaRPr lang="ru-RU" altLang="ru-RU" sz="32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701800"/>
            <a:ext cx="7667625" cy="44640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Две системы, множества решений которых совпадают, называются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эквивалентными</a:t>
            </a:r>
            <a:r>
              <a:rPr lang="ru-RU" altLang="ru-RU" sz="3000" b="1"/>
              <a:t> </a:t>
            </a:r>
            <a:r>
              <a:rPr lang="ru-RU" altLang="ru-RU" sz="3000"/>
              <a:t>или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равносильными</a:t>
            </a:r>
            <a:r>
              <a:rPr lang="ru-RU" altLang="ru-RU" sz="300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000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Преобразование, применение которого превращает систему в новую систему, эквивалентную исходной, называется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эквивалентным</a:t>
            </a:r>
            <a:r>
              <a:rPr lang="ru-RU" altLang="ru-RU" sz="3000" b="1"/>
              <a:t> </a:t>
            </a:r>
            <a:r>
              <a:rPr lang="ru-RU" altLang="ru-RU" sz="3000"/>
              <a:t>или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равносильным</a:t>
            </a:r>
            <a:r>
              <a:rPr lang="ru-RU" altLang="ru-RU" sz="3000" b="1"/>
              <a:t> </a:t>
            </a:r>
            <a:r>
              <a:rPr lang="ru-RU" altLang="ru-RU" sz="3000" b="1" u="sng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преобразованием</a:t>
            </a:r>
            <a:r>
              <a:rPr lang="ru-RU" altLang="ru-RU" sz="30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8329-52CD-4154-97E2-2EE092FAFFC9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5888"/>
            <a:ext cx="7092950" cy="792162"/>
          </a:xfrm>
        </p:spPr>
        <p:txBody>
          <a:bodyPr/>
          <a:lstStyle/>
          <a:p>
            <a:pPr algn="ctr"/>
            <a:r>
              <a:rPr lang="ru-RU" altLang="ru-RU" sz="3200"/>
              <a:t>§ 12. Определенный интеграл 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476375" y="1196975"/>
            <a:ext cx="7416800" cy="4679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i="1"/>
              <a:t> </a:t>
            </a:r>
            <a:r>
              <a:rPr lang="ru-RU" altLang="ru-RU"/>
              <a:t>называется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нижним пределом интегрирования</a:t>
            </a:r>
            <a:r>
              <a:rPr lang="ru-RU" altLang="ru-RU"/>
              <a:t>, а число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i="1"/>
              <a:t> </a:t>
            </a:r>
            <a:r>
              <a:rPr lang="ru-RU" altLang="ru-RU">
                <a:sym typeface="Symbol" panose="05050102010706020507" pitchFamily="18" charset="2"/>
              </a:rPr>
              <a:t></a:t>
            </a:r>
            <a:r>
              <a:rPr lang="ru-RU" altLang="ru-RU"/>
              <a:t>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верхним пределом интегрирования</a:t>
            </a:r>
            <a:r>
              <a:rPr lang="ru-RU" altLang="ru-RU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На рисунке 2 криволинейная трапеция выделена штриховкой. Площадь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ru-RU" altLang="ru-RU" i="1"/>
              <a:t> </a:t>
            </a:r>
            <a:r>
              <a:rPr lang="ru-RU" altLang="ru-RU"/>
              <a:t>этой трапеции определяется формулой</a:t>
            </a: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5257" name="Object 25"/>
          <p:cNvGraphicFramePr>
            <a:graphicFrameLocks noChangeAspect="1"/>
          </p:cNvGraphicFramePr>
          <p:nvPr/>
        </p:nvGraphicFramePr>
        <p:xfrm>
          <a:off x="5616575" y="4019550"/>
          <a:ext cx="30591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9" name="Формула" r:id="rId3" imgW="1180588" imgH="495085" progId="Equation.3">
                  <p:embed/>
                </p:oleObj>
              </mc:Choice>
              <mc:Fallback>
                <p:oleObj name="Формула" r:id="rId3" imgW="1180588" imgH="49508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4019550"/>
                        <a:ext cx="3059113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5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755650" y="3141663"/>
            <a:ext cx="4237038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D550-B606-416D-A321-836870A3CA18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7325"/>
            <a:ext cx="7092950" cy="865188"/>
          </a:xfrm>
        </p:spPr>
        <p:txBody>
          <a:bodyPr/>
          <a:lstStyle/>
          <a:p>
            <a:pPr algn="ctr"/>
            <a:r>
              <a:rPr lang="ru-RU" altLang="ru-RU" sz="3200"/>
              <a:t>§ 13. Определенный интеграл как функция верхнего предела 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416800" cy="46799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Пусть функция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 определена и непрерывна на некотором промежутке, содержащем точку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i="1"/>
              <a:t>.</a:t>
            </a:r>
            <a:r>
              <a:rPr lang="ru-RU" altLang="ru-RU"/>
              <a:t> Тогда каждому числу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/>
              <a:t> из этого промежутка можно поставить в соответствие число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					,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определив тем самым на промежутке функцию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/>
              <a:t>, которая называется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определенным интегралом с переменным верхним пределом</a:t>
            </a:r>
            <a:r>
              <a:rPr lang="ru-RU" altLang="ru-RU"/>
              <a:t>. </a:t>
            </a: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6281" name="Object 25"/>
          <p:cNvGraphicFramePr>
            <a:graphicFrameLocks noChangeAspect="1"/>
          </p:cNvGraphicFramePr>
          <p:nvPr/>
        </p:nvGraphicFramePr>
        <p:xfrm>
          <a:off x="2195513" y="2832100"/>
          <a:ext cx="27368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Формула" r:id="rId3" imgW="1028254" imgH="495085" progId="Equation.3">
                  <p:embed/>
                </p:oleObj>
              </mc:Choice>
              <mc:Fallback>
                <p:oleObj name="Формула" r:id="rId3" imgW="1028254" imgH="49508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832100"/>
                        <a:ext cx="2736850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51D-6C8E-479E-8D70-853886F991A5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7325"/>
            <a:ext cx="7092950" cy="865188"/>
          </a:xfrm>
        </p:spPr>
        <p:txBody>
          <a:bodyPr/>
          <a:lstStyle/>
          <a:p>
            <a:pPr algn="ctr"/>
            <a:r>
              <a:rPr lang="ru-RU" altLang="ru-RU" sz="3200"/>
              <a:t>§ 13. Определенный интеграл как функция верхнего предела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30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476375" y="1341438"/>
            <a:ext cx="7416800" cy="46799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ru-RU" altLang="ru-RU" sz="3600" b="1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Производная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определенного интеграла по верхнему пределу в точке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равна </a:t>
            </a:r>
            <a:r>
              <a:rPr lang="ru-RU" alt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значению подынтегральной функции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 точке </a:t>
            </a:r>
            <a:r>
              <a:rPr lang="ru-RU" altLang="ru-RU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5BE7-42A7-4C2C-B061-EB446BA59349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7325"/>
            <a:ext cx="7092950" cy="865188"/>
          </a:xfrm>
        </p:spPr>
        <p:txBody>
          <a:bodyPr/>
          <a:lstStyle/>
          <a:p>
            <a:pPr algn="ctr"/>
            <a:r>
              <a:rPr lang="ru-RU" altLang="ru-RU" sz="3200"/>
              <a:t>§ 13. Определенный интеграл как функция верхнего предела 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971550" y="1341438"/>
            <a:ext cx="8172450" cy="46799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Формула Ньютона-Лейбница. 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Здесь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x)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— любая первообразная функции 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28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8330" name="Object 26"/>
          <p:cNvGraphicFramePr>
            <a:graphicFrameLocks noChangeAspect="1"/>
          </p:cNvGraphicFramePr>
          <p:nvPr/>
        </p:nvGraphicFramePr>
        <p:xfrm>
          <a:off x="1871663" y="2420938"/>
          <a:ext cx="6516687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Формула" r:id="rId3" imgW="1586811" imgH="495085" progId="Equation.3">
                  <p:embed/>
                </p:oleObj>
              </mc:Choice>
              <mc:Fallback>
                <p:oleObj name="Формула" r:id="rId3" imgW="1586811" imgH="49508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2420938"/>
                        <a:ext cx="6516687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9717-3AFB-414B-8518-0883F8550F56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092950" cy="865188"/>
          </a:xfrm>
        </p:spPr>
        <p:txBody>
          <a:bodyPr/>
          <a:lstStyle/>
          <a:p>
            <a:pPr algn="ctr"/>
            <a:r>
              <a:rPr lang="ru-RU" altLang="ru-RU" sz="3200"/>
              <a:t>§ 14. Несобственные интегралы с бесконечными пределами 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971550" y="1341438"/>
            <a:ext cx="8172450" cy="46799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Пусть функция 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 f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определена и непрерывна на полубесконечном промежутке 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ru-RU" altLang="ru-RU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</a:t>
            </a: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, тогда несобственным интегралом с бесконечным пределом  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называется 	                        			, 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предел существует</a:t>
            </a: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altLang="ru-RU"/>
              <a:t> </a:t>
            </a: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9355" name="Object 27"/>
          <p:cNvGraphicFramePr>
            <a:graphicFrameLocks noChangeAspect="1"/>
          </p:cNvGraphicFramePr>
          <p:nvPr/>
        </p:nvGraphicFramePr>
        <p:xfrm>
          <a:off x="2339975" y="2349500"/>
          <a:ext cx="20875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8" name="Формула" r:id="rId3" imgW="672808" imgH="545863" progId="Equation.3">
                  <p:embed/>
                </p:oleObj>
              </mc:Choice>
              <mc:Fallback>
                <p:oleObj name="Формула" r:id="rId3" imgW="672808" imgH="54586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349500"/>
                        <a:ext cx="208756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6" name="Rectangle 28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9357" name="Object 29"/>
          <p:cNvGraphicFramePr>
            <a:graphicFrameLocks noChangeAspect="1"/>
          </p:cNvGraphicFramePr>
          <p:nvPr/>
        </p:nvGraphicFramePr>
        <p:xfrm>
          <a:off x="4572000" y="3792538"/>
          <a:ext cx="2592388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9" name="Формула" r:id="rId5" imgW="977476" imgH="545863" progId="Equation.3">
                  <p:embed/>
                </p:oleObj>
              </mc:Choice>
              <mc:Fallback>
                <p:oleObj name="Формула" r:id="rId5" imgW="977476" imgH="545863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92538"/>
                        <a:ext cx="2592388" cy="143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4005-FBE6-45CB-BAE6-710DEE8304E4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092950" cy="865188"/>
          </a:xfrm>
        </p:spPr>
        <p:txBody>
          <a:bodyPr/>
          <a:lstStyle/>
          <a:p>
            <a:pPr algn="ctr"/>
            <a:r>
              <a:rPr lang="ru-RU" altLang="ru-RU" sz="3200"/>
              <a:t>§ 14. Несобственные интегралы с бесконечными пределами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blackWhite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blackWhite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blackWhite">
          <a:xfrm>
            <a:off x="0" y="3754438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altLang="ru-RU" sz="1100" b="0">
                <a:latin typeface="Arial" panose="020B0604020202020204" pitchFamily="34" charset="0"/>
              </a:rPr>
              <a:t> </a:t>
            </a:r>
            <a:endParaRPr kumimoji="0" lang="ru-RU" altLang="ru-RU" b="0">
              <a:latin typeface="Arial" panose="020B060402020202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blackWhite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blackWhite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blackWhite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blackWhite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blackWhite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blackWhite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blackWhite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blackWhite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blackWhite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blackWhite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0379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1547813" y="1557338"/>
            <a:ext cx="7272337" cy="48244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Если этот предел не существует, то не существует и несобственный интеграл. В этом случае принято говорить, что несобственный интеграл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расходится</a:t>
            </a:r>
            <a:r>
              <a:rPr lang="ru-RU" altLang="ru-RU" sz="3200"/>
              <a:t>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/>
              <a:t>При существовании предела говорят, что несобственный интеграл </a:t>
            </a:r>
            <a:r>
              <a:rPr lang="ru-RU" alt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сходится</a:t>
            </a:r>
            <a:r>
              <a:rPr lang="ru-RU" altLang="ru-RU" sz="3200" b="1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C599-DD14-466F-BA5F-10642A9D57D7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628775"/>
            <a:ext cx="6867525" cy="1728788"/>
          </a:xfrm>
        </p:spPr>
        <p:txBody>
          <a:bodyPr/>
          <a:lstStyle/>
          <a:p>
            <a:pPr algn="ctr"/>
            <a:r>
              <a:rPr lang="ru-RU" altLang="ru-RU"/>
              <a:t>Функция нескольких переменных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71BD-A193-4290-8896-F492142F70CB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Оглавление раздела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88" y="1485900"/>
            <a:ext cx="7489825" cy="52562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§1. Основные понятия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§2. Частные производные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§3. Дифференциал функции двух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переменных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§4. Производная по направлению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§5. Экстремум функции двух переменных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b="1">
                <a:effectLst>
                  <a:outerShdw blurRad="38100" dist="38100" dir="2700000" algn="tl">
                    <a:srgbClr val="FFFFFF"/>
                  </a:outerShdw>
                </a:effectLst>
              </a:rPr>
              <a:t>§6. Метод наименьших квадратов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7DB-E287-48FA-BFA4-F42EEB20465B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1. Основные понятия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325" y="1268413"/>
            <a:ext cx="7489825" cy="5256212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Пусть имеется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+1</a:t>
            </a:r>
            <a:r>
              <a:rPr lang="ru-RU" altLang="ru-RU" sz="3000"/>
              <a:t> переменная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...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 i="1"/>
              <a:t>,</a:t>
            </a:r>
            <a:r>
              <a:rPr lang="ru-RU" altLang="ru-RU" sz="3000"/>
              <a:t>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000" i="1"/>
              <a:t>,</a:t>
            </a:r>
            <a:r>
              <a:rPr lang="ru-RU" altLang="ru-RU" sz="3000"/>
              <a:t> которые связаны между собой так</a:t>
            </a:r>
            <a:r>
              <a:rPr lang="ru-RU" altLang="ru-RU" sz="3000" i="1"/>
              <a:t>,</a:t>
            </a:r>
            <a:r>
              <a:rPr lang="ru-RU" altLang="ru-RU" sz="3000"/>
              <a:t> что каждому набору числовых значений переменных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...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x</a:t>
            </a:r>
            <a:r>
              <a:rPr lang="ru-RU" altLang="ru-RU" sz="3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/>
              <a:t> соответствует единственное значение переменной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000"/>
              <a:t>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00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Тогда говорят</a:t>
            </a:r>
            <a:r>
              <a:rPr lang="ru-RU" altLang="ru-RU" sz="3000" i="1"/>
              <a:t>,</a:t>
            </a:r>
            <a:r>
              <a:rPr lang="ru-RU" altLang="ru-RU" sz="3000"/>
              <a:t> что задана функция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i="1"/>
              <a:t> </a:t>
            </a:r>
            <a:r>
              <a:rPr lang="ru-RU" altLang="ru-RU" sz="3000"/>
              <a:t>от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/>
              <a:t> переменных. Число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ru-RU" altLang="ru-RU" sz="3000" i="1"/>
              <a:t>, </a:t>
            </a:r>
            <a:r>
              <a:rPr lang="ru-RU" altLang="ru-RU" sz="3000"/>
              <a:t>поставленное в соответствие набору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...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x</a:t>
            </a:r>
            <a:r>
              <a:rPr lang="ru-RU" altLang="ru-RU" sz="3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/>
              <a:t> называется значением функции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/>
              <a:t> в точке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...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x</a:t>
            </a:r>
            <a:r>
              <a:rPr lang="ru-RU" altLang="ru-RU" sz="3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 i="1"/>
              <a:t>,</a:t>
            </a:r>
            <a:r>
              <a:rPr lang="ru-RU" altLang="ru-RU" sz="3000"/>
              <a:t> что записывается в виде формулы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y=f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x</a:t>
            </a:r>
            <a:r>
              <a:rPr lang="ru-RU" altLang="ru-RU" sz="32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 или 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 =y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,x</a:t>
            </a:r>
            <a:r>
              <a:rPr lang="ru-RU" altLang="ru-RU" sz="32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  <a:r>
              <a:rPr lang="ru-RU" alt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x</a:t>
            </a:r>
            <a:r>
              <a:rPr lang="ru-RU" altLang="ru-RU" sz="32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2BF2-CF0C-4CEC-A063-5AF3F10DFBC9}" type="datetime1">
              <a:rPr lang="ru-RU" altLang="ru-RU"/>
              <a:pPr/>
              <a:t>08.04.2015</a:t>
            </a:fld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27D7-C349-4F82-A26C-256978C6BA91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392113"/>
            <a:ext cx="6867525" cy="515937"/>
          </a:xfrm>
        </p:spPr>
        <p:txBody>
          <a:bodyPr/>
          <a:lstStyle/>
          <a:p>
            <a:r>
              <a:rPr lang="ru-RU" altLang="ru-RU" sz="3200"/>
              <a:t>§</a:t>
            </a:r>
            <a:r>
              <a:rPr lang="en-US" altLang="ru-RU" sz="3200"/>
              <a:t> </a:t>
            </a:r>
            <a:r>
              <a:rPr lang="ru-RU" altLang="ru-RU" sz="3200"/>
              <a:t>1. Основные понятия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325" y="1412875"/>
            <a:ext cx="7489825" cy="52562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Будем говорить</a:t>
            </a:r>
            <a:r>
              <a:rPr lang="ru-RU" altLang="ru-RU" sz="3000" i="1"/>
              <a:t>,</a:t>
            </a:r>
            <a:r>
              <a:rPr lang="ru-RU" altLang="ru-RU" sz="3000"/>
              <a:t> что задана</a:t>
            </a:r>
            <a:r>
              <a:rPr lang="ru-RU" altLang="ru-RU" sz="3000" b="1"/>
              <a:t> </a:t>
            </a:r>
            <a:r>
              <a:rPr lang="ru-RU" altLang="ru-RU" sz="3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функция двух переменных</a:t>
            </a:r>
            <a:r>
              <a:rPr lang="ru-RU" altLang="ru-RU" sz="3000" i="1"/>
              <a:t>,</a:t>
            </a:r>
            <a:r>
              <a:rPr lang="ru-RU" altLang="ru-RU" sz="3000"/>
              <a:t> если любой паре чисел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/>
              <a:t> из некоторого множества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 sz="3000"/>
              <a:t> поставлено в соответствие единственное число</a:t>
            </a:r>
            <a:r>
              <a:rPr lang="ru-RU" altLang="ru-RU" sz="3000" i="1"/>
              <a:t>,</a:t>
            </a:r>
            <a:r>
              <a:rPr lang="ru-RU" altLang="ru-RU" sz="3000"/>
              <a:t> которое обозначается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/>
              <a:t> и называется значением функции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000"/>
              <a:t>в точке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x,y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altLang="ru-RU" sz="300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3000"/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000"/>
              <a:t>Множество </a:t>
            </a:r>
            <a:r>
              <a:rPr lang="ru-RU" altLang="ru-RU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altLang="ru-RU" sz="3000"/>
              <a:t> называется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областью</a:t>
            </a:r>
            <a:r>
              <a:rPr lang="ru-RU" altLang="ru-RU" sz="3000" b="1"/>
              <a:t> </a:t>
            </a:r>
            <a:r>
              <a:rPr lang="ru-RU" alt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определения</a:t>
            </a:r>
            <a:r>
              <a:rPr lang="ru-RU" altLang="ru-RU" sz="3000"/>
              <a:t> функции.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Дифференциальное и интегральное исчисление функции одной пер_n</Template>
  <TotalTime>167</TotalTime>
  <Words>8213</Words>
  <Application>Microsoft Office PowerPoint</Application>
  <PresentationFormat>Экран (4:3)</PresentationFormat>
  <Paragraphs>1692</Paragraphs>
  <Slides>238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238</vt:i4>
      </vt:variant>
    </vt:vector>
  </HeadingPairs>
  <TitlesOfParts>
    <vt:vector size="248" baseType="lpstr">
      <vt:lpstr>Arial</vt:lpstr>
      <vt:lpstr>Times New Roman</vt:lpstr>
      <vt:lpstr>Wingdings</vt:lpstr>
      <vt:lpstr>Symbol</vt:lpstr>
      <vt:lpstr>NTTimes</vt:lpstr>
      <vt:lpstr>Courier New</vt:lpstr>
      <vt:lpstr>Employee Orientation</vt:lpstr>
      <vt:lpstr>Microsoft Equation 3.0</vt:lpstr>
      <vt:lpstr>CorelDRAW 11.0 Graphic</vt:lpstr>
      <vt:lpstr>CDraw4</vt:lpstr>
      <vt:lpstr>Высшая математика</vt:lpstr>
      <vt:lpstr>Оглавление</vt:lpstr>
      <vt:lpstr>Элементы линейной алгебры</vt:lpstr>
      <vt:lpstr>Оглавление раздела</vt:lpstr>
      <vt:lpstr>§ 1. Системы линейных уравнений </vt:lpstr>
      <vt:lpstr>§ 1. Системы линейных уравнений </vt:lpstr>
      <vt:lpstr>§ 1. Системы линейных уравнений </vt:lpstr>
      <vt:lpstr>§ 1. Системы линейных уравнений </vt:lpstr>
      <vt:lpstr>§ 1. Системы линейных уравнений 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2. Метод Гаусса решения систем линейных уравнений</vt:lpstr>
      <vt:lpstr>§ 3. Элементы теории матриц</vt:lpstr>
      <vt:lpstr>§ 3. Элементы теории матриц</vt:lpstr>
      <vt:lpstr>§ 3. Элементы теории матриц</vt:lpstr>
      <vt:lpstr>§ 3. Элементы теории матриц</vt:lpstr>
      <vt:lpstr>§ 3. Элементы теории матриц</vt:lpstr>
      <vt:lpstr>§ 4. Определители</vt:lpstr>
      <vt:lpstr>§ 4. Определители</vt:lpstr>
      <vt:lpstr>§ 4. Определители</vt:lpstr>
      <vt:lpstr>§ 4. Определители</vt:lpstr>
      <vt:lpstr>§ 4. Определители</vt:lpstr>
      <vt:lpstr>§ 4. Определители</vt:lpstr>
      <vt:lpstr>§ 4. Определители</vt:lpstr>
      <vt:lpstr>§ 4. Определители</vt:lpstr>
      <vt:lpstr>§ 5. Вычисление обратной матрицы</vt:lpstr>
      <vt:lpstr>§ 5. Вычисление обратной матрицы</vt:lpstr>
      <vt:lpstr>§ 6. Правило Крамера решения квадратных систем линейных равнений </vt:lpstr>
      <vt:lpstr>Дифференциальное и интегральное исчисление функции одной переменной </vt:lpstr>
      <vt:lpstr>Оглавление раздела</vt:lpstr>
      <vt:lpstr>Презентация PowerPoint</vt:lpstr>
      <vt:lpstr>§1. Основные понятия</vt:lpstr>
      <vt:lpstr>§ 2. Предел и непрерывность функции</vt:lpstr>
      <vt:lpstr>§ 2. Предел и непрерывность функции</vt:lpstr>
      <vt:lpstr>Презентация PowerPoint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2. Предел и непрерывность функции</vt:lpstr>
      <vt:lpstr>§ 3.Производная</vt:lpstr>
      <vt:lpstr>§ 3.Производная</vt:lpstr>
      <vt:lpstr>§ 3. Производная</vt:lpstr>
      <vt:lpstr>§ 3. Производная</vt:lpstr>
      <vt:lpstr>§ 4. Дифференциал функции </vt:lpstr>
      <vt:lpstr>§ 5. Производные высших порядков </vt:lpstr>
      <vt:lpstr>§ 6. Формула Лагранжа </vt:lpstr>
      <vt:lpstr>§ 6. Формула Лагранжа </vt:lpstr>
      <vt:lpstr>§ 7. Необходимые и достаточные условия экстремума функции </vt:lpstr>
      <vt:lpstr>§ 7. Необходимые и достаточные условия экстремума функции </vt:lpstr>
      <vt:lpstr>§ 7. Необходимые и достаточные условия экстремума функции </vt:lpstr>
      <vt:lpstr>§ 7. Необходимые и достаточные условия экстремума функции </vt:lpstr>
      <vt:lpstr>§ 7. Необходимые и достаточные условия экстремума функции </vt:lpstr>
      <vt:lpstr>§ 8. Выпуклость и вогнутость функции </vt:lpstr>
      <vt:lpstr>§ 8. Выпуклость и вогнутость функции </vt:lpstr>
      <vt:lpstr>§ 8. Выпуклость и вогнутость функции </vt:lpstr>
      <vt:lpstr>§ 8. Выпуклость и вогнутость функции </vt:lpstr>
      <vt:lpstr>§ 8. Выпуклость и вогнутость функции </vt:lpstr>
      <vt:lpstr>§ 8. Выпуклость и вогнутость функции </vt:lpstr>
      <vt:lpstr>§ 8. Выпуклость и вогнутость функции </vt:lpstr>
      <vt:lpstr>§ 9. Неопределенный интеграл </vt:lpstr>
      <vt:lpstr>§ 9. Неопределенный интеграл </vt:lpstr>
      <vt:lpstr>§ 9. Неопределенный интеграл </vt:lpstr>
      <vt:lpstr>§ 9. Неопределенный интеграл </vt:lpstr>
      <vt:lpstr>§ 9. Неопределенный интеграл </vt:lpstr>
      <vt:lpstr>§ 10. Замена переменной в неопределенном интеграле </vt:lpstr>
      <vt:lpstr>§ 11. Формула интегрирования по частям </vt:lpstr>
      <vt:lpstr>§ 12. Определенный интеграл </vt:lpstr>
      <vt:lpstr>§ 12. Определенный интеграл </vt:lpstr>
      <vt:lpstr>§ 13. Определенный интеграл как функция верхнего предела </vt:lpstr>
      <vt:lpstr>§ 13. Определенный интеграл как функция верхнего предела </vt:lpstr>
      <vt:lpstr>§ 13. Определенный интеграл как функция верхнего предела </vt:lpstr>
      <vt:lpstr>§ 14. Несобственные интегралы с бесконечными пределами </vt:lpstr>
      <vt:lpstr>§ 14. Несобственные интегралы с бесконечными пределами </vt:lpstr>
      <vt:lpstr>Функция нескольких переменных </vt:lpstr>
      <vt:lpstr>Оглавление раздела</vt:lpstr>
      <vt:lpstr>§ 1. Основные понятия</vt:lpstr>
      <vt:lpstr>§ 1. Основные понятия</vt:lpstr>
      <vt:lpstr>§ 1. Основные понятия</vt:lpstr>
      <vt:lpstr>§ 1. Основные понятия</vt:lpstr>
      <vt:lpstr>§ 1. Основные понятия</vt:lpstr>
      <vt:lpstr>§ 1. Основные понятия</vt:lpstr>
      <vt:lpstr>§ 1. Основные понятия</vt:lpstr>
      <vt:lpstr>§ 2. Частные производные</vt:lpstr>
      <vt:lpstr>§ 2. Частные производные</vt:lpstr>
      <vt:lpstr>§ 2. Частные производные</vt:lpstr>
      <vt:lpstr>§ 2. Частные производные</vt:lpstr>
      <vt:lpstr>§ 3. Дифференциал функции двух переменных</vt:lpstr>
      <vt:lpstr>§ 3. Дифференциал функции двух переменных</vt:lpstr>
      <vt:lpstr>§ 3. Дифференциал функции двух переменных</vt:lpstr>
      <vt:lpstr>§ 3. Дифференциал функции двух переменных</vt:lpstr>
      <vt:lpstr>§ 4. Производная по направлению</vt:lpstr>
      <vt:lpstr>§ 4. Производная по направлению</vt:lpstr>
      <vt:lpstr>§ 4. Производная по направлению</vt:lpstr>
      <vt:lpstr>§ 5. Экстремум функции двух переменных</vt:lpstr>
      <vt:lpstr>§ 5. Экстремум функции двух переменных</vt:lpstr>
      <vt:lpstr>§ 5. Экстремум функции двух переменных</vt:lpstr>
      <vt:lpstr>§ 5. Экстремум функции двух переменных</vt:lpstr>
      <vt:lpstr>§ 6. Метод наименьших квадратов</vt:lpstr>
      <vt:lpstr>§ 6. Метод наименьших квадратов</vt:lpstr>
      <vt:lpstr>§ 6. Метод наименьших квадратов</vt:lpstr>
      <vt:lpstr>§ 6. Метод наименьших квадратов</vt:lpstr>
      <vt:lpstr>§ 6. Метод наименьших квадратов</vt:lpstr>
      <vt:lpstr>§ 6. Метод наименьших квадратов</vt:lpstr>
      <vt:lpstr>§ 6. Метод наименьших квадратов</vt:lpstr>
      <vt:lpstr>§ 6. Метод наименьших квадратов</vt:lpstr>
      <vt:lpstr>§ 6. Метод наименьших квадратов</vt:lpstr>
      <vt:lpstr>Комбинаторные формулы</vt:lpstr>
      <vt:lpstr>Оглавление</vt:lpstr>
      <vt:lpstr>Комбинаторные формулы </vt:lpstr>
      <vt:lpstr>Комбинаторные формулы </vt:lpstr>
      <vt:lpstr>Комбинаторные формулы </vt:lpstr>
      <vt:lpstr>Комбинаторные формулы </vt:lpstr>
      <vt:lpstr>Комбинаторные формулы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Случайный эксперимент, элементарные исходы, события </vt:lpstr>
      <vt:lpstr>Вероятностное пространство.  Случай конечного или счетного числа исходов.</vt:lpstr>
      <vt:lpstr>Вероятностное пространство.  Случай конечного или счетного числа исходов.</vt:lpstr>
      <vt:lpstr>Классическое определение вероятности.</vt:lpstr>
      <vt:lpstr>Классическое определение вероятности.</vt:lpstr>
      <vt:lpstr>Статистическое определение вероятности.</vt:lpstr>
      <vt:lpstr>Оглавление</vt:lpstr>
      <vt:lpstr>Статистическое определение вероятности.</vt:lpstr>
      <vt:lpstr>Геометрическая вероятность.</vt:lpstr>
      <vt:lpstr>Непрерывное вероятностное пространство</vt:lpstr>
      <vt:lpstr>Непрерывное вероятностное пространство</vt:lpstr>
      <vt:lpstr>Условные вероятности</vt:lpstr>
      <vt:lpstr>Условные вероятности</vt:lpstr>
      <vt:lpstr>Формула полной вероятности.</vt:lpstr>
      <vt:lpstr>Оглавление</vt:lpstr>
      <vt:lpstr>Формула полной вероятности. </vt:lpstr>
      <vt:lpstr>Формула полной вероятности. </vt:lpstr>
      <vt:lpstr>Формула Байеса.</vt:lpstr>
      <vt:lpstr>Повторные независимые испытания. Формула Бернулли.</vt:lpstr>
      <vt:lpstr>Повторные независимые испытания. Формула Бернулли.</vt:lpstr>
      <vt:lpstr>Случайная величина, распределенная по закону Бернулли.</vt:lpstr>
      <vt:lpstr>Случайная величина, распределенная по закону Бернулли.</vt:lpstr>
      <vt:lpstr>Асимптотические формулы для формулы Бернулли.</vt:lpstr>
      <vt:lpstr>Асимптотические формулы для формулы Бернулли.</vt:lpstr>
      <vt:lpstr>Асимптотические формулы для формулы Бернулли.</vt:lpstr>
      <vt:lpstr>Асимптотические формулы для формулы Бернулли.</vt:lpstr>
      <vt:lpstr>Дискретные случайные величины.</vt:lpstr>
      <vt:lpstr>Оглавление</vt:lpstr>
      <vt:lpstr>Дискретные случайные величины.</vt:lpstr>
      <vt:lpstr>Дискретные случайные величины.</vt:lpstr>
      <vt:lpstr>Дискретные случайные величины.</vt:lpstr>
      <vt:lpstr>Дискретные случайные величины.</vt:lpstr>
      <vt:lpstr>Математическое ожидание случайной величины.</vt:lpstr>
      <vt:lpstr>Математическое ожидание случайной величины.</vt:lpstr>
      <vt:lpstr>Дисперсия случайной величины.</vt:lpstr>
      <vt:lpstr>Свойства дисперсии.</vt:lpstr>
      <vt:lpstr>Биномиальный закон распределения.</vt:lpstr>
      <vt:lpstr>Биномиальный закон распределения.</vt:lpstr>
      <vt:lpstr>Биномиальный закон распределения.</vt:lpstr>
      <vt:lpstr>Биномиальный закон распределения.</vt:lpstr>
      <vt:lpstr>Непрерывные случайные величины.</vt:lpstr>
      <vt:lpstr>Непрерывные случайные величины.</vt:lpstr>
      <vt:lpstr>Непрерывные случайные величины.</vt:lpstr>
      <vt:lpstr>Непрерывные случайные величины.</vt:lpstr>
      <vt:lpstr>Непрерывные случайные величины.</vt:lpstr>
      <vt:lpstr>Непрерывные случайные величины.</vt:lpstr>
      <vt:lpstr>Непрерывные случайные величины.</vt:lpstr>
      <vt:lpstr>Непрерывные случайные величины.</vt:lpstr>
      <vt:lpstr>Непрерывные случайные величины.</vt:lpstr>
      <vt:lpstr>Правило 3-х  (трех “сигм”).</vt:lpstr>
      <vt:lpstr>Правило 3-х  (трех “сигм”).</vt:lpstr>
      <vt:lpstr>Распределение 2.</vt:lpstr>
      <vt:lpstr>Оглавление</vt:lpstr>
      <vt:lpstr>Распределение 2.</vt:lpstr>
      <vt:lpstr>Распределение 2.</vt:lpstr>
      <vt:lpstr>Распределение Стьюдента.</vt:lpstr>
      <vt:lpstr>Распределение Стьюдента.</vt:lpstr>
      <vt:lpstr>Распределение Фишера.</vt:lpstr>
      <vt:lpstr>Математическая статистика.</vt:lpstr>
      <vt:lpstr>Оглавление</vt:lpstr>
      <vt:lpstr>Математическая статистика.</vt:lpstr>
      <vt:lpstr>Выборочный метод.</vt:lpstr>
      <vt:lpstr>Выборочный метод.</vt:lpstr>
      <vt:lpstr>Выборочный метод.</vt:lpstr>
      <vt:lpstr>Выборочный метод.</vt:lpstr>
      <vt:lpstr>Выборочный метод.</vt:lpstr>
      <vt:lpstr>Выборочный метод.</vt:lpstr>
      <vt:lpstr>Вариационный ряд.</vt:lpstr>
      <vt:lpstr>Вариационный ряд.</vt:lpstr>
      <vt:lpstr>Вариационный ряд.</vt:lpstr>
      <vt:lpstr>Точечные оценки параметров генеральной совокупности.</vt:lpstr>
      <vt:lpstr>Точечные оценки параметров генеральной совокупности.</vt:lpstr>
      <vt:lpstr>Точечные оценки параметров генеральной совокупности.</vt:lpstr>
      <vt:lpstr>Точечные оценки параметров генеральной совокупности.</vt:lpstr>
      <vt:lpstr>Интервальные оценки.</vt:lpstr>
      <vt:lpstr>Оглавление</vt:lpstr>
      <vt:lpstr>Интервальные оценки.</vt:lpstr>
      <vt:lpstr>Интервальные оценки.</vt:lpstr>
      <vt:lpstr>Доверительный интервал для математического ожидания нормального распределения при известной дисперсии.</vt:lpstr>
      <vt:lpstr>Доверительный интервал для математического ожидания нормального распределения при известной дисперсии.</vt:lpstr>
      <vt:lpstr>Доверительный интервал для математического ожидания нормального распределения при неизвестной дисперсии.</vt:lpstr>
      <vt:lpstr>Доверительный интервал для математического ожидания нормального распределения при неизвестной дисперсии.</vt:lpstr>
      <vt:lpstr>Доверительный интервал для дисперсии нормального распределения.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Задачи статистической проверки гипотез.</vt:lpstr>
      <vt:lpstr>Составитель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математика</dc:title>
  <dc:creator>User</dc:creator>
  <cp:lastModifiedBy>admin</cp:lastModifiedBy>
  <cp:revision>13</cp:revision>
  <dcterms:created xsi:type="dcterms:W3CDTF">2005-07-12T11:11:23Z</dcterms:created>
  <dcterms:modified xsi:type="dcterms:W3CDTF">2015-04-08T15:05:46Z</dcterms:modified>
</cp:coreProperties>
</file>