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57" r:id="rId4"/>
    <p:sldId id="260" r:id="rId5"/>
    <p:sldId id="261" r:id="rId6"/>
    <p:sldId id="263" r:id="rId7"/>
    <p:sldId id="27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22" autoAdjust="0"/>
  </p:normalViewPr>
  <p:slideViewPr>
    <p:cSldViewPr>
      <p:cViewPr varScale="1">
        <p:scale>
          <a:sx n="39" d="100"/>
          <a:sy n="3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0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0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120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0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20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0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1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1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1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1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21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121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21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1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1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1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2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2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2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22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122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22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D14ED43-ACD1-45CA-A30C-C93C6711E39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122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2" grpId="0"/>
      <p:bldP spid="51223" grpId="0" build="p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5122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A5F55-AFE1-4F17-A2C0-543F85843F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631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58FFB-BAA2-47A1-A3AB-BA538279FA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3088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5E3CEF7-77CF-49E6-95D9-B652B1CA98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FC16D-107C-43DE-A62D-B7E78C2C15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528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CD6E2-A0B0-4B77-8FD0-6156A4DC35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419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62AA-083F-4634-A702-F0A6B3E921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234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7B60E-E0B7-47C3-B873-3FF7FA62C0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277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15A61-5BFB-4A09-A52F-B7BFDDC617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347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9AB28-508B-4CB4-9BD2-0CBA873BF8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75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18B6F-2599-4981-883D-49319A55CE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833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480B7-F57A-406D-9486-63FC1855FD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515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017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8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18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018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018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018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5018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019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019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019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19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019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5020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5020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0881027-5503-44DA-B346-2561B54D9B1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8" grpId="0"/>
      <p:bldP spid="50199" grpId="0" build="p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1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5019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1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5019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1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5019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1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5019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1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5019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D:\Dauka\Attachments\Akon%20-%20Lonely.mp3" TargetMode="Externa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47800"/>
            <a:ext cx="9144000" cy="3508375"/>
          </a:xfrm>
        </p:spPr>
        <p:txBody>
          <a:bodyPr/>
          <a:lstStyle/>
          <a:p>
            <a:r>
              <a:rPr lang="kk-KZ" altLang="ru-RU" sz="11900" b="1" i="1">
                <a:solidFill>
                  <a:schemeClr val="tx1"/>
                </a:solidFill>
              </a:rPr>
              <a:t>Мадагаскар</a:t>
            </a:r>
            <a:endParaRPr lang="ru-RU" altLang="ru-RU" sz="11900" b="1" i="1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581400"/>
            <a:ext cx="6400800" cy="1752600"/>
          </a:xfrm>
        </p:spPr>
        <p:txBody>
          <a:bodyPr/>
          <a:lstStyle/>
          <a:p>
            <a:r>
              <a:rPr lang="kk-KZ" altLang="ru-RU"/>
              <a:t>   </a:t>
            </a:r>
            <a:endParaRPr lang="ru-RU" altLang="ru-RU"/>
          </a:p>
        </p:txBody>
      </p:sp>
      <p:pic>
        <p:nvPicPr>
          <p:cNvPr id="5124" name="Akon - Lonely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248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 advTm="56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1)">
                                      <p:cBhvr>
                                        <p:cTn id="6" dur="1" fill="hold"/>
                                        <p:tgtEl>
                                          <p:spTgt spid="5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6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/>
              <a:t>  </a:t>
            </a:r>
            <a:endParaRPr lang="ru-RU" altLang="ru-RU"/>
          </a:p>
        </p:txBody>
      </p:sp>
      <p:sp>
        <p:nvSpPr>
          <p:cNvPr id="23560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4114800" y="0"/>
            <a:ext cx="5029200" cy="6705600"/>
          </a:xfrm>
        </p:spPr>
        <p:txBody>
          <a:bodyPr/>
          <a:lstStyle/>
          <a:p>
            <a:r>
              <a:rPr lang="ru-RU" altLang="ru-RU" sz="2400"/>
              <a:t>Тенреки — неэндемичное семейство млекопитающих, однако вне Мадагаскара встречаются всего три вида, в то время как на Мадагаскаре проживает около 30 эндемичных видов. Семейство широко распространено и заняло на острове различные экологические ниши. Например, болотный тенрек (лат. Limnogale mergulus) занял нишу бобра и внешне напоминает выхухоль, а малый тенрек (лат. Echinops telfairi) внешне чрезвычайно похож на ежа.</a:t>
            </a:r>
          </a:p>
        </p:txBody>
      </p:sp>
      <p:pic>
        <p:nvPicPr>
          <p:cNvPr id="23561" name="Picture 9" descr="тенрека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143000"/>
            <a:ext cx="3462338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advTm="9687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/>
              <a:t>  </a:t>
            </a:r>
            <a:endParaRPr lang="ru-RU" altLang="ru-RU"/>
          </a:p>
        </p:txBody>
      </p:sp>
      <p:sp>
        <p:nvSpPr>
          <p:cNvPr id="26632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3657600" y="0"/>
            <a:ext cx="5486400" cy="6705600"/>
          </a:xfrm>
        </p:spPr>
        <p:txBody>
          <a:bodyPr/>
          <a:lstStyle/>
          <a:p>
            <a:r>
              <a:rPr lang="ru-RU" altLang="ru-RU" sz="2800"/>
              <a:t>Грызуны — представлены эндемичным подсемейством Nesomyidae семейства Nesomyinae. Так же как и тенреки заняли множество экологических ниш, внешне эволюционировав в подобия таких грызунов как: полёвка, песчанка, мышь, крыса и даже кролик. В подсемейство входит 10 родов и 14 видов. Предположительно, миграция предков Nesomyidae произошла 20-25 миллионов лет назад.</a:t>
            </a:r>
          </a:p>
        </p:txBody>
      </p:sp>
      <p:pic>
        <p:nvPicPr>
          <p:cNvPr id="26633" name="Picture 9" descr="грызуны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371600"/>
            <a:ext cx="3019425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advTm="886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/>
              <a:t>  </a:t>
            </a:r>
            <a:endParaRPr lang="ru-RU" altLang="ru-RU"/>
          </a:p>
        </p:txBody>
      </p:sp>
      <p:sp>
        <p:nvSpPr>
          <p:cNvPr id="27656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4114800" y="304800"/>
            <a:ext cx="4724400" cy="5821363"/>
          </a:xfrm>
        </p:spPr>
        <p:txBody>
          <a:bodyPr/>
          <a:lstStyle/>
          <a:p>
            <a:r>
              <a:rPr lang="ru-RU" altLang="ru-RU" sz="2800"/>
              <a:t>Рукокрылые — на острове встречаются около 30 видов летучих мышей, половина из которых эндемики. 7 видов занесены в международную Красную книгу, и один вид из рода домовых гладконосов находится на грани вымирания — Scotophilus borbonicus (русского названия не существует).</a:t>
            </a:r>
          </a:p>
        </p:txBody>
      </p:sp>
      <p:pic>
        <p:nvPicPr>
          <p:cNvPr id="27657" name="Picture 9" descr="рыкокрылие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371600"/>
            <a:ext cx="3576638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advTm="8641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Жесткокрылые — 109 эндемичных видов из рода Pogonostoma и 65 эндемичных видов из рода Physodeutera.</a:t>
            </a:r>
          </a:p>
        </p:txBody>
      </p:sp>
      <p:pic>
        <p:nvPicPr>
          <p:cNvPr id="28683" name="Picture 11" descr="жесткокрылие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1905000"/>
            <a:ext cx="6477000" cy="441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advTm="10858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    </a:t>
            </a:r>
            <a:endParaRPr lang="ru-RU" alt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458200" cy="662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/>
              <a:t>№	Название	Столица	Население	Площадь км²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1	Диана	Анциранана	</a:t>
            </a:r>
            <a:r>
              <a:rPr lang="en-US" altLang="ru-RU" sz="1800"/>
              <a:t>                           </a:t>
            </a:r>
            <a:r>
              <a:rPr lang="ru-RU" altLang="ru-RU" sz="1800"/>
              <a:t>485,800	</a:t>
            </a:r>
            <a:r>
              <a:rPr lang="en-US" altLang="ru-RU" sz="1800"/>
              <a:t>           </a:t>
            </a:r>
            <a:r>
              <a:rPr lang="ru-RU" altLang="ru-RU" sz="1800"/>
              <a:t>19,266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2	Сава	Самбава	</a:t>
            </a:r>
            <a:r>
              <a:rPr lang="en-US" altLang="ru-RU" sz="1800"/>
              <a:t>                          </a:t>
            </a:r>
            <a:r>
              <a:rPr lang="ru-RU" altLang="ru-RU" sz="1800"/>
              <a:t>805,300	</a:t>
            </a:r>
            <a:r>
              <a:rPr lang="en-US" altLang="ru-RU" sz="1800"/>
              <a:t>            </a:t>
            </a:r>
            <a:r>
              <a:rPr lang="ru-RU" altLang="ru-RU" sz="1800"/>
              <a:t>25,518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3	Итаси	Миаринариву	</a:t>
            </a:r>
            <a:r>
              <a:rPr lang="en-US" altLang="ru-RU" sz="1800"/>
              <a:t>                          </a:t>
            </a:r>
            <a:r>
              <a:rPr lang="ru-RU" altLang="ru-RU" sz="1800"/>
              <a:t>643,000	</a:t>
            </a:r>
            <a:r>
              <a:rPr lang="en-US" altLang="ru-RU" sz="1800"/>
              <a:t>             </a:t>
            </a:r>
            <a:r>
              <a:rPr lang="ru-RU" altLang="ru-RU" sz="1800"/>
              <a:t>6,993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4	Аналаманга	Антананариву	</a:t>
            </a:r>
            <a:r>
              <a:rPr lang="en-US" altLang="ru-RU" sz="1800"/>
              <a:t>          </a:t>
            </a:r>
            <a:r>
              <a:rPr lang="ru-RU" altLang="ru-RU" sz="1800"/>
              <a:t>2,811,500	</a:t>
            </a:r>
            <a:r>
              <a:rPr lang="en-US" altLang="ru-RU" sz="1800"/>
              <a:t>            </a:t>
            </a:r>
            <a:r>
              <a:rPr lang="ru-RU" altLang="ru-RU" sz="1800"/>
              <a:t>16,911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5	Вакинанкаратра	Анцирабе	</a:t>
            </a:r>
            <a:r>
              <a:rPr lang="en-US" altLang="ru-RU" sz="1800"/>
              <a:t>          </a:t>
            </a:r>
            <a:r>
              <a:rPr lang="ru-RU" altLang="ru-RU" sz="1800"/>
              <a:t>1,589,800	</a:t>
            </a:r>
            <a:r>
              <a:rPr lang="en-US" altLang="ru-RU" sz="1800"/>
              <a:t>            </a:t>
            </a:r>
            <a:r>
              <a:rPr lang="ru-RU" altLang="ru-RU" sz="1800"/>
              <a:t>16,599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6	Бунгулава	Цируанумандиди</a:t>
            </a:r>
            <a:r>
              <a:rPr lang="en-US" altLang="ru-RU" sz="1800"/>
              <a:t>           </a:t>
            </a:r>
            <a:r>
              <a:rPr lang="ru-RU" altLang="ru-RU" sz="1800"/>
              <a:t>326,600	</a:t>
            </a:r>
            <a:r>
              <a:rPr lang="en-US" altLang="ru-RU" sz="1800"/>
              <a:t>            </a:t>
            </a:r>
            <a:r>
              <a:rPr lang="ru-RU" altLang="ru-RU" sz="1800"/>
              <a:t>16,688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7	Суфия	Анцухихи	</a:t>
            </a:r>
            <a:r>
              <a:rPr lang="en-US" altLang="ru-RU" sz="1800"/>
              <a:t>                          </a:t>
            </a:r>
            <a:r>
              <a:rPr lang="ru-RU" altLang="ru-RU" sz="1800"/>
              <a:t>940,800	</a:t>
            </a:r>
            <a:r>
              <a:rPr lang="en-US" altLang="ru-RU" sz="1800"/>
              <a:t>            </a:t>
            </a:r>
            <a:r>
              <a:rPr lang="ru-RU" altLang="ru-RU" sz="1800"/>
              <a:t>50,100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8	Буени	Махаджанга	</a:t>
            </a:r>
            <a:r>
              <a:rPr lang="en-US" altLang="ru-RU" sz="1800"/>
              <a:t>                          </a:t>
            </a:r>
            <a:r>
              <a:rPr lang="ru-RU" altLang="ru-RU" sz="1800"/>
              <a:t>543,200	</a:t>
            </a:r>
            <a:r>
              <a:rPr lang="en-US" altLang="ru-RU" sz="1800"/>
              <a:t>             </a:t>
            </a:r>
            <a:r>
              <a:rPr lang="ru-RU" altLang="ru-RU" sz="1800"/>
              <a:t>31,046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9	Бецибука	Маэватанана	</a:t>
            </a:r>
            <a:r>
              <a:rPr lang="en-US" altLang="ru-RU" sz="1800"/>
              <a:t>            </a:t>
            </a:r>
            <a:r>
              <a:rPr lang="ru-RU" altLang="ru-RU" sz="1800"/>
              <a:t>236,500	</a:t>
            </a:r>
            <a:r>
              <a:rPr lang="en-US" altLang="ru-RU" sz="1800"/>
              <a:t>             </a:t>
            </a:r>
            <a:r>
              <a:rPr lang="ru-RU" altLang="ru-RU" sz="1800"/>
              <a:t>30,025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10	Мелаки	Маинтирану	</a:t>
            </a:r>
            <a:r>
              <a:rPr lang="en-US" altLang="ru-RU" sz="1800"/>
              <a:t>                           </a:t>
            </a:r>
            <a:r>
              <a:rPr lang="ru-RU" altLang="ru-RU" sz="1800"/>
              <a:t>175,500</a:t>
            </a:r>
            <a:r>
              <a:rPr lang="en-US" altLang="ru-RU" sz="1800"/>
              <a:t>                </a:t>
            </a:r>
            <a:r>
              <a:rPr lang="ru-RU" altLang="ru-RU" sz="1800"/>
              <a:t>38,852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11	Алаутра-Мангуру	Амбатундразака	877,700	</a:t>
            </a:r>
            <a:r>
              <a:rPr lang="en-US" altLang="ru-RU" sz="1800"/>
              <a:t>             </a:t>
            </a:r>
            <a:r>
              <a:rPr lang="ru-RU" altLang="ru-RU" sz="1800"/>
              <a:t>31,948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12	Ацинанана	Туамасина	</a:t>
            </a:r>
            <a:r>
              <a:rPr lang="en-US" altLang="ru-RU" sz="1800"/>
              <a:t>             </a:t>
            </a:r>
            <a:r>
              <a:rPr lang="ru-RU" altLang="ru-RU" sz="1800"/>
              <a:t>1,117,100</a:t>
            </a:r>
            <a:r>
              <a:rPr lang="en-US" altLang="ru-RU" sz="1800"/>
              <a:t>             </a:t>
            </a:r>
            <a:r>
              <a:rPr lang="ru-RU" altLang="ru-RU" sz="1800"/>
              <a:t>21,934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13	Аналанджируфу	Фенуариву	</a:t>
            </a:r>
            <a:r>
              <a:rPr lang="en-US" altLang="ru-RU" sz="1800"/>
              <a:t>              </a:t>
            </a:r>
            <a:r>
              <a:rPr lang="ru-RU" altLang="ru-RU" sz="1800"/>
              <a:t>860,800</a:t>
            </a:r>
            <a:r>
              <a:rPr lang="en-US" altLang="ru-RU" sz="1800"/>
              <a:t>                </a:t>
            </a:r>
            <a:r>
              <a:rPr lang="ru-RU" altLang="ru-RU" sz="1800"/>
              <a:t>21,930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14	Амурун’и Маниа	Амбуситра	</a:t>
            </a:r>
            <a:r>
              <a:rPr lang="en-US" altLang="ru-RU" sz="1800"/>
              <a:t>              </a:t>
            </a:r>
            <a:r>
              <a:rPr lang="ru-RU" altLang="ru-RU" sz="1800"/>
              <a:t>693,2</a:t>
            </a:r>
            <a:r>
              <a:rPr lang="en-US" altLang="ru-RU" sz="1800"/>
              <a:t>00                </a:t>
            </a:r>
            <a:r>
              <a:rPr lang="ru-RU" altLang="ru-RU" sz="1800"/>
              <a:t>16,141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15	Верхняя Мациатра	Фианаранцуа	1,128,900	21,080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16	Ватувави-Фитувинани	Манакара	1,097,700	19,605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17	Ациму-Ацинанана	Фарафангана	621,200	</a:t>
            </a:r>
            <a:r>
              <a:rPr lang="en-US" altLang="ru-RU" sz="1800"/>
              <a:t>               </a:t>
            </a:r>
            <a:r>
              <a:rPr lang="ru-RU" altLang="ru-RU" sz="1800"/>
              <a:t>18,863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18	Ихурумбе	Ихуси	</a:t>
            </a:r>
            <a:r>
              <a:rPr lang="en-US" altLang="ru-RU" sz="1800"/>
              <a:t>                            </a:t>
            </a:r>
            <a:r>
              <a:rPr lang="ru-RU" altLang="ru-RU" sz="1800"/>
              <a:t>189,20</a:t>
            </a:r>
            <a:r>
              <a:rPr lang="en-US" altLang="ru-RU" sz="1800"/>
              <a:t>                    </a:t>
            </a:r>
            <a:r>
              <a:rPr lang="ru-RU" altLang="ru-RU" sz="1800"/>
              <a:t>26,391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19	Менабе	Мурундава	</a:t>
            </a:r>
            <a:r>
              <a:rPr lang="en-US" altLang="ru-RU" sz="1800"/>
              <a:t>                              </a:t>
            </a:r>
            <a:r>
              <a:rPr lang="ru-RU" altLang="ru-RU" sz="1800"/>
              <a:t>390,800	</a:t>
            </a:r>
            <a:r>
              <a:rPr lang="en-US" altLang="ru-RU" sz="1800"/>
              <a:t>                </a:t>
            </a:r>
            <a:r>
              <a:rPr lang="ru-RU" altLang="ru-RU" sz="1800"/>
              <a:t>46,121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20	Ациму-Андрефана	Тулиара	</a:t>
            </a:r>
            <a:r>
              <a:rPr lang="en-US" altLang="ru-RU" sz="1800"/>
              <a:t>              </a:t>
            </a:r>
            <a:r>
              <a:rPr lang="ru-RU" altLang="ru-RU" sz="1800"/>
              <a:t>1,018,500	</a:t>
            </a:r>
            <a:r>
              <a:rPr lang="en-US" altLang="ru-RU" sz="1800"/>
              <a:t> </a:t>
            </a:r>
            <a:r>
              <a:rPr lang="ru-RU" altLang="ru-RU" sz="1800"/>
              <a:t>66,236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21	Андруи	Амбувумбе-Андруи	</a:t>
            </a:r>
            <a:r>
              <a:rPr lang="en-US" altLang="ru-RU" sz="1800"/>
              <a:t>              </a:t>
            </a:r>
            <a:r>
              <a:rPr lang="ru-RU" altLang="ru-RU" sz="1800"/>
              <a:t>476,</a:t>
            </a:r>
            <a:r>
              <a:rPr lang="en-US" altLang="ru-RU" sz="1800"/>
              <a:t> </a:t>
            </a:r>
            <a:r>
              <a:rPr lang="ru-RU" altLang="ru-RU" sz="1800"/>
              <a:t>600</a:t>
            </a:r>
            <a:r>
              <a:rPr lang="en-US" altLang="ru-RU" sz="1800"/>
              <a:t>               1</a:t>
            </a:r>
            <a:r>
              <a:rPr lang="ru-RU" altLang="ru-RU" sz="1800"/>
              <a:t>9,317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22	Ануси	Таулантару	</a:t>
            </a:r>
            <a:r>
              <a:rPr lang="en-US" altLang="ru-RU" sz="1800"/>
              <a:t>                            </a:t>
            </a:r>
            <a:r>
              <a:rPr lang="ru-RU" altLang="ru-RU" sz="1800"/>
              <a:t>544,20</a:t>
            </a:r>
            <a:r>
              <a:rPr lang="en-US" altLang="ru-RU" sz="1800"/>
              <a:t>0                  </a:t>
            </a:r>
            <a:r>
              <a:rPr lang="ru-RU" altLang="ru-RU" sz="1800"/>
              <a:t>25,731</a:t>
            </a:r>
          </a:p>
        </p:txBody>
      </p:sp>
    </p:spTree>
    <p:custDataLst>
      <p:tags r:id="rId1"/>
    </p:custDataLst>
  </p:cSld>
  <p:clrMapOvr>
    <a:masterClrMapping/>
  </p:clrMapOvr>
  <p:transition advTm="31562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     </a:t>
            </a:r>
            <a:endParaRPr lang="ru-RU" altLang="ru-RU"/>
          </a:p>
        </p:txBody>
      </p:sp>
      <p:pic>
        <p:nvPicPr>
          <p:cNvPr id="43014" name="Picture 6" descr="290px-Madagascar-regions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381000"/>
            <a:ext cx="5105400" cy="5745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advTm="8438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kk-KZ" altLang="ru-RU" sz="14200" b="1" i="1"/>
              <a:t>Соңы</a:t>
            </a:r>
            <a:endParaRPr lang="ru-RU" altLang="ru-RU" sz="14200" b="1" i="1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altLang="ru-RU" sz="3600"/>
              <a:t>Дайындаған: Қожабай Дәуірбек</a:t>
            </a:r>
            <a:endParaRPr lang="ru-RU" altLang="ru-RU" sz="3600"/>
          </a:p>
        </p:txBody>
      </p:sp>
    </p:spTree>
    <p:custDataLst>
      <p:tags r:id="rId1"/>
    </p:custDataLst>
  </p:cSld>
  <p:clrMapOvr>
    <a:masterClrMapping/>
  </p:clrMapOvr>
  <p:transition advTm="7109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sz="4800" i="1"/>
              <a:t>Мадагаскар</a:t>
            </a:r>
            <a:endParaRPr lang="ru-RU" altLang="ru-RU" sz="4800" i="1"/>
          </a:p>
        </p:txBody>
      </p:sp>
      <p:pic>
        <p:nvPicPr>
          <p:cNvPr id="8198" name="Picture 6" descr="2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1676400"/>
            <a:ext cx="2609850" cy="4090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advTm="5063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/>
              <a:t>  </a:t>
            </a:r>
            <a:endParaRPr lang="ru-RU" alt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915400" cy="6858000"/>
          </a:xfrm>
        </p:spPr>
        <p:txBody>
          <a:bodyPr/>
          <a:lstStyle/>
          <a:p>
            <a:r>
              <a:rPr lang="ru-RU" altLang="ru-RU"/>
              <a:t>Остров Мадагаскар омывается водами Индийского океана и располагается около восточного побережья Южной Африки, отделённый от неё Мозамбикским проливом. Высшей точкой является потухший вулкан Марумукутру (2,876 м), который находится в горном массиве Царатанана, в северной части острова. Столица государства Антананариву. Общая площадь государства — 587,040 км². Длина около 1600 км, ширина свыше 600 км.</a:t>
            </a:r>
            <a:r>
              <a:rPr lang="ru-RU" altLang="ru-RU" sz="2800"/>
              <a:t> </a:t>
            </a:r>
          </a:p>
        </p:txBody>
      </p:sp>
    </p:spTree>
    <p:custDataLst>
      <p:tags r:id="rId1"/>
    </p:custDataLst>
  </p:cSld>
  <p:clrMapOvr>
    <a:masterClrMapping/>
  </p:clrMapOvr>
  <p:transition advTm="467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sz="6600" i="1"/>
              <a:t>Мадагаскар</a:t>
            </a:r>
            <a:endParaRPr lang="ru-RU" altLang="ru-RU" sz="6600" i="1"/>
          </a:p>
        </p:txBody>
      </p:sp>
      <p:pic>
        <p:nvPicPr>
          <p:cNvPr id="9222" name="Picture 6" descr="5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1903413"/>
            <a:ext cx="3962400" cy="3557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advTm="565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sz="6000" i="1"/>
              <a:t>Морондава</a:t>
            </a:r>
            <a:endParaRPr lang="ru-RU" altLang="ru-RU" sz="6000" i="1"/>
          </a:p>
        </p:txBody>
      </p:sp>
      <p:pic>
        <p:nvPicPr>
          <p:cNvPr id="14346" name="Picture 10" descr="1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2357438"/>
            <a:ext cx="3190875" cy="3103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7" name="Picture 11" descr="morondava"/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2362200"/>
            <a:ext cx="3352800" cy="3124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advTm="515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   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0"/>
            <a:ext cx="8229600" cy="54864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ru-RU" altLang="ru-RU" sz="2800"/>
              <a:t>Климат острова формируется юго-восточным пассатом и Южно-Индийским антициклоном. На острове представлены три климатических пояса: тропический муссонный климат на восточном побережье, умеренный морской климат в центральном нагорье и засушливый климат в пустыне на южной оконечности острова. Западное побережье заметно суше восточного, так как пассат теряет влагу на восточном побережье и центральном нагорье. Типичные годичные нормы осадков: 350 см для южного побережья, 140 см для центрального нагорья (в данном случае, для столицы страны — Антананариву), 32 см на юге острова, на границе с пустыней.</a:t>
            </a:r>
          </a:p>
        </p:txBody>
      </p:sp>
    </p:spTree>
    <p:custDataLst>
      <p:tags r:id="rId1"/>
    </p:custDataLst>
  </p:cSld>
  <p:clrMapOvr>
    <a:masterClrMapping/>
  </p:clrMapOvr>
  <p:transition advTm="645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sz="5400" i="1"/>
              <a:t>МАДАГАСКАР</a:t>
            </a:r>
            <a:endParaRPr lang="ru-RU" altLang="ru-RU" sz="5400" i="1"/>
          </a:p>
        </p:txBody>
      </p:sp>
      <p:pic>
        <p:nvPicPr>
          <p:cNvPr id="46090" name="Picture 10" descr="3"/>
          <p:cNvPicPr>
            <a:picLocks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828800"/>
            <a:ext cx="2743200" cy="1968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6091" name="Picture 11" descr="4"/>
          <p:cNvPicPr>
            <a:picLocks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4267200"/>
            <a:ext cx="2743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6094" name="Picture 14" descr="images"/>
          <p:cNvPicPr>
            <a:picLocks noChangeAspect="1" noChangeArrowheads="1"/>
          </p:cNvPicPr>
          <p:nvPr>
            <p:ph sz="half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1200" y="1978025"/>
            <a:ext cx="2590800" cy="3330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advTm="8296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/>
              <a:t>    </a:t>
            </a:r>
            <a:endParaRPr lang="ru-RU" altLang="ru-RU"/>
          </a:p>
        </p:txBody>
      </p:sp>
      <p:sp>
        <p:nvSpPr>
          <p:cNvPr id="17416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4191000" y="304800"/>
            <a:ext cx="4953000" cy="6400800"/>
          </a:xfrm>
        </p:spPr>
        <p:txBody>
          <a:bodyPr/>
          <a:lstStyle/>
          <a:p>
            <a:r>
              <a:rPr lang="ru-RU" altLang="ru-RU" sz="2400"/>
              <a:t>Лемуры — семейство эндемичных приматов, насчитывающее порядка 75 видов, включая 17 вымерших. С приходом человека все крупные лемуры были истреблены, самым крупным на данный момент является индри, весящий примерно 10 кг. Вымерший гигантский лемур-ленивец (лат. Archaeoindris) достигал размера гориллы и весил более 200 кг. Практически все виды лемуров находятся на грани вымирания и занесены в Красную книгу.</a:t>
            </a:r>
          </a:p>
        </p:txBody>
      </p:sp>
      <p:pic>
        <p:nvPicPr>
          <p:cNvPr id="17417" name="Picture 9" descr="лемур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4700" y="1751013"/>
            <a:ext cx="3563938" cy="4011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advTm="7422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/>
              <a:t>   </a:t>
            </a:r>
            <a:endParaRPr lang="ru-RU" altLang="ru-RU"/>
          </a:p>
        </p:txBody>
      </p:sp>
      <p:sp>
        <p:nvSpPr>
          <p:cNvPr id="22536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4038600" y="228600"/>
            <a:ext cx="4648200" cy="6629400"/>
          </a:xfrm>
        </p:spPr>
        <p:txBody>
          <a:bodyPr/>
          <a:lstStyle/>
          <a:p>
            <a:r>
              <a:rPr lang="ru-RU" altLang="ru-RU" sz="2000"/>
              <a:t>Мадагаскарские хищники — эндемичное семейство млекопитающих хищников состоящее в близком родстве с мангустами и насчитывающее 8 видов. Семейство делится на два подсемейства: мунго (лат. Galidiinae) и малагасийские циветты (лат. Euplerinae). Ранее на острове существовал вымерший вид гигантской фоссы (лат. Cryptoprocta spelea), охотившийся на гигантских лемуров, однако в связи с истреблением лемуров человеком, вымерла и гигантская фосса, лишившись кормовой базы</a:t>
            </a:r>
            <a:r>
              <a:rPr lang="ru-RU" altLang="ru-RU" sz="2400"/>
              <a:t>.</a:t>
            </a:r>
          </a:p>
        </p:txBody>
      </p:sp>
      <p:pic>
        <p:nvPicPr>
          <p:cNvPr id="22537" name="Picture 9" descr="хищник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219200"/>
            <a:ext cx="3508375" cy="381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advTm="7625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3|1.2|1.3|1.1|1.4|1.4|1.3|1.4|1.4|1.3|1.2|1.3|1.3|1.3|1.2|1.5|1.3|1.1|1.2|1.2|0.8|1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.1|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7"/>
</p:tagLst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55</TotalTime>
  <Words>509</Words>
  <Application>Microsoft Office PowerPoint</Application>
  <PresentationFormat>Экран (4:3)</PresentationFormat>
  <Paragraphs>48</Paragraphs>
  <Slides>16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Wingdings</vt:lpstr>
      <vt:lpstr>Вершина горы</vt:lpstr>
      <vt:lpstr>Мадагаскар</vt:lpstr>
      <vt:lpstr>Мадагаскар</vt:lpstr>
      <vt:lpstr>  </vt:lpstr>
      <vt:lpstr>Мадагаскар</vt:lpstr>
      <vt:lpstr>Морондава</vt:lpstr>
      <vt:lpstr>   </vt:lpstr>
      <vt:lpstr>МАДАГАСКАР</vt:lpstr>
      <vt:lpstr>    </vt:lpstr>
      <vt:lpstr>   </vt:lpstr>
      <vt:lpstr>  </vt:lpstr>
      <vt:lpstr>  </vt:lpstr>
      <vt:lpstr>  </vt:lpstr>
      <vt:lpstr>Жесткокрылые — 109 эндемичных видов из рода Pogonostoma и 65 эндемичных видов из рода Physodeutera.</vt:lpstr>
      <vt:lpstr>    </vt:lpstr>
      <vt:lpstr>     </vt:lpstr>
      <vt:lpstr>Соңы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6</cp:revision>
  <cp:lastPrinted>1601-01-01T00:00:00Z</cp:lastPrinted>
  <dcterms:created xsi:type="dcterms:W3CDTF">1601-01-01T00:00:00Z</dcterms:created>
  <dcterms:modified xsi:type="dcterms:W3CDTF">2015-04-08T14:47:30Z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