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8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65" r:id="rId16"/>
    <p:sldId id="26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50F7525-C6B5-44F5-B362-7D01A5BCF1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399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637851-1CC1-4D35-B95A-DFAA17F6ACEC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93681-54EA-4ABD-94EF-139E0B49545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73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114A6-3CBB-44BA-9780-F5377BCF1DC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567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6D24D-4839-4A88-940A-92750CDFA82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800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F592E-CC8E-4189-86F8-3CB26B10F54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41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C8371-BD6A-45B9-B8B5-9B8C9218EC7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661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BED6E-BACA-4D0B-8067-30D1AF9496E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412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C2F7D-1382-4F8D-B65D-68D86F006AE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9508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024AE-20D7-4C28-8E3E-07926CAD74A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6476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8FB78-8A01-4FE7-9485-EC865CF97E9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182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81D1D-B906-4DF6-86FD-F03B2DF5023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137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text styles</a:t>
            </a:r>
          </a:p>
          <a:p>
            <a:pPr lvl="1"/>
            <a:r>
              <a:rPr lang="ru-RU" altLang="en-US" smtClean="0"/>
              <a:t>Second level</a:t>
            </a:r>
          </a:p>
          <a:p>
            <a:pPr lvl="2"/>
            <a:r>
              <a:rPr lang="ru-RU" altLang="en-US" smtClean="0"/>
              <a:t>Third level</a:t>
            </a:r>
          </a:p>
          <a:p>
            <a:pPr lvl="3"/>
            <a:r>
              <a:rPr lang="ru-RU" altLang="en-US" smtClean="0"/>
              <a:t>Fourth level</a:t>
            </a:r>
          </a:p>
          <a:p>
            <a:pPr lvl="4"/>
            <a:r>
              <a:rPr lang="ru-RU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07723B-63C9-401F-8BF2-18B2D5983517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2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ru-RU" sz="3200"/>
              <a:t>Национальные особенности переговоров.</a:t>
            </a:r>
            <a:r>
              <a:rPr lang="ru-RU" altLang="ru-RU" sz="4600"/>
              <a:t> </a:t>
            </a:r>
            <a:br>
              <a:rPr lang="ru-RU" altLang="ru-RU" sz="4600"/>
            </a:br>
            <a:r>
              <a:rPr lang="ru-RU" altLang="ru-RU" sz="4600"/>
              <a:t>Американцы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altLang="ru-RU" u="sng">
                <a:solidFill>
                  <a:schemeClr val="tx2"/>
                </a:solidFill>
                <a:latin typeface="Garamond" panose="02020404030301010803" pitchFamily="18" charset="0"/>
              </a:rPr>
              <a:t>Выполнили: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05387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Если вы не знаете, как интерпретируются те или иные жесты, то правильным будет вовсе отказаться от них. Иначе вы не застрахованы от недоразумений, а возможно, и неприятностей.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Единственным универсальным средством расположения к себе партнера является улыбка, она используется и правильно воспринимается в любой стране и любой культурой. Улыбка является наиболее эффективной формой общения, и, в конечном счете, самым лучшим комплиментом, который мы можем сделать своему собеседнику, будет искреннее проявление интереса к нему и его проблемам. 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/>
              <a:t>Невербальный стиль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8958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Мы в своей работе совершили попытку выделить лишь те аспекты американского поведения и стиля, которые меньше всего зависят от рода вопросов, обсуждаемых на переговорах, и от личностей, ведущих эти переговоры.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Итак, какие же характеристики – как положительные, так и отрицательные – взятые вместе определяют американский стиль ведения переговоров? </a:t>
            </a:r>
          </a:p>
          <a:p>
            <a:pPr>
              <a:lnSpc>
                <a:spcPct val="90000"/>
              </a:lnSpc>
            </a:pPr>
            <a:r>
              <a:rPr lang="ru-RU" altLang="ru-RU" sz="2500" b="1" i="1">
                <a:solidFill>
                  <a:schemeClr val="tx2"/>
                </a:solidFill>
                <a:latin typeface="Garamond" panose="02020404030301010803" pitchFamily="18" charset="0"/>
              </a:rPr>
              <a:t>- нетерпеливость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solidFill>
                  <a:schemeClr val="tx2"/>
                </a:solidFill>
                <a:latin typeface="Garamond" panose="02020404030301010803" pitchFamily="18" charset="0"/>
              </a:rPr>
              <a:t>Сами американцы признают себя самыми нетерпеливыми людьми в мире; это качество непосредственно связано с их отношением ко времени и является, по словам Джона МакДональда, прочно укоренившейся, подсознательной тенденцией американских дипломатов.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 sz="4100"/>
              <a:t>Выводы: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9638"/>
            <a:ext cx="8569325" cy="5256212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высокомерие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</a:t>
            </a: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Оно часто рассматривается как атрибут принадлежности к супердержаве, но не менее часто представители других наций считают высокомерие и самонадеянность вторым «я» американцев. </a:t>
            </a:r>
          </a:p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способность услышать другую сторону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Американцы не умеют хорошо слушать. Эта характеристика идет рука об руку с нетерпеливостью и высокомерием. Создается впечатление того, что американцы поверхностны и незаинтересованы в точке зрения оппонента, и следовательно высокомерны. </a:t>
            </a:r>
          </a:p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ограниченность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Так как большинство американцев обладают весьма ограниченным опытом относительно других культур, они часто оказываются несклонны к интенсивному общению с другими делегатами, что со стороны последних расценивается как отсутствие интереса, а иногда истолковывается как мания величия. </a:t>
            </a:r>
          </a:p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справедливость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В международной среде признают и уважают американскую привычку вести честную и справедливую игру, хотя в то же время многие считают американских дипломатов склонными к чтению моралей и применению давления на партнеров по переговорам. 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 sz="4100"/>
              <a:t>Выводы: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35975" cy="475297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четкая ориентированность на победу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Многие из американцев, участвующих в международных переговорах, являются юристами по образованию. Этим объясняется то, что они практически всегда отдают предпочтение конкретным, писаным соглашениям. Также большое влияние оказывает и тот фактор, что студенты юридических вузов в США учатся побеждать любой ценой. Поэтому и в переговорной практике наиболее распространен подход win - lose </a:t>
            </a:r>
          </a:p>
          <a:p>
            <a:pPr>
              <a:lnSpc>
                <a:spcPct val="90000"/>
              </a:lnSpc>
            </a:pPr>
            <a:r>
              <a:rPr lang="ru-RU" altLang="ru-RU" sz="2100" b="1" i="1">
                <a:solidFill>
                  <a:schemeClr val="tx2"/>
                </a:solidFill>
                <a:latin typeface="Garamond" panose="02020404030301010803" pitchFamily="18" charset="0"/>
              </a:rPr>
              <a:t>гибкость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Американцы обладают большими полномочиями в сфере принятия решений, чем большинство других делегаций. Это означает, что решения могут приниматься тут же, прямо за столом переговоров. Тот факт, что американские делегации обычно больше других (так как в них включены эксперты по различным проблемам, относящимся к предмету переговоров), у лиц, ведущих переговоры от имени США, под рукой находятся многие, если не все, ответы и аргументы. </a:t>
            </a:r>
          </a:p>
          <a:p>
            <a:pPr>
              <a:lnSpc>
                <a:spcPct val="90000"/>
              </a:lnSpc>
            </a:pPr>
            <a:r>
              <a:rPr lang="ru-RU" altLang="ru-RU" sz="1900" b="1" i="1">
                <a:solidFill>
                  <a:schemeClr val="tx2"/>
                </a:solidFill>
                <a:latin typeface="Garamond" panose="02020404030301010803" pitchFamily="18" charset="0"/>
              </a:rPr>
              <a:t>поведение, основанное на принципах сотрудничества и поддержки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600">
                <a:solidFill>
                  <a:schemeClr val="tx2"/>
                </a:solidFill>
                <a:latin typeface="Garamond" panose="02020404030301010803" pitchFamily="18" charset="0"/>
              </a:rPr>
              <a:t>На конференциях американцы уделяют большое внимание деловому сотрудничеству с другими делегациями, секретариатом, прессой, представителями неправительственных организаций и частного сектора. Они также признают авторитет главы делегации и важность того, чтобы делегация выступала единогласно по всем вопросам.</a:t>
            </a:r>
            <a:r>
              <a:rPr lang="ru-RU" altLang="ru-RU" sz="120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  <a:endParaRPr lang="ru-RU" altLang="ru-RU" sz="160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noFill/>
          <a:ln/>
        </p:spPr>
        <p:txBody>
          <a:bodyPr/>
          <a:lstStyle/>
          <a:p>
            <a:pPr algn="ctr"/>
            <a:r>
              <a:rPr lang="ru-RU" altLang="ru-RU"/>
              <a:t>Выводы: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 b="1" i="1">
                <a:solidFill>
                  <a:schemeClr val="tx2"/>
                </a:solidFill>
                <a:latin typeface="Garamond" panose="02020404030301010803" pitchFamily="18" charset="0"/>
              </a:rPr>
              <a:t>прагматичность</a:t>
            </a:r>
            <a:r>
              <a:rPr lang="ru-RU" altLang="ru-RU" sz="3700" b="1" i="1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>
                <a:solidFill>
                  <a:schemeClr val="tx2"/>
                </a:solidFill>
                <a:latin typeface="Garamond" panose="02020404030301010803" pitchFamily="18" charset="0"/>
              </a:rPr>
              <a:t>Как уже не раз отмечалось в работе, американская точка зрения обычно практичная и прагматичная. Американцев редко привлекает высокопарная риторика, они заинтересованы в оперативном рассмотрении вопросов повестки дня и как можно более быстром достижении выгодного соглашения. </a:t>
            </a:r>
          </a:p>
          <a:p>
            <a:pPr>
              <a:lnSpc>
                <a:spcPct val="90000"/>
              </a:lnSpc>
            </a:pPr>
            <a:r>
              <a:rPr lang="ru-RU" altLang="ru-RU" sz="2500" b="1" i="1">
                <a:solidFill>
                  <a:schemeClr val="tx2"/>
                </a:solidFill>
                <a:latin typeface="Garamond" panose="02020404030301010803" pitchFamily="18" charset="0"/>
              </a:rPr>
              <a:t>принятие риска</a:t>
            </a:r>
            <a:r>
              <a:rPr lang="ru-RU" altLang="ru-RU" sz="3300" b="1" i="1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>
                <a:solidFill>
                  <a:schemeClr val="tx2"/>
                </a:solidFill>
                <a:latin typeface="Garamond" panose="02020404030301010803" pitchFamily="18" charset="0"/>
              </a:rPr>
              <a:t>Американские дипломаты часто готовы внести новые идеи, предложения к сотрудничеству и даже специально сменить язык переговоров, если считают, что это продвинет их к цели достижения соглашения. Порой такие шаги предпринимаются без предварительного согласования и получения одобрения от главных органов управления. Именно по этой причине они считаются отождествлением той высокой степени риска, на которую идет глава делегации ради того, чтобы добиться консенсуса. 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/>
              <a:t>Выводы: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Заключение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>
                <a:solidFill>
                  <a:schemeClr val="tx2"/>
                </a:solidFill>
                <a:latin typeface="Garamond" panose="02020404030301010803" pitchFamily="18" charset="0"/>
              </a:rPr>
              <a:t>Знание поведенческих привычек партнера по переговорам не только способно облегчить задачу достижения согласия на самих переговорах, но и может послужить неплохой школой для самих участников. </a:t>
            </a:r>
          </a:p>
          <a:p>
            <a:r>
              <a:rPr lang="ru-RU" altLang="ru-RU" sz="2600">
                <a:solidFill>
                  <a:schemeClr val="tx2"/>
                </a:solidFill>
                <a:latin typeface="Garamond" panose="02020404030301010803" pitchFamily="18" charset="0"/>
              </a:rPr>
              <a:t>Американский опыт переговоров богат, тактики и приемы, применяемые американскими дипломатами, отработаны на практике, а присущий США стиль ведения переговоров, хотя и зачастую подвергается критике, содержит в себе немало весьма полезных черт.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tx2"/>
                </a:solidFill>
                <a:latin typeface="Garamond" panose="02020404030301010803" pitchFamily="18" charset="0"/>
              </a:rPr>
              <a:t>«</a:t>
            </a:r>
            <a:r>
              <a:rPr lang="ru-RU" altLang="ru-RU" b="1" i="1">
                <a:solidFill>
                  <a:schemeClr val="tx2"/>
                </a:solidFill>
                <a:latin typeface="Garamond" panose="02020404030301010803" pitchFamily="18" charset="0"/>
              </a:rPr>
              <a:t>США будут действовать сообща, когда это возможно, но в одностороннем порядке, когда это будет необходимо». </a:t>
            </a:r>
          </a:p>
          <a:p>
            <a:pPr algn="r">
              <a:buFont typeface="Wingdings" panose="05000000000000000000" pitchFamily="2" charset="2"/>
              <a:buNone/>
            </a:pPr>
            <a:endParaRPr lang="ru-RU" altLang="ru-RU" b="1" i="1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 i="1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i="1">
                <a:solidFill>
                  <a:schemeClr val="tx2"/>
                </a:solidFill>
                <a:latin typeface="Garamond" panose="02020404030301010803" pitchFamily="18" charset="0"/>
              </a:rPr>
              <a:t>Билл Клинтон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ru-RU" altLang="ru-RU" i="1">
                <a:solidFill>
                  <a:schemeClr val="tx2"/>
                </a:solidFill>
                <a:latin typeface="Garamond" panose="02020404030301010803" pitchFamily="18" charset="0"/>
              </a:rPr>
              <a:t>на съезде ООН, 1993г.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Вступление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ru-RU" altLang="ru-RU" b="1"/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tx2"/>
                </a:solidFill>
                <a:latin typeface="Garamond" panose="02020404030301010803" pitchFamily="18" charset="0"/>
              </a:rPr>
              <a:t>При совпадении интересов сторон национальные различия не замечаются, но стоит возникнуть конфликту, как они начинают играть очень важную роль</a:t>
            </a:r>
            <a:r>
              <a:rPr lang="ru-RU" altLang="ru-RU"/>
              <a:t> 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Различия культур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Трудности на переговорах зачастую обусловливаются различиями национальных культур.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Принято различать культуры с низким уровнем контекста(американская и немецкая).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В других культурах, в частности персидской, французской, японской, значение контекста очень велико. Порой скрытый в словах смысл способен менять сказанное на прямо противоположное.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algn="ctr"/>
            <a:r>
              <a:rPr lang="ru-RU" altLang="ru-RU" sz="3200"/>
              <a:t>Американские особенности в переговорах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В отношениях с американской стороной партнерам желательно воспользоваться рекомендациями общих знакомых бизнесменов.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Для представления американской стороне и формирования у нее доверия целесообразно, чтобы собеседник помимо своей визитной карточки вручил краткую справку о себе (CV) с информацией об образовании, должностях и наиболее значимых моментах своей профессиональной деятельности.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Представляя американской стороне свои предложения, полезно выделить их оригинальные черты, отличающие вас от аналогичных фирм, составляющие преимущества перед другими.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ctr"/>
            <a:r>
              <a:rPr lang="ru-RU" altLang="ru-RU" sz="3600"/>
              <a:t>Американские особенности в переговорах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 b="1">
                <a:solidFill>
                  <a:schemeClr val="tx2"/>
                </a:solidFill>
                <a:latin typeface="Garamond" panose="02020404030301010803" pitchFamily="18" charset="0"/>
              </a:rPr>
              <a:t>Американцы</a:t>
            </a: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 при решении проблемы стремятся обсудить не только общие подходы, но и детали, связанные с реализацией договоренностей.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Нередко проявляют эгоцентризм, полагая, что партнер по переговорам непременно должен руководствоваться теми же правилами, что и они сами.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Не любят перерывов в беседе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Ценят в людях пунктуальность, всегда вовремя приходят на назначенную встречу и считают, что опоздания недопустимы и не могут быть ничем оправданы.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Обычная для них продолжительность переговоров — от получаса до часа и предпочтительно один на один</a:t>
            </a:r>
            <a:r>
              <a:rPr lang="ru-RU" altLang="ru-RU" sz="250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ctr"/>
            <a:r>
              <a:rPr lang="ru-RU" altLang="ru-RU" sz="3400"/>
              <a:t>Американские особенности в переговорах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Переговорные группы американцев, как правило, немногочисленны (2-3 чел); </a:t>
            </a:r>
            <a:endParaRPr lang="en-US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Их характеризует высокая компетентность, имеется четкое распределение обязанностей. </a:t>
            </a:r>
            <a:endParaRPr lang="en-US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Руководители американских переговорных групп имеют значительно большую степень свободы в принятии окончательного решения, чем их коллеги из Европы, Китая, Японии, многих других стран.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Вербальный стиль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Типично американский вербальный стиль несет в себе представление об индивидуальном достоинстве и выражает тенденцию к равенству в отношениях. Норма честности и искренности требует использования слов и выражений, которые отражают действительные намерения и ценности говорящего.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Американец настойчиво пытается убедить своего собеседника, не интересуясь, принимает ли тот его самого как личность. </a:t>
            </a:r>
          </a:p>
          <a:p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Американцев принято считать чересчур прямолинейными.</a:t>
            </a:r>
            <a:b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</a:b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Невербальный стиль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789487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Терпимость, проявление уважения, достоинство и такт по отношению к партнерам помогают добиться взаимовыгодного результата.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И если вы надеетесь встретить за границей человека нормального поведения (с вашей точки зрения), оставьте эти надежды. Ибо каждый, с кем вам неизбежно придется общаться в зарубежном турне, живет и мыслит, скорее всего, совсем не так, как вы себе это представляете.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50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 По оценке психологов, язык тела составляет 60% от всей, получаемой при общении, информации!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4100"/>
            <a:ext cx="8229600" cy="51117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Значение жеста “</a:t>
            </a:r>
            <a:r>
              <a:rPr lang="en-US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OK</a:t>
            </a: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" в разных культурах толкуется по-разному — от восхищения до серьезного оскорбления.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В англоговорящих странах он однозначно воспринимается как одобряющий, положительный жест.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	В то время как этот же знак во Франции считается выражением отрицательных эмоций, а в Бразилии вообще - вульгарностью.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Американцам требуется большая, чем европейцам, интимная зона, то есть расстояние до собеседника.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Помните - интимная зона американцев - не менее 40 см! </a:t>
            </a:r>
          </a:p>
          <a:p>
            <a:pPr>
              <a:lnSpc>
                <a:spcPct val="90000"/>
              </a:lnSpc>
            </a:pPr>
            <a:r>
              <a:rPr lang="ru-RU" altLang="ru-RU" sz="2500">
                <a:solidFill>
                  <a:schemeClr val="tx2"/>
                </a:solidFill>
                <a:latin typeface="Garamond" panose="02020404030301010803" pitchFamily="18" charset="0"/>
              </a:rPr>
              <a:t>При разговоре с американцем мысленно представьте себе, на какое расстояние вы подошли бы к русскому собеседнику, и отступите на полшага назад. 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/>
              <a:t>Невербальный стиль</a:t>
            </a:r>
          </a:p>
        </p:txBody>
      </p:sp>
      <p:pic>
        <p:nvPicPr>
          <p:cNvPr id="18440" name="Picture 8" descr="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565400"/>
            <a:ext cx="855663" cy="8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262</TotalTime>
  <Words>837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Garamond</vt:lpstr>
      <vt:lpstr>Times New Roman</vt:lpstr>
      <vt:lpstr>Wingdings</vt:lpstr>
      <vt:lpstr>Edge</vt:lpstr>
      <vt:lpstr>Национальные особенности переговоров.  Американцы</vt:lpstr>
      <vt:lpstr>Вступление</vt:lpstr>
      <vt:lpstr>Различия культур</vt:lpstr>
      <vt:lpstr>Американские особенности в переговорах</vt:lpstr>
      <vt:lpstr>Американские особенности в переговорах</vt:lpstr>
      <vt:lpstr>Американские особенности в переговорах</vt:lpstr>
      <vt:lpstr>Вербальный стиль</vt:lpstr>
      <vt:lpstr>Невербальный стиль</vt:lpstr>
      <vt:lpstr>Невербальный стиль</vt:lpstr>
      <vt:lpstr>Невербальный стиль</vt:lpstr>
      <vt:lpstr>Выводы:</vt:lpstr>
      <vt:lpstr>Выводы:</vt:lpstr>
      <vt:lpstr>Выводы:</vt:lpstr>
      <vt:lpstr>Выводы:</vt:lpstr>
      <vt:lpstr>Заключение</vt:lpstr>
      <vt:lpstr>Презентация PowerPoint</vt:lpstr>
    </vt:vector>
  </TitlesOfParts>
  <Company>K'Cell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 особенности переговоров</dc:title>
  <cp:lastModifiedBy>admin</cp:lastModifiedBy>
  <cp:revision>34</cp:revision>
  <dcterms:created xsi:type="dcterms:W3CDTF">2008-08-11T09:48:45Z</dcterms:created>
  <dcterms:modified xsi:type="dcterms:W3CDTF">2015-04-08T16:49:47Z</dcterms:modified>
</cp:coreProperties>
</file>