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1" r:id="rId26"/>
    <p:sldId id="282" r:id="rId27"/>
    <p:sldId id="28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9900"/>
    <a:srgbClr val="99CCFF"/>
    <a:srgbClr val="FDFDFD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93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NULL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ru-RU"/>
              <a:t>Неоптолемеевская механика - миеханика эпохи космонавтики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1DEF43F-5E1D-4B00-9A84-9735EBBCD8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99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49CBC43-F2CE-4041-AF72-27A6F53BBB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2966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A9784E-C161-4153-87B1-1FE7CBCB45A9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63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572E8F-6669-435B-9952-3B9AD0DD4D56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5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780813-4896-49C3-841E-075BEE4519FE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04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B96306-29F1-424C-8517-CD547FFD3EAC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06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82FF09-731E-4278-B8F4-198DBC56BDAF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777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5C775E-8532-4EED-92FA-C5CF1CB1A131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75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81FC05-BA14-43FB-B8D0-92F85ECD0841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94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F1D425-B2A7-4250-9571-6018C8138614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Times New Roman" panose="02020603050405020304" pitchFamily="18" charset="0"/>
              </a:defRPr>
            </a:lvl2pPr>
          </a:lstStyle>
          <a:p>
            <a:pPr lvl="1"/>
            <a:fld id="{78CBA5A7-5406-4A44-8A93-AC10910B54F3}" type="slidenum">
              <a:rPr lang="ru-RU" altLang="ru-RU"/>
              <a:pPr lvl="1"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52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F7C2CA0-B6CF-4633-946F-D5BE74C112F3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0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598DEC0-B217-4BDC-AE34-F90C78530799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67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6AF2B8AA-CCB2-4048-83C2-FADFA73EBDFD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1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9B3B17F-29E6-4DB8-A5DE-AD6A998F2C73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39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895D17E-2D46-4308-B662-DC07AC78886A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1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9D5BBCA-D7DF-4832-82F1-0F21EFE7E082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7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85232CD-BDD0-4489-B37C-B178D43BF090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4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9A126E0-8482-4513-87B4-8BEDA86C4AD6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C46E90A-065A-48FE-9AAA-3A7A09ED90BC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94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05EE886E-6E7C-4BBC-8813-DCE85C417BCC}" type="slidenum">
              <a:rPr lang="ru-RU" altLang="ru-RU"/>
              <a:pPr lvl="1"/>
              <a:t>‹#›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10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Times New Roman" charset="0"/>
              </a:endParaRPr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0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Arial" panose="020B0604020202020204" pitchFamily="34" charset="0"/>
              </a:defRPr>
            </a:lvl2pPr>
          </a:lstStyle>
          <a:p>
            <a:pPr lvl="1"/>
            <a:fld id="{EDA3B3A8-6464-4CB5-93FB-2A48491AA260}" type="slidenum">
              <a:rPr lang="ru-RU" altLang="ru-RU"/>
              <a:pPr lvl="1"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/>
            <a:fld id="{4251DFC6-F7B1-4D31-8B1F-8C0C665A40B5}" type="slidenum">
              <a:rPr lang="ru-RU" altLang="ru-RU" sz="1400">
                <a:latin typeface="Arial" panose="020B0604020202020204" pitchFamily="34" charset="0"/>
              </a:rPr>
              <a:pPr lvl="1" eaLnBrk="1" hangingPunct="1"/>
              <a:t>1</a:t>
            </a:fld>
            <a:endParaRPr lang="ru-RU" altLang="ru-RU" sz="1400"/>
          </a:p>
        </p:txBody>
      </p:sp>
      <p:sp>
        <p:nvSpPr>
          <p:cNvPr id="1028" name="Rectangle 1031"/>
          <p:cNvSpPr>
            <a:spLocks noChangeArrowheads="1"/>
          </p:cNvSpPr>
          <p:nvPr/>
        </p:nvSpPr>
        <p:spPr bwMode="auto">
          <a:xfrm>
            <a:off x="2124075" y="3500438"/>
            <a:ext cx="4800600" cy="3124200"/>
          </a:xfrm>
          <a:prstGeom prst="rect">
            <a:avLst/>
          </a:prstGeom>
          <a:gradFill rotWithShape="0">
            <a:gsLst>
              <a:gs pos="0">
                <a:srgbClr val="764700"/>
              </a:gs>
              <a:gs pos="50000">
                <a:srgbClr val="FF9900"/>
              </a:gs>
              <a:gs pos="100000">
                <a:srgbClr val="764700"/>
              </a:gs>
            </a:gsLst>
            <a:lin ang="5400000" scaled="1"/>
          </a:gradFill>
          <a:ln w="9525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9" name="WordArt 1032"/>
          <p:cNvSpPr>
            <a:spLocks noChangeArrowheads="1" noChangeShapeType="1" noTextEdit="1"/>
          </p:cNvSpPr>
          <p:nvPr/>
        </p:nvSpPr>
        <p:spPr bwMode="auto">
          <a:xfrm>
            <a:off x="1476375" y="765175"/>
            <a:ext cx="6264275" cy="24479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Неоптолемеевская механика</a:t>
            </a:r>
          </a:p>
          <a:p>
            <a:pPr algn="ctr"/>
            <a:endParaRPr lang="ru-RU" sz="3600" kern="10">
              <a:ln w="12700">
                <a:solidFill>
                  <a:srgbClr val="B2B2B2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kern="10">
                <a:ln w="12700">
                  <a:solidFill>
                    <a:srgbClr val="B2B2B2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механика эры космоса</a:t>
            </a:r>
          </a:p>
        </p:txBody>
      </p:sp>
      <p:graphicFrame>
        <p:nvGraphicFramePr>
          <p:cNvPr id="1026" name="Object 1033"/>
          <p:cNvGraphicFramePr>
            <a:graphicFrameLocks noChangeAspect="1"/>
          </p:cNvGraphicFramePr>
          <p:nvPr/>
        </p:nvGraphicFramePr>
        <p:xfrm>
          <a:off x="2987675" y="3789363"/>
          <a:ext cx="3209925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окумент" r:id="rId3" imgW="5925240" imgH="7516080" progId="Word.Document.8">
                  <p:embed/>
                </p:oleObj>
              </mc:Choice>
              <mc:Fallback>
                <p:oleObj name="Документ" r:id="rId3" imgW="5925240" imgH="7516080" progId="Word.Document.8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789363"/>
                        <a:ext cx="3209925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52400"/>
            <a:ext cx="8080375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/>
              <a:t>Аксиоматика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838200"/>
            <a:ext cx="7772400" cy="579120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Определение силы: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 smtClean="0"/>
              <a:t/>
            </a:r>
            <a:br>
              <a:rPr lang="ru-RU" altLang="ru-RU" sz="2000" i="1" smtClean="0"/>
            </a:br>
            <a:r>
              <a:rPr lang="ru-RU" altLang="ru-RU" sz="2000" i="1" smtClean="0"/>
              <a:t/>
            </a:r>
            <a:br>
              <a:rPr lang="ru-RU" altLang="ru-RU" sz="2000" i="1" smtClean="0"/>
            </a:br>
            <a:r>
              <a:rPr lang="en-US" altLang="ru-RU" sz="2000" i="1" smtClean="0"/>
              <a:t>F</a:t>
            </a:r>
            <a:r>
              <a:rPr lang="en-US" altLang="ru-RU" sz="2000" smtClean="0"/>
              <a:t> – </a:t>
            </a:r>
            <a:r>
              <a:rPr lang="ru-RU" altLang="ru-RU" sz="2000" smtClean="0"/>
              <a:t>сила, </a:t>
            </a:r>
            <a:r>
              <a:rPr lang="en-US" altLang="ru-RU" sz="2000" i="1" smtClean="0"/>
              <a:t>W</a:t>
            </a:r>
            <a:r>
              <a:rPr lang="en-US" altLang="ru-RU" sz="2000" smtClean="0"/>
              <a:t> – </a:t>
            </a:r>
            <a:r>
              <a:rPr lang="ru-RU" altLang="ru-RU" sz="2000" smtClean="0"/>
              <a:t>весомость.</a:t>
            </a:r>
          </a:p>
          <a:p>
            <a:pPr eaLnBrk="1" hangingPunct="1"/>
            <a:r>
              <a:rPr lang="ru-RU" altLang="ru-RU" sz="2000" smtClean="0"/>
              <a:t>В новой механике нет гравитационных сил. Все макросилы в ней имеют электромагнитный характер. Например, тело на поверхности Земли имеет весомость, направленную вниз. В нему приложена сила, направленная вверх. Это сила упругости опоры. Она является электромагнитной.</a:t>
            </a:r>
          </a:p>
          <a:p>
            <a:pPr eaLnBrk="1" hangingPunct="1"/>
            <a:r>
              <a:rPr lang="ru-RU" altLang="ru-RU" sz="2000" smtClean="0"/>
              <a:t>Закон (аксиома) взаимодействия (третий закон Ньютона) :</a:t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.</a:t>
            </a:r>
          </a:p>
          <a:p>
            <a:pPr eaLnBrk="1" hangingPunct="1"/>
            <a:r>
              <a:rPr lang="ru-RU" altLang="ru-RU" sz="2000" smtClean="0"/>
              <a:t>Уравнение движения в инерциальной системе отсчета (второй закон (аксиома) Ньютона):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endParaRPr lang="ru-RU" altLang="ru-RU" sz="2000" smtClean="0"/>
          </a:p>
          <a:p>
            <a:pPr eaLnBrk="1" hangingPunct="1"/>
            <a:r>
              <a:rPr lang="en-US" altLang="ru-RU" sz="2000" smtClean="0"/>
              <a:t>W – </a:t>
            </a:r>
            <a:r>
              <a:rPr lang="ru-RU" altLang="ru-RU" sz="2000" smtClean="0"/>
              <a:t>весомость, </a:t>
            </a:r>
            <a:r>
              <a:rPr lang="en-US" altLang="ru-RU" sz="2000" smtClean="0"/>
              <a:t>w – </a:t>
            </a:r>
            <a:r>
              <a:rPr lang="ru-RU" altLang="ru-RU" sz="2000" smtClean="0"/>
              <a:t>ускорение.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733800" y="1219200"/>
          <a:ext cx="1295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5" imgW="685800" imgH="215640" progId="Equation.3">
                  <p:embed/>
                </p:oleObj>
              </mc:Choice>
              <mc:Fallback>
                <p:oleObj name="Формула" r:id="rId5" imgW="68580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219200"/>
                        <a:ext cx="1295400" cy="466725"/>
                      </a:xfrm>
                      <a:prstGeom prst="rect">
                        <a:avLst/>
                      </a:prstGeom>
                      <a:solidFill>
                        <a:srgbClr val="FDFDF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657600" y="3962400"/>
          <a:ext cx="16764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7" imgW="774360" imgH="241200" progId="Equation.3">
                  <p:embed/>
                </p:oleObj>
              </mc:Choice>
              <mc:Fallback>
                <p:oleObj name="Формула" r:id="rId7" imgW="77436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962400"/>
                        <a:ext cx="16764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3657600" y="5334000"/>
          <a:ext cx="13716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9" imgW="545760" imgH="215640" progId="Equation.3">
                  <p:embed/>
                </p:oleObj>
              </mc:Choice>
              <mc:Fallback>
                <p:oleObj name="Формула" r:id="rId9" imgW="5457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334000"/>
                        <a:ext cx="13716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Rectangle 10"/>
          <p:cNvGraphicFramePr>
            <a:graphicFrameLocks/>
          </p:cNvGraphicFramePr>
          <p:nvPr/>
        </p:nvGraphicFramePr>
        <p:xfrm>
          <a:off x="1524000" y="1397000"/>
          <a:ext cx="6096000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11" imgW="0" imgH="0" progId="Equation.3">
                  <p:embed/>
                </p:oleObj>
              </mc:Choice>
              <mc:Fallback>
                <p:oleObj name="Формула" r:id="rId11" imgW="0" imgH="0" progId="Equation.3">
                  <p:embed/>
                  <p:pic>
                    <p:nvPicPr>
                      <p:cNvPr id="0" name="Rectangle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92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80375" cy="304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/>
              <a:t>Основные законы</a:t>
            </a:r>
            <a:r>
              <a:rPr lang="ru-RU" smtClean="0"/>
              <a:t>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686800" cy="586740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Полевые уравнения (уравнения поля весомости)</a:t>
            </a:r>
            <a:endParaRPr lang="en-US" altLang="ru-RU" sz="2000" smtClean="0"/>
          </a:p>
          <a:p>
            <a:pPr eaLnBrk="1" hangingPunct="1"/>
            <a:endParaRPr lang="en-US" altLang="ru-RU" sz="2000" smtClean="0"/>
          </a:p>
          <a:p>
            <a:pPr eaLnBrk="1" hangingPunct="1"/>
            <a:endParaRPr lang="en-US" altLang="ru-RU" sz="2000" smtClean="0"/>
          </a:p>
          <a:p>
            <a:pPr eaLnBrk="1" hangingPunct="1"/>
            <a:endParaRPr lang="en-US" alt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Здесь </a:t>
            </a:r>
            <a:r>
              <a:rPr lang="en-US" altLang="ru-RU" sz="2000" i="1" smtClean="0"/>
              <a:t>V</a:t>
            </a:r>
            <a:r>
              <a:rPr lang="en-US" altLang="ru-RU" sz="2000" smtClean="0"/>
              <a:t>(</a:t>
            </a:r>
            <a:r>
              <a:rPr lang="en-US" altLang="ru-RU" sz="2000" i="1" smtClean="0"/>
              <a:t>r</a:t>
            </a:r>
            <a:r>
              <a:rPr lang="en-US" altLang="ru-RU" sz="2000" smtClean="0"/>
              <a:t>) – </a:t>
            </a:r>
            <a:r>
              <a:rPr lang="ru-RU" altLang="ru-RU" sz="2000" smtClean="0"/>
              <a:t>полевая весомость. </a:t>
            </a:r>
            <a:r>
              <a:rPr lang="en-US" altLang="ru-RU" sz="2000" i="1" smtClean="0"/>
              <a:t>U</a:t>
            </a:r>
            <a:r>
              <a:rPr lang="en-US" altLang="ru-RU" sz="2000" smtClean="0"/>
              <a:t> – </a:t>
            </a:r>
            <a:r>
              <a:rPr lang="ru-RU" altLang="ru-RU" sz="2000" smtClean="0"/>
              <a:t>весомость гравитационная, </a:t>
            </a:r>
            <a:r>
              <a:rPr lang="en-US" altLang="ru-RU" sz="2000" i="1" smtClean="0"/>
              <a:t>H</a:t>
            </a:r>
            <a:r>
              <a:rPr lang="en-US" altLang="ru-RU" sz="2000" smtClean="0"/>
              <a:t> –</a:t>
            </a:r>
            <a:r>
              <a:rPr lang="ru-RU" altLang="ru-RU" sz="2000" smtClean="0"/>
              <a:t>весомость, связанная с неинерциальностью системы отсчета.</a:t>
            </a:r>
            <a:endParaRPr lang="en-US" alt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smtClean="0"/>
              <a:t>        - угловая скорость вращения системы отсчета, </a:t>
            </a:r>
            <a:r>
              <a:rPr lang="ru-RU" altLang="ru-RU" sz="2000" smtClean="0">
                <a:sym typeface="Symbol" panose="05050102010706020507" pitchFamily="18" charset="2"/>
              </a:rPr>
              <a:t> - плотность.</a:t>
            </a:r>
            <a:endParaRPr lang="ru-RU" alt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smtClean="0"/>
              <a:t>Начальные условия: </a:t>
            </a:r>
            <a:r>
              <a:rPr lang="en-US" altLang="ru-RU" sz="2000" i="1" smtClean="0"/>
              <a:t>V</a:t>
            </a:r>
            <a:r>
              <a:rPr lang="en-US" altLang="ru-RU" sz="2000" baseline="-25000" smtClean="0"/>
              <a:t>0</a:t>
            </a:r>
            <a:r>
              <a:rPr lang="en-US" altLang="ru-RU" sz="2000" smtClean="0"/>
              <a:t> = </a:t>
            </a:r>
            <a:r>
              <a:rPr lang="en-US" altLang="ru-RU" sz="2000" i="1" smtClean="0"/>
              <a:t>W</a:t>
            </a:r>
            <a:r>
              <a:rPr lang="en-US" altLang="ru-RU" sz="2000" smtClean="0"/>
              <a:t>(</a:t>
            </a:r>
            <a:r>
              <a:rPr lang="en-US" altLang="ru-RU" sz="2000" i="1" smtClean="0"/>
              <a:t>r</a:t>
            </a:r>
            <a:r>
              <a:rPr lang="ru-RU" altLang="ru-RU" sz="2000" smtClean="0"/>
              <a:t> </a:t>
            </a:r>
            <a:r>
              <a:rPr lang="en-US" altLang="ru-RU" sz="2000" smtClean="0"/>
              <a:t>=</a:t>
            </a:r>
            <a:r>
              <a:rPr lang="ru-RU" altLang="ru-RU" sz="2000" smtClean="0"/>
              <a:t> </a:t>
            </a:r>
            <a:r>
              <a:rPr lang="en-US" altLang="ru-RU" sz="2000" smtClean="0"/>
              <a:t>0)</a:t>
            </a:r>
            <a:r>
              <a:rPr lang="ru-RU" altLang="ru-RU" sz="2000" smtClean="0"/>
              <a:t>. В этом принципиальное отличие от уравнений электромагнитного поля, в которых задаются граничные условия. Почему волн гравитационной или неинерциальной весомости не существует?</a:t>
            </a:r>
          </a:p>
          <a:p>
            <a:pPr eaLnBrk="1" hangingPunct="1"/>
            <a:r>
              <a:rPr lang="ru-RU" altLang="ru-RU" sz="2000" smtClean="0"/>
              <a:t>Уравнение движения произвольного тела в произвольной (ньютоновской) системе отсчета в произвольном пространстве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Это универсальное уравнение движения, так как в него не входят никакие собственные, имманентные характеристики тела.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200400" y="1066800"/>
          <a:ext cx="1981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3" imgW="1206360" imgH="787320" progId="Equation.3">
                  <p:embed/>
                </p:oleObj>
              </mc:Choice>
              <mc:Fallback>
                <p:oleObj name="Формула" r:id="rId3" imgW="1206360" imgH="787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066800"/>
                        <a:ext cx="19812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685800" y="2895600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5" imgW="164880" imgH="164880" progId="Equation.3">
                  <p:embed/>
                </p:oleObj>
              </mc:Choice>
              <mc:Fallback>
                <p:oleObj name="Формула" r:id="rId5" imgW="1648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381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2514600" y="5029200"/>
          <a:ext cx="3048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7" imgW="1320480" imgH="215640" progId="Equation.3">
                  <p:embed/>
                </p:oleObj>
              </mc:Choice>
              <mc:Fallback>
                <p:oleObj name="Формула" r:id="rId7" imgW="13204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029200"/>
                        <a:ext cx="3048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610600" cy="243840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Наконец, закон сохранения массы (уравнение неразрывности):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endParaRPr lang="ru-RU" altLang="ru-RU" sz="1800" smtClean="0"/>
          </a:p>
          <a:p>
            <a:pPr eaLnBrk="1" hangingPunct="1"/>
            <a:r>
              <a:rPr lang="ru-RU" altLang="ru-RU" sz="2000" smtClean="0"/>
              <a:t>Все понятия и законы новой механики сформулированы. Они полностью вытекают из ньютоновской механики.</a:t>
            </a:r>
          </a:p>
          <a:p>
            <a:pPr eaLnBrk="1" hangingPunct="1"/>
            <a:r>
              <a:rPr lang="ru-RU" altLang="ru-RU" sz="2000" smtClean="0"/>
              <a:t>Метод динамических систем отсчета состоит в использования систем отсчета, характеристики которых являются переменными задачи.</a:t>
            </a:r>
          </a:p>
          <a:p>
            <a:pPr eaLnBrk="1" hangingPunct="1"/>
            <a:endParaRPr lang="ru-RU" altLang="ru-RU" sz="2800" smtClean="0"/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3505200" y="762000"/>
          <a:ext cx="187960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Формула" r:id="rId3" imgW="1015920" imgH="393480" progId="Equation.3">
                  <p:embed/>
                </p:oleObj>
              </mc:Choice>
              <mc:Fallback>
                <p:oleObj name="Формула" r:id="rId3" imgW="1015920" imgH="393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762000"/>
                        <a:ext cx="187960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0" name="Group 54"/>
          <p:cNvGrpSpPr>
            <a:grpSpLocks/>
          </p:cNvGrpSpPr>
          <p:nvPr/>
        </p:nvGrpSpPr>
        <p:grpSpPr bwMode="auto">
          <a:xfrm>
            <a:off x="685800" y="2895600"/>
            <a:ext cx="7391400" cy="2133600"/>
            <a:chOff x="432" y="2016"/>
            <a:chExt cx="4656" cy="1344"/>
          </a:xfrm>
        </p:grpSpPr>
        <p:sp>
          <p:nvSpPr>
            <p:cNvPr id="4102" name="Oval 7"/>
            <p:cNvSpPr>
              <a:spLocks noChangeArrowheads="1"/>
            </p:cNvSpPr>
            <p:nvPr/>
          </p:nvSpPr>
          <p:spPr bwMode="auto">
            <a:xfrm>
              <a:off x="480" y="206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3" name="Oval 8"/>
            <p:cNvSpPr>
              <a:spLocks noChangeArrowheads="1"/>
            </p:cNvSpPr>
            <p:nvPr/>
          </p:nvSpPr>
          <p:spPr bwMode="auto">
            <a:xfrm>
              <a:off x="1200" y="206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4" name="Oval 9"/>
            <p:cNvSpPr>
              <a:spLocks noChangeArrowheads="1"/>
            </p:cNvSpPr>
            <p:nvPr/>
          </p:nvSpPr>
          <p:spPr bwMode="auto">
            <a:xfrm>
              <a:off x="1200" y="2592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5" name="Line 10"/>
            <p:cNvSpPr>
              <a:spLocks noChangeShapeType="1"/>
            </p:cNvSpPr>
            <p:nvPr/>
          </p:nvSpPr>
          <p:spPr bwMode="auto">
            <a:xfrm>
              <a:off x="1248" y="2160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Oval 11"/>
            <p:cNvSpPr>
              <a:spLocks noChangeArrowheads="1"/>
            </p:cNvSpPr>
            <p:nvPr/>
          </p:nvSpPr>
          <p:spPr bwMode="auto">
            <a:xfrm>
              <a:off x="2016" y="206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7" name="Oval 12"/>
            <p:cNvSpPr>
              <a:spLocks noChangeArrowheads="1"/>
            </p:cNvSpPr>
            <p:nvPr/>
          </p:nvSpPr>
          <p:spPr bwMode="auto">
            <a:xfrm>
              <a:off x="2016" y="2592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8" name="Line 13"/>
            <p:cNvSpPr>
              <a:spLocks noChangeShapeType="1"/>
            </p:cNvSpPr>
            <p:nvPr/>
          </p:nvSpPr>
          <p:spPr bwMode="auto">
            <a:xfrm>
              <a:off x="2064" y="2112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Oval 15"/>
            <p:cNvSpPr>
              <a:spLocks noChangeArrowheads="1"/>
            </p:cNvSpPr>
            <p:nvPr/>
          </p:nvSpPr>
          <p:spPr bwMode="auto">
            <a:xfrm>
              <a:off x="2496" y="2400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10" name="Line 17"/>
            <p:cNvSpPr>
              <a:spLocks noChangeShapeType="1"/>
            </p:cNvSpPr>
            <p:nvPr/>
          </p:nvSpPr>
          <p:spPr bwMode="auto">
            <a:xfrm flipV="1">
              <a:off x="2544" y="21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Line 18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Oval 19"/>
            <p:cNvSpPr>
              <a:spLocks noChangeArrowheads="1"/>
            </p:cNvSpPr>
            <p:nvPr/>
          </p:nvSpPr>
          <p:spPr bwMode="auto">
            <a:xfrm>
              <a:off x="3600" y="206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13" name="Oval 20"/>
            <p:cNvSpPr>
              <a:spLocks noChangeArrowheads="1"/>
            </p:cNvSpPr>
            <p:nvPr/>
          </p:nvSpPr>
          <p:spPr bwMode="auto">
            <a:xfrm>
              <a:off x="3600" y="2592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14" name="Line 21"/>
            <p:cNvSpPr>
              <a:spLocks noChangeShapeType="1"/>
            </p:cNvSpPr>
            <p:nvPr/>
          </p:nvSpPr>
          <p:spPr bwMode="auto">
            <a:xfrm>
              <a:off x="3648" y="2112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Line 23"/>
            <p:cNvSpPr>
              <a:spLocks noChangeShapeType="1"/>
            </p:cNvSpPr>
            <p:nvPr/>
          </p:nvSpPr>
          <p:spPr bwMode="auto">
            <a:xfrm>
              <a:off x="3648" y="211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4"/>
            <p:cNvSpPr>
              <a:spLocks noChangeShapeType="1"/>
            </p:cNvSpPr>
            <p:nvPr/>
          </p:nvSpPr>
          <p:spPr bwMode="auto">
            <a:xfrm flipV="1">
              <a:off x="4128" y="21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Line 25"/>
            <p:cNvSpPr>
              <a:spLocks noChangeShapeType="1"/>
            </p:cNvSpPr>
            <p:nvPr/>
          </p:nvSpPr>
          <p:spPr bwMode="auto">
            <a:xfrm flipH="1">
              <a:off x="3648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Line 26"/>
            <p:cNvSpPr>
              <a:spLocks noChangeShapeType="1"/>
            </p:cNvSpPr>
            <p:nvPr/>
          </p:nvSpPr>
          <p:spPr bwMode="auto">
            <a:xfrm>
              <a:off x="3648" y="2112"/>
              <a:ext cx="115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Oval 27"/>
            <p:cNvSpPr>
              <a:spLocks noChangeArrowheads="1"/>
            </p:cNvSpPr>
            <p:nvPr/>
          </p:nvSpPr>
          <p:spPr bwMode="auto">
            <a:xfrm>
              <a:off x="4080" y="278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20" name="Line 30"/>
            <p:cNvSpPr>
              <a:spLocks noChangeShapeType="1"/>
            </p:cNvSpPr>
            <p:nvPr/>
          </p:nvSpPr>
          <p:spPr bwMode="auto">
            <a:xfrm>
              <a:off x="4512" y="235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31"/>
            <p:cNvSpPr>
              <a:spLocks noChangeShapeType="1"/>
            </p:cNvSpPr>
            <p:nvPr/>
          </p:nvSpPr>
          <p:spPr bwMode="auto">
            <a:xfrm flipH="1">
              <a:off x="4128" y="235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Line 32"/>
            <p:cNvSpPr>
              <a:spLocks noChangeShapeType="1"/>
            </p:cNvSpPr>
            <p:nvPr/>
          </p:nvSpPr>
          <p:spPr bwMode="auto">
            <a:xfrm flipH="1" flipV="1">
              <a:off x="3984" y="2112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Oval 33"/>
            <p:cNvSpPr>
              <a:spLocks noChangeArrowheads="1"/>
            </p:cNvSpPr>
            <p:nvPr/>
          </p:nvSpPr>
          <p:spPr bwMode="auto">
            <a:xfrm>
              <a:off x="4464" y="3024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24" name="Text Box 34"/>
            <p:cNvSpPr txBox="1">
              <a:spLocks noChangeArrowheads="1"/>
            </p:cNvSpPr>
            <p:nvPr/>
          </p:nvSpPr>
          <p:spPr bwMode="auto">
            <a:xfrm>
              <a:off x="432" y="22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400"/>
                <a:t>0</a:t>
              </a:r>
              <a:endParaRPr lang="ru-RU" altLang="ru-RU" sz="1400"/>
            </a:p>
          </p:txBody>
        </p:sp>
        <p:sp>
          <p:nvSpPr>
            <p:cNvPr id="4125" name="Text Box 35"/>
            <p:cNvSpPr txBox="1">
              <a:spLocks noChangeArrowheads="1"/>
            </p:cNvSpPr>
            <p:nvPr/>
          </p:nvSpPr>
          <p:spPr bwMode="auto">
            <a:xfrm>
              <a:off x="1104" y="22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400"/>
                <a:t>0</a:t>
              </a:r>
              <a:endParaRPr lang="ru-RU" altLang="ru-RU" sz="1400"/>
            </a:p>
          </p:txBody>
        </p:sp>
        <p:sp>
          <p:nvSpPr>
            <p:cNvPr id="4126" name="Text Box 36"/>
            <p:cNvSpPr txBox="1">
              <a:spLocks noChangeArrowheads="1"/>
            </p:cNvSpPr>
            <p:nvPr/>
          </p:nvSpPr>
          <p:spPr bwMode="auto">
            <a:xfrm>
              <a:off x="1872" y="22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400"/>
                <a:t>0</a:t>
              </a:r>
              <a:endParaRPr lang="ru-RU" altLang="ru-RU" sz="1400"/>
            </a:p>
          </p:txBody>
        </p:sp>
        <p:sp>
          <p:nvSpPr>
            <p:cNvPr id="4127" name="Line 37"/>
            <p:cNvSpPr>
              <a:spLocks noChangeShapeType="1"/>
            </p:cNvSpPr>
            <p:nvPr/>
          </p:nvSpPr>
          <p:spPr bwMode="auto">
            <a:xfrm>
              <a:off x="1968" y="211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Text Box 40"/>
            <p:cNvSpPr txBox="1">
              <a:spLocks noChangeArrowheads="1"/>
            </p:cNvSpPr>
            <p:nvPr/>
          </p:nvSpPr>
          <p:spPr bwMode="auto">
            <a:xfrm>
              <a:off x="3504" y="220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1400"/>
                <a:t>0</a:t>
              </a:r>
              <a:endParaRPr lang="ru-RU" altLang="ru-RU" sz="1400"/>
            </a:p>
          </p:txBody>
        </p:sp>
        <p:sp>
          <p:nvSpPr>
            <p:cNvPr id="4129" name="Text Box 41"/>
            <p:cNvSpPr txBox="1">
              <a:spLocks noChangeArrowheads="1"/>
            </p:cNvSpPr>
            <p:nvPr/>
          </p:nvSpPr>
          <p:spPr bwMode="auto">
            <a:xfrm>
              <a:off x="1104" y="2640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1</a:t>
              </a:r>
            </a:p>
          </p:txBody>
        </p:sp>
        <p:sp>
          <p:nvSpPr>
            <p:cNvPr id="4130" name="Text Box 42"/>
            <p:cNvSpPr txBox="1">
              <a:spLocks noChangeArrowheads="1"/>
            </p:cNvSpPr>
            <p:nvPr/>
          </p:nvSpPr>
          <p:spPr bwMode="auto">
            <a:xfrm>
              <a:off x="1920" y="2640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1</a:t>
              </a:r>
            </a:p>
          </p:txBody>
        </p:sp>
        <p:sp>
          <p:nvSpPr>
            <p:cNvPr id="4131" name="Text Box 43"/>
            <p:cNvSpPr txBox="1">
              <a:spLocks noChangeArrowheads="1"/>
            </p:cNvSpPr>
            <p:nvPr/>
          </p:nvSpPr>
          <p:spPr bwMode="auto">
            <a:xfrm>
              <a:off x="3504" y="2640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1</a:t>
              </a:r>
            </a:p>
          </p:txBody>
        </p:sp>
        <p:sp>
          <p:nvSpPr>
            <p:cNvPr id="4132" name="Text Box 44"/>
            <p:cNvSpPr txBox="1">
              <a:spLocks noChangeArrowheads="1"/>
            </p:cNvSpPr>
            <p:nvPr/>
          </p:nvSpPr>
          <p:spPr bwMode="auto">
            <a:xfrm>
              <a:off x="2352" y="2448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2</a:t>
              </a:r>
            </a:p>
          </p:txBody>
        </p:sp>
        <p:sp>
          <p:nvSpPr>
            <p:cNvPr id="4133" name="Text Box 45"/>
            <p:cNvSpPr txBox="1">
              <a:spLocks noChangeArrowheads="1"/>
            </p:cNvSpPr>
            <p:nvPr/>
          </p:nvSpPr>
          <p:spPr bwMode="auto">
            <a:xfrm>
              <a:off x="3936" y="2784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2</a:t>
              </a:r>
            </a:p>
          </p:txBody>
        </p:sp>
        <p:sp>
          <p:nvSpPr>
            <p:cNvPr id="4134" name="Text Box 46"/>
            <p:cNvSpPr txBox="1">
              <a:spLocks noChangeArrowheads="1"/>
            </p:cNvSpPr>
            <p:nvPr/>
          </p:nvSpPr>
          <p:spPr bwMode="auto">
            <a:xfrm>
              <a:off x="4320" y="3072"/>
              <a:ext cx="2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3</a:t>
              </a:r>
            </a:p>
          </p:txBody>
        </p:sp>
        <p:sp>
          <p:nvSpPr>
            <p:cNvPr id="4135" name="Text Box 47"/>
            <p:cNvSpPr txBox="1">
              <a:spLocks noChangeArrowheads="1"/>
            </p:cNvSpPr>
            <p:nvPr/>
          </p:nvSpPr>
          <p:spPr bwMode="auto">
            <a:xfrm>
              <a:off x="1104" y="30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X</a:t>
              </a:r>
              <a:endParaRPr lang="ru-RU" altLang="ru-RU"/>
            </a:p>
          </p:txBody>
        </p:sp>
        <p:sp>
          <p:nvSpPr>
            <p:cNvPr id="4136" name="Text Box 48"/>
            <p:cNvSpPr txBox="1">
              <a:spLocks noChangeArrowheads="1"/>
            </p:cNvSpPr>
            <p:nvPr/>
          </p:nvSpPr>
          <p:spPr bwMode="auto">
            <a:xfrm>
              <a:off x="1920" y="30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X</a:t>
              </a:r>
              <a:endParaRPr lang="ru-RU" altLang="ru-RU"/>
            </a:p>
          </p:txBody>
        </p:sp>
        <p:sp>
          <p:nvSpPr>
            <p:cNvPr id="4137" name="Text Box 49"/>
            <p:cNvSpPr txBox="1">
              <a:spLocks noChangeArrowheads="1"/>
            </p:cNvSpPr>
            <p:nvPr/>
          </p:nvSpPr>
          <p:spPr bwMode="auto">
            <a:xfrm>
              <a:off x="3552" y="30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X</a:t>
              </a:r>
              <a:endParaRPr lang="ru-RU" altLang="ru-RU"/>
            </a:p>
          </p:txBody>
        </p:sp>
        <p:sp>
          <p:nvSpPr>
            <p:cNvPr id="4138" name="Text Box 50"/>
            <p:cNvSpPr txBox="1">
              <a:spLocks noChangeArrowheads="1"/>
            </p:cNvSpPr>
            <p:nvPr/>
          </p:nvSpPr>
          <p:spPr bwMode="auto">
            <a:xfrm>
              <a:off x="2736" y="201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Y</a:t>
              </a:r>
              <a:endParaRPr lang="ru-RU" altLang="ru-RU"/>
            </a:p>
          </p:txBody>
        </p:sp>
        <p:sp>
          <p:nvSpPr>
            <p:cNvPr id="4139" name="Text Box 51"/>
            <p:cNvSpPr txBox="1">
              <a:spLocks noChangeArrowheads="1"/>
            </p:cNvSpPr>
            <p:nvPr/>
          </p:nvSpPr>
          <p:spPr bwMode="auto">
            <a:xfrm>
              <a:off x="4800" y="201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Y</a:t>
              </a:r>
              <a:endParaRPr lang="ru-RU" altLang="ru-RU"/>
            </a:p>
          </p:txBody>
        </p:sp>
        <p:sp>
          <p:nvSpPr>
            <p:cNvPr id="4140" name="Text Box 52"/>
            <p:cNvSpPr txBox="1">
              <a:spLocks noChangeArrowheads="1"/>
            </p:cNvSpPr>
            <p:nvPr/>
          </p:nvSpPr>
          <p:spPr bwMode="auto">
            <a:xfrm>
              <a:off x="4848" y="259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Z</a:t>
              </a:r>
              <a:endParaRPr lang="ru-RU" altLang="ru-RU"/>
            </a:p>
          </p:txBody>
        </p:sp>
      </p:grpSp>
      <p:sp>
        <p:nvSpPr>
          <p:cNvPr id="4101" name="Text Box 53"/>
          <p:cNvSpPr txBox="1">
            <a:spLocks noChangeArrowheads="1"/>
          </p:cNvSpPr>
          <p:nvPr/>
        </p:nvSpPr>
        <p:spPr bwMode="auto">
          <a:xfrm>
            <a:off x="685800" y="5181600"/>
            <a:ext cx="7543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/>
              <a:t>Ориентация систем отсчета в задачах 1, 2, 3 и 4-х тел.</a:t>
            </a:r>
            <a:br>
              <a:rPr lang="ru-RU" altLang="ru-RU" sz="2000"/>
            </a:br>
            <a:r>
              <a:rPr lang="ru-RU" altLang="ru-RU" sz="2000"/>
              <a:t>Характеристиками системы отсчета являются угловая скорость вращения </a:t>
            </a:r>
            <a:r>
              <a:rPr lang="ru-RU" altLang="ru-RU" sz="2000">
                <a:sym typeface="Symbol" panose="05050102010706020507" pitchFamily="18" charset="2"/>
              </a:rPr>
              <a:t>(</a:t>
            </a:r>
            <a:r>
              <a:rPr lang="en-US" altLang="ru-RU" sz="2000">
                <a:sym typeface="Symbol" panose="05050102010706020507" pitchFamily="18" charset="2"/>
              </a:rPr>
              <a:t>t</a:t>
            </a:r>
            <a:r>
              <a:rPr lang="ru-RU" altLang="ru-RU" sz="2000">
                <a:sym typeface="Symbol" panose="05050102010706020507" pitchFamily="18" charset="2"/>
              </a:rPr>
              <a:t>) и</a:t>
            </a:r>
            <a:r>
              <a:rPr lang="en-US" altLang="ru-RU" sz="2000">
                <a:sym typeface="Symbol" panose="05050102010706020507" pitchFamily="18" charset="2"/>
              </a:rPr>
              <a:t> </a:t>
            </a:r>
            <a:r>
              <a:rPr lang="ru-RU" altLang="ru-RU" sz="2000"/>
              <a:t>весомость начала системы отсчета</a:t>
            </a:r>
            <a:r>
              <a:rPr lang="en-US" altLang="ru-RU" sz="2000"/>
              <a:t> W</a:t>
            </a:r>
            <a:r>
              <a:rPr lang="en-US" altLang="ru-RU" sz="2000" baseline="-25000"/>
              <a:t>0</a:t>
            </a:r>
            <a:r>
              <a:rPr lang="en-US" altLang="ru-RU" sz="2000"/>
              <a:t>(t).</a:t>
            </a:r>
            <a:endParaRPr lang="ru-RU" altLang="ru-RU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Уравнение поля весомости в неинерциальной системе отсчета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438400" y="838200"/>
          <a:ext cx="3886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3" imgW="1676160" imgH="279360" progId="Equation.3">
                  <p:embed/>
                </p:oleObj>
              </mc:Choice>
              <mc:Fallback>
                <p:oleObj name="Формула" r:id="rId3" imgW="167616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838200"/>
                        <a:ext cx="3886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853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/>
              <a:t>Уравнение гравитационного</a:t>
            </a:r>
            <a:r>
              <a:rPr lang="en-US" altLang="ru-RU" sz="2000"/>
              <a:t> </a:t>
            </a:r>
            <a:r>
              <a:rPr lang="ru-RU" altLang="ru-RU" sz="2000"/>
              <a:t>поля ансамбля </a:t>
            </a:r>
            <a:r>
              <a:rPr lang="en-US" altLang="ru-RU" sz="2000" i="1"/>
              <a:t>n</a:t>
            </a:r>
            <a:r>
              <a:rPr lang="en-US" altLang="ru-RU" sz="2000"/>
              <a:t>+1</a:t>
            </a:r>
            <a:r>
              <a:rPr lang="ru-RU" altLang="ru-RU" sz="2000"/>
              <a:t> свободных тел на самих телах (начало системы отсчета на нулевом теле, </a:t>
            </a:r>
            <a:r>
              <a:rPr lang="en-US" altLang="ru-RU" sz="2000" i="1"/>
              <a:t>U</a:t>
            </a:r>
            <a:r>
              <a:rPr lang="en-US" altLang="ru-RU" sz="2000" i="1" baseline="-25000"/>
              <a:t>0</a:t>
            </a:r>
            <a:r>
              <a:rPr lang="en-US" altLang="ru-RU" sz="2000" i="1"/>
              <a:t>=0</a:t>
            </a:r>
            <a:r>
              <a:rPr lang="ru-RU" altLang="ru-RU" sz="2000"/>
              <a:t>).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849313" y="2058988"/>
          <a:ext cx="7456487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5" imgW="3276360" imgH="533160" progId="Equation.3">
                  <p:embed/>
                </p:oleObj>
              </mc:Choice>
              <mc:Fallback>
                <p:oleObj name="Формула" r:id="rId5" imgW="327636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2058988"/>
                        <a:ext cx="7456487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90600" y="3276600"/>
            <a:ext cx="685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/>
              <a:t>Расходимостей и бесконечностей нет.</a:t>
            </a:r>
            <a:br>
              <a:rPr lang="ru-RU" altLang="ru-RU" sz="2000"/>
            </a:br>
            <a:r>
              <a:rPr lang="ru-RU" altLang="ru-RU" sz="2000"/>
              <a:t>Полное развернутое уравнение движения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1295400" y="3962400"/>
          <a:ext cx="5867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7" imgW="2717640" imgH="533160" progId="Equation.3">
                  <p:embed/>
                </p:oleObj>
              </mc:Choice>
              <mc:Fallback>
                <p:oleObj name="Формула" r:id="rId7" imgW="2717640" imgH="533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962400"/>
                        <a:ext cx="5867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685800" y="51816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Остальные компоненты получаются циклической перестановкой. Оно сложнее ньютоновского </a:t>
            </a:r>
            <a:r>
              <a:rPr lang="en-US" altLang="ru-RU" sz="2000"/>
              <a:t>F=ma</a:t>
            </a:r>
            <a:r>
              <a:rPr lang="ru-RU" altLang="ru-RU" sz="2000"/>
              <a:t>, но его возможности потрясают.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8486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 b="1"/>
              <a:t>Простейшие задачи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Земля в системе отчета космического корабля. Ось О</a:t>
            </a:r>
            <a:r>
              <a:rPr lang="ru-RU" altLang="ru-RU" sz="2000" i="1"/>
              <a:t>х</a:t>
            </a:r>
            <a:r>
              <a:rPr lang="ru-RU" altLang="ru-RU" sz="2000"/>
              <a:t> направляем на центр Земли. Ищем статическое решение на удалении </a:t>
            </a:r>
            <a:r>
              <a:rPr lang="en-US" altLang="ru-RU" sz="2000" i="1"/>
              <a:t>x</a:t>
            </a:r>
            <a:r>
              <a:rPr lang="en-US" altLang="ru-RU" sz="2000"/>
              <a:t> </a:t>
            </a:r>
            <a:r>
              <a:rPr lang="ru-RU" altLang="ru-RU" sz="2000"/>
              <a:t>центра Земли от ККс постоянной угловой скоростью системы отсчета. Центр Земли и КК невесомы. Согласно уравнениям движения имеем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990600" y="2667000"/>
          <a:ext cx="533400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3" imgW="3124080" imgH="863280" progId="Equation.3">
                  <p:embed/>
                </p:oleObj>
              </mc:Choice>
              <mc:Fallback>
                <p:oleObj name="Формула" r:id="rId3" imgW="3124080" imgH="8632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5334000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391400" y="2590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1" name="Oval 6"/>
          <p:cNvSpPr>
            <a:spLocks noChangeArrowheads="1"/>
          </p:cNvSpPr>
          <p:nvPr/>
        </p:nvSpPr>
        <p:spPr bwMode="auto">
          <a:xfrm>
            <a:off x="7239000" y="2895600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7467600" y="2667000"/>
            <a:ext cx="45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Oval 8"/>
          <p:cNvSpPr>
            <a:spLocks noChangeArrowheads="1"/>
          </p:cNvSpPr>
          <p:nvPr/>
        </p:nvSpPr>
        <p:spPr bwMode="auto">
          <a:xfrm>
            <a:off x="7620000" y="3276600"/>
            <a:ext cx="152400" cy="152400"/>
          </a:xfrm>
          <a:prstGeom prst="ellipse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7848600" y="40386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Х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7543800" y="2438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6858000" y="2514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KK</a:t>
            </a:r>
            <a:endParaRPr lang="ru-RU" altLang="ru-RU" sz="2000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705600" y="3657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/>
              <a:t>Земля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7620000" y="3124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8305800" y="304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800" i="1"/>
              <a:t>x</a:t>
            </a:r>
            <a:endParaRPr lang="ru-RU" altLang="ru-RU" sz="1800" i="1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09600" y="4267200"/>
            <a:ext cx="800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Общая задача двух гравитирующих тел. Нулевое тело - начало отсчета. Движение одномерно, размерность – 2, ранг – 3.</a:t>
            </a:r>
          </a:p>
        </p:txBody>
      </p:sp>
      <p:graphicFrame>
        <p:nvGraphicFramePr>
          <p:cNvPr id="6147" name="Object 17"/>
          <p:cNvGraphicFramePr>
            <a:graphicFrameLocks noChangeAspect="1"/>
          </p:cNvGraphicFramePr>
          <p:nvPr/>
        </p:nvGraphicFramePr>
        <p:xfrm>
          <a:off x="762000" y="5029200"/>
          <a:ext cx="27432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5" imgW="1562040" imgH="609480" progId="Equation.3">
                  <p:embed/>
                </p:oleObj>
              </mc:Choice>
              <mc:Fallback>
                <p:oleObj name="Формула" r:id="rId5" imgW="1562040" imgH="609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29200"/>
                        <a:ext cx="27432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3810000" y="5105400"/>
            <a:ext cx="457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Решение – коническое сечение с параметром - сумма масс. Существует прецессирующее решение.</a:t>
            </a:r>
          </a:p>
        </p:txBody>
      </p:sp>
      <p:graphicFrame>
        <p:nvGraphicFramePr>
          <p:cNvPr id="6148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Формула" r:id="rId7" imgW="114120" imgH="215640" progId="Equation.3">
                  <p:embed/>
                </p:oleObj>
              </mc:Choice>
              <mc:Fallback>
                <p:oleObj name="Формула" r:id="rId7" imgW="114120" imgH="2156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153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Задача трех тел. Одно движение одномерно, второе – двухмерно. Размерность 6, ранг 8.</a:t>
            </a:r>
            <a:r>
              <a:rPr lang="ru-RU" altLang="ru-RU"/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828800" y="990600"/>
          <a:ext cx="5408613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3" imgW="3555720" imgH="1600200" progId="Equation.3">
                  <p:embed/>
                </p:oleObj>
              </mc:Choice>
              <mc:Fallback>
                <p:oleObj name="Формула" r:id="rId3" imgW="3555720" imgH="1600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990600"/>
                        <a:ext cx="5408613" cy="292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04800" y="4191000"/>
          <a:ext cx="8839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Формула" r:id="rId5" imgW="4825800" imgH="1015920" progId="Equation.3">
                  <p:embed/>
                </p:oleObj>
              </mc:Choice>
              <mc:Fallback>
                <p:oleObj name="Формула" r:id="rId5" imgW="4825800" imgH="1015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91000"/>
                        <a:ext cx="8839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991600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 b="1"/>
              <a:t>Точные решения в задаче многих тел, найденные в НПМ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/>
              <a:t>В задаче </a:t>
            </a:r>
            <a:r>
              <a:rPr lang="ru-RU" altLang="ru-RU" sz="2000" b="1"/>
              <a:t>двух тел</a:t>
            </a:r>
            <a:r>
              <a:rPr lang="ru-RU" altLang="ru-RU" sz="2000"/>
              <a:t> все решения аналитические. Дополнительно обнаружено решение в </a:t>
            </a:r>
            <a:r>
              <a:rPr lang="ru-RU" altLang="ru-RU" sz="2000" b="1"/>
              <a:t>прецессирующей системе отсчета</a:t>
            </a:r>
            <a:r>
              <a:rPr lang="ru-RU" altLang="ru-RU" sz="2000"/>
              <a:t>. Реальное подтверждение – прецессия Солнечной системы.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Коллинеарные решения</a:t>
            </a:r>
            <a:r>
              <a:rPr lang="ru-RU" altLang="ru-RU" sz="2000"/>
              <a:t> во вращающейся и прецессирующей системе любого количества тел.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Плоская задача трех тел</a:t>
            </a:r>
            <a:r>
              <a:rPr lang="ru-RU" altLang="ru-RU" sz="2000"/>
              <a:t> тел произвольной массы во вращающейся системе отсчета в конфигурации правильного неподвижного или подвижного треугольника.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Плоская задача произвольного количества тел</a:t>
            </a:r>
            <a:r>
              <a:rPr lang="ru-RU" altLang="ru-RU" sz="2000"/>
              <a:t> одинаковой массы в конфигурации неподвижного или подвижного правильного многоугольника во вращающейся системе отсчета.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Пространственная задача четырех тел</a:t>
            </a:r>
            <a:r>
              <a:rPr lang="ru-RU" altLang="ru-RU" sz="2000"/>
              <a:t> произвольной массы в невращающейся системе отсчета в конфигурации подвижного правильного тетраэдра.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Пространственная задача 6, 8, 12 и 20</a:t>
            </a:r>
            <a:r>
              <a:rPr lang="ru-RU" altLang="ru-RU" sz="2000"/>
              <a:t> тел одинаковой массы в невращающейся системе отсчета в конфигурации подвижного правильного многогранника.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1534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 b="1"/>
              <a:t>Новый класс механических объектов – росцилляторы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/>
              <a:t>Росциллятор (ротатор-осциллятор) есть совокупность элементов, соединенных упругими связями, которая одновременно может участвовать во вращательном движении. Взаимодействие вращательных и колебательных степеней свободы приводит к интересным эффектам – замораживанию тех или иных колебательных степеней свободы при некоторых скоростях вращения. Образом осциллятора является молекула. Замораживание степеней свободы приводит как бы к изменению степеней свободы и соответственно к изменению теплоемкости. Это можно также описать как появление антирезонансов или полос прозрачности.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4038600"/>
            <a:ext cx="5943600" cy="246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2000"/>
              <a:t>Простейший осциллятор – двухчастичный осциллятор, обладающий пространственной свободой. У него имеется только одна антирезонансная скорость вращения. У многочастичных росцилляторов может быть несколько антирезонансных скоростей.</a:t>
            </a:r>
          </a:p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35844" name="Line 11"/>
          <p:cNvSpPr>
            <a:spLocks noChangeShapeType="1"/>
          </p:cNvSpPr>
          <p:nvPr/>
        </p:nvSpPr>
        <p:spPr bwMode="auto">
          <a:xfrm flipH="1">
            <a:off x="7086600" y="4114800"/>
            <a:ext cx="304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5845" name="Group 16"/>
          <p:cNvGrpSpPr>
            <a:grpSpLocks/>
          </p:cNvGrpSpPr>
          <p:nvPr/>
        </p:nvGrpSpPr>
        <p:grpSpPr bwMode="auto">
          <a:xfrm>
            <a:off x="6553200" y="4267200"/>
            <a:ext cx="914400" cy="1295400"/>
            <a:chOff x="4176" y="2304"/>
            <a:chExt cx="576" cy="816"/>
          </a:xfrm>
        </p:grpSpPr>
        <p:sp>
          <p:nvSpPr>
            <p:cNvPr id="35846" name="Oval 4"/>
            <p:cNvSpPr>
              <a:spLocks noChangeArrowheads="1"/>
            </p:cNvSpPr>
            <p:nvPr/>
          </p:nvSpPr>
          <p:spPr bwMode="auto">
            <a:xfrm>
              <a:off x="4560" y="2304"/>
              <a:ext cx="192" cy="19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847" name="Oval 5"/>
            <p:cNvSpPr>
              <a:spLocks noChangeArrowheads="1"/>
            </p:cNvSpPr>
            <p:nvPr/>
          </p:nvSpPr>
          <p:spPr bwMode="auto">
            <a:xfrm>
              <a:off x="4176" y="2832"/>
              <a:ext cx="288" cy="28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5848" name="Line 10"/>
            <p:cNvSpPr>
              <a:spLocks noChangeShapeType="1"/>
            </p:cNvSpPr>
            <p:nvPr/>
          </p:nvSpPr>
          <p:spPr bwMode="auto">
            <a:xfrm>
              <a:off x="4656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9" name="Line 12"/>
            <p:cNvSpPr>
              <a:spLocks noChangeShapeType="1"/>
            </p:cNvSpPr>
            <p:nvPr/>
          </p:nvSpPr>
          <p:spPr bwMode="auto">
            <a:xfrm flipH="1" flipV="1">
              <a:off x="4416" y="2544"/>
              <a:ext cx="240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0" name="Line 13"/>
            <p:cNvSpPr>
              <a:spLocks noChangeShapeType="1"/>
            </p:cNvSpPr>
            <p:nvPr/>
          </p:nvSpPr>
          <p:spPr bwMode="auto">
            <a:xfrm>
              <a:off x="4416" y="2544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1" name="Line 14"/>
            <p:cNvSpPr>
              <a:spLocks noChangeShapeType="1"/>
            </p:cNvSpPr>
            <p:nvPr/>
          </p:nvSpPr>
          <p:spPr bwMode="auto">
            <a:xfrm flipH="1" flipV="1">
              <a:off x="4320" y="27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52" name="Line 15"/>
            <p:cNvSpPr>
              <a:spLocks noChangeShapeType="1"/>
            </p:cNvSpPr>
            <p:nvPr/>
          </p:nvSpPr>
          <p:spPr bwMode="auto">
            <a:xfrm>
              <a:off x="4320" y="2736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Однородные нестационарные среды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077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Однородные среды первого класса. Это газ, жидкость, твердая среда. Их свойство однородность, одинаковость всех характеристик во всех ее местах.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Однородные среды второго класса: среды, которые описываются одинаково с точки зрения любого наблюдателя, связанного со средой.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Эти среды нестационарные ОНС. Критерии ОНС: 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81534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000"/>
              <a:t>Однородность плотности среды. Она не зависит от расстояния, но может меняться со временем.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000"/>
              <a:t>Пропорциональность скорости движения элементов среды расстоянию</a:t>
            </a:r>
            <a:r>
              <a:rPr lang="en-US" altLang="ru-RU" sz="2000"/>
              <a:t>                      </a:t>
            </a:r>
            <a:r>
              <a:rPr lang="ru-RU" altLang="ru-RU" sz="2000"/>
              <a:t>      </a:t>
            </a:r>
            <a:r>
              <a:rPr lang="en-US" altLang="ru-RU" sz="2000" i="1"/>
              <a:t>H </a:t>
            </a:r>
            <a:r>
              <a:rPr lang="ru-RU" altLang="ru-RU" sz="2000"/>
              <a:t>назовем </a:t>
            </a:r>
            <a:r>
              <a:rPr lang="ru-RU" altLang="ru-RU" sz="2000" b="1"/>
              <a:t>хаблианом</a:t>
            </a:r>
            <a:r>
              <a:rPr lang="ru-RU" altLang="ru-RU" sz="2000" i="1"/>
              <a:t>. </a:t>
            </a:r>
            <a:r>
              <a:rPr lang="en-US" altLang="ru-RU" sz="2000" i="1"/>
              <a:t>H=H</a:t>
            </a:r>
            <a:r>
              <a:rPr lang="en-US" altLang="ru-RU" sz="2000"/>
              <a:t>(</a:t>
            </a:r>
            <a:r>
              <a:rPr lang="en-US" altLang="ru-RU" sz="2000" i="1"/>
              <a:t>t</a:t>
            </a:r>
            <a:r>
              <a:rPr lang="en-US" altLang="ru-RU" sz="2000"/>
              <a:t>)</a:t>
            </a:r>
            <a:r>
              <a:rPr lang="ru-RU" altLang="ru-RU" sz="2000"/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000"/>
              <a:t>Отсутствие взаимодействия – невесомость элементов среды.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2590800" y="4419600"/>
          <a:ext cx="14478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Формула" r:id="rId3" imgW="685800" imgH="203040" progId="Equation.3">
                  <p:embed/>
                </p:oleObj>
              </mc:Choice>
              <mc:Fallback>
                <p:oleObj name="Формула" r:id="rId3" imgW="68580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19600"/>
                        <a:ext cx="14478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09600" y="5257800"/>
            <a:ext cx="71786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/>
              <a:t>ОНС бывают негравитирующие (макроОНС) и гравитирующие (мегаОНС), вращающиеся и невращающиеся, изотропные и неизотропные, одно-, двух- и трехмерными, Это целый физический мир, очень богатый приложениями. 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9"/>
          <p:cNvSpPr>
            <a:spLocks noChangeArrowheads="1"/>
          </p:cNvSpPr>
          <p:nvPr/>
        </p:nvSpPr>
        <p:spPr bwMode="auto">
          <a:xfrm>
            <a:off x="914400" y="5334000"/>
            <a:ext cx="762000" cy="990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229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Однородные трехмерные гравитирующие нестационарные среды.</a:t>
            </a:r>
            <a:r>
              <a:rPr lang="ru-RU" altLang="ru-RU" sz="2000"/>
              <a:t> Они экспериментально обнаружены Эдвином Хабблом и теоретически описаны английским астрофизиком, математиком и механиком Эдуардом Милном (1996-1950) в середине тридцатых годов. 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3352800" y="1676400"/>
          <a:ext cx="19050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Формула" r:id="rId3" imgW="1079280" imgH="609480" progId="Equation.3">
                  <p:embed/>
                </p:oleObj>
              </mc:Choice>
              <mc:Fallback>
                <p:oleObj name="Формула" r:id="rId3" imgW="1079280" imgH="609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676400"/>
                        <a:ext cx="190500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762000" y="2743200"/>
            <a:ext cx="800100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Гравитирующий (мега) взрыв может быть необратимым и обратимым - среда после взрыва разлетается, затем.  останавливается и вновь сжимается.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Если постоянную Ньютона обратить в нуль, то получаем макровзрыв, взрыв обычного ВВ в космосе и вне гравитационного поля. Все частицы летят по инерции. Наибольшая скорость на фронте взрыва</a:t>
            </a:r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 flipV="1">
            <a:off x="914400" y="4800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>
            <a:off x="914400" y="6324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914400" y="5334000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8"/>
          <p:cNvSpPr>
            <a:spLocks noChangeShapeType="1"/>
          </p:cNvSpPr>
          <p:nvPr/>
        </p:nvSpPr>
        <p:spPr bwMode="auto">
          <a:xfrm flipH="1">
            <a:off x="914400" y="5334000"/>
            <a:ext cx="152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 flipH="1">
            <a:off x="914400" y="53340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 flipH="1">
            <a:off x="914400" y="53340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11"/>
          <p:cNvSpPr>
            <a:spLocks noChangeShapeType="1"/>
          </p:cNvSpPr>
          <p:nvPr/>
        </p:nvSpPr>
        <p:spPr bwMode="auto">
          <a:xfrm flipH="1">
            <a:off x="914400" y="53340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Text Box 12"/>
          <p:cNvSpPr txBox="1">
            <a:spLocks noChangeArrowheads="1"/>
          </p:cNvSpPr>
          <p:nvPr/>
        </p:nvSpPr>
        <p:spPr bwMode="auto">
          <a:xfrm>
            <a:off x="25908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400"/>
              <a:t>r</a:t>
            </a:r>
            <a:endParaRPr lang="ru-RU" altLang="ru-RU" sz="1400"/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6858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400"/>
              <a:t>v</a:t>
            </a:r>
            <a:endParaRPr lang="ru-RU" altLang="ru-RU" sz="1400"/>
          </a:p>
        </p:txBody>
      </p:sp>
      <p:sp>
        <p:nvSpPr>
          <p:cNvPr id="9232" name="Text Box 14"/>
          <p:cNvSpPr txBox="1">
            <a:spLocks noChangeArrowheads="1"/>
          </p:cNvSpPr>
          <p:nvPr/>
        </p:nvSpPr>
        <p:spPr bwMode="auto">
          <a:xfrm>
            <a:off x="1066800" y="49530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1800"/>
              <a:t>V</a:t>
            </a:r>
            <a:r>
              <a:rPr lang="en-US" altLang="ru-RU" sz="1800" baseline="-25000"/>
              <a:t>f </a:t>
            </a:r>
            <a:r>
              <a:rPr lang="ru-RU" altLang="ru-RU" sz="1800" baseline="-25000"/>
              <a:t>  </a:t>
            </a:r>
            <a:r>
              <a:rPr lang="ru-RU" altLang="ru-RU" sz="1800"/>
              <a:t>- </a:t>
            </a:r>
            <a:r>
              <a:rPr lang="ru-RU" altLang="ru-RU" sz="1400"/>
              <a:t>скорость фронта</a:t>
            </a:r>
          </a:p>
        </p:txBody>
      </p:sp>
      <p:sp>
        <p:nvSpPr>
          <p:cNvPr id="9233" name="Text Box 15"/>
          <p:cNvSpPr txBox="1">
            <a:spLocks noChangeArrowheads="1"/>
          </p:cNvSpPr>
          <p:nvPr/>
        </p:nvSpPr>
        <p:spPr bwMode="auto">
          <a:xfrm>
            <a:off x="1905000" y="5562600"/>
            <a:ext cx="21336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/>
              <a:t>Распределение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400"/>
              <a:t>скоростей</a:t>
            </a:r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 flipH="1" flipV="1">
            <a:off x="1066800" y="56388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 flipH="1">
            <a:off x="13716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18"/>
          <p:cNvSpPr>
            <a:spLocks noChangeShapeType="1"/>
          </p:cNvSpPr>
          <p:nvPr/>
        </p:nvSpPr>
        <p:spPr bwMode="auto">
          <a:xfrm>
            <a:off x="1676400" y="5334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9219" name="Object 20"/>
          <p:cNvGraphicFramePr>
            <a:graphicFrameLocks noChangeAspect="1"/>
          </p:cNvGraphicFramePr>
          <p:nvPr/>
        </p:nvGraphicFramePr>
        <p:xfrm>
          <a:off x="4800600" y="4800600"/>
          <a:ext cx="19812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Формула" r:id="rId5" imgW="914400" imgH="266400" progId="Equation.3">
                  <p:embed/>
                </p:oleObj>
              </mc:Choice>
              <mc:Fallback>
                <p:oleObj name="Формула" r:id="rId5" imgW="914400" imgH="26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800600"/>
                        <a:ext cx="19812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886200" y="5257800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w</a:t>
            </a:r>
            <a:r>
              <a:rPr lang="ru-RU" altLang="ru-RU" sz="2000"/>
              <a:t> – удельное энерговыделение.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8991600" cy="5562600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Неоптолемеевская механика - это не новая механика, а новый язык механики на фундаменте ньютоновской. Аналогично механикам Лагранжа,, Гамильтона и т.п. Разработана применительно к задачам мегамеханики – небесной, звездной, галактической, космологической и космонавтики.</a:t>
            </a:r>
          </a:p>
          <a:p>
            <a:pPr eaLnBrk="1" hangingPunct="1"/>
            <a:r>
              <a:rPr lang="ru-RU" altLang="ru-RU" sz="2400" smtClean="0"/>
              <a:t>Для космонавтики коперникианский подход рассмотрения движения в системе Солнца или, вообще, выделенных системах отсчета несодержателен. В ней необходимо рассматривать движение всех объектов – Солнца, Земли, астероидов и метеоритов, планет и лун, иных космических объектов в системе отсчета космического корабля. Фактически, речь идет о возврате к птолемеевскому подходу в механике. </a:t>
            </a:r>
          </a:p>
          <a:p>
            <a:pPr eaLnBrk="1" hangingPunct="1"/>
            <a:r>
              <a:rPr lang="ru-RU" altLang="ru-RU" sz="2400" smtClean="0"/>
              <a:t>Для создания неоптолемеевского языка требуется новый анализ основных механических понятий, исходя из </a:t>
            </a:r>
            <a:r>
              <a:rPr lang="ru-RU" altLang="ru-RU" sz="2400" b="1" smtClean="0"/>
              <a:t>практики космонавтики</a:t>
            </a:r>
            <a:r>
              <a:rPr lang="ru-RU" altLang="ru-RU" sz="2400" smtClean="0"/>
              <a:t> (</a:t>
            </a:r>
            <a:r>
              <a:rPr lang="ru-RU" altLang="ru-RU" sz="2400" b="1" smtClean="0"/>
              <a:t>!!!!!</a:t>
            </a:r>
            <a:r>
              <a:rPr lang="ru-RU" altLang="ru-RU" sz="2400" smtClean="0"/>
              <a:t>) </a:t>
            </a:r>
          </a:p>
        </p:txBody>
      </p:sp>
    </p:spTree>
  </p:cSld>
  <p:clrMapOvr>
    <a:masterClrMapping/>
  </p:clrMapOvr>
  <p:transition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5"/>
          <p:cNvSpPr>
            <a:spLocks noChangeShapeType="1"/>
          </p:cNvSpPr>
          <p:nvPr/>
        </p:nvSpPr>
        <p:spPr bwMode="auto">
          <a:xfrm flipV="1">
            <a:off x="1600200" y="1143000"/>
            <a:ext cx="0" cy="518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1600200" y="3657600"/>
            <a:ext cx="609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>
            <a:off x="1600200" y="2209800"/>
            <a:ext cx="594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Freeform 8"/>
          <p:cNvSpPr>
            <a:spLocks/>
          </p:cNvSpPr>
          <p:nvPr/>
        </p:nvSpPr>
        <p:spPr bwMode="auto">
          <a:xfrm>
            <a:off x="1600200" y="2184400"/>
            <a:ext cx="6096000" cy="939800"/>
          </a:xfrm>
          <a:custGeom>
            <a:avLst/>
            <a:gdLst>
              <a:gd name="T0" fmla="*/ 0 w 3840"/>
              <a:gd name="T1" fmla="*/ 16 h 592"/>
              <a:gd name="T2" fmla="*/ 720 w 3840"/>
              <a:gd name="T3" fmla="*/ 16 h 592"/>
              <a:gd name="T4" fmla="*/ 1392 w 3840"/>
              <a:gd name="T5" fmla="*/ 112 h 592"/>
              <a:gd name="T6" fmla="*/ 2640 w 3840"/>
              <a:gd name="T7" fmla="*/ 496 h 592"/>
              <a:gd name="T8" fmla="*/ 3840 w 3840"/>
              <a:gd name="T9" fmla="*/ 592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0"/>
              <a:gd name="T16" fmla="*/ 0 h 592"/>
              <a:gd name="T17" fmla="*/ 3840 w 3840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0" h="592">
                <a:moveTo>
                  <a:pt x="0" y="16"/>
                </a:moveTo>
                <a:cubicBezTo>
                  <a:pt x="244" y="8"/>
                  <a:pt x="488" y="0"/>
                  <a:pt x="720" y="16"/>
                </a:cubicBezTo>
                <a:cubicBezTo>
                  <a:pt x="952" y="32"/>
                  <a:pt x="1072" y="32"/>
                  <a:pt x="1392" y="112"/>
                </a:cubicBezTo>
                <a:cubicBezTo>
                  <a:pt x="1712" y="192"/>
                  <a:pt x="2232" y="416"/>
                  <a:pt x="2640" y="496"/>
                </a:cubicBezTo>
                <a:cubicBezTo>
                  <a:pt x="3048" y="576"/>
                  <a:pt x="3444" y="584"/>
                  <a:pt x="3840" y="5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Freeform 9"/>
          <p:cNvSpPr>
            <a:spLocks/>
          </p:cNvSpPr>
          <p:nvPr/>
        </p:nvSpPr>
        <p:spPr bwMode="auto">
          <a:xfrm>
            <a:off x="4572000" y="2590800"/>
            <a:ext cx="3048000" cy="1117600"/>
          </a:xfrm>
          <a:custGeom>
            <a:avLst/>
            <a:gdLst>
              <a:gd name="T0" fmla="*/ 0 w 1920"/>
              <a:gd name="T1" fmla="*/ 0 h 704"/>
              <a:gd name="T2" fmla="*/ 912 w 1920"/>
              <a:gd name="T3" fmla="*/ 480 h 704"/>
              <a:gd name="T4" fmla="*/ 1584 w 1920"/>
              <a:gd name="T5" fmla="*/ 672 h 704"/>
              <a:gd name="T6" fmla="*/ 1920 w 1920"/>
              <a:gd name="T7" fmla="*/ 672 h 704"/>
              <a:gd name="T8" fmla="*/ 0 60000 65536"/>
              <a:gd name="T9" fmla="*/ 0 60000 65536"/>
              <a:gd name="T10" fmla="*/ 0 60000 65536"/>
              <a:gd name="T11" fmla="*/ 0 60000 65536"/>
              <a:gd name="T12" fmla="*/ 0 w 1920"/>
              <a:gd name="T13" fmla="*/ 0 h 704"/>
              <a:gd name="T14" fmla="*/ 1920 w 1920"/>
              <a:gd name="T15" fmla="*/ 704 h 7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0" h="704">
                <a:moveTo>
                  <a:pt x="0" y="0"/>
                </a:moveTo>
                <a:cubicBezTo>
                  <a:pt x="324" y="184"/>
                  <a:pt x="648" y="368"/>
                  <a:pt x="912" y="480"/>
                </a:cubicBezTo>
                <a:cubicBezTo>
                  <a:pt x="1176" y="592"/>
                  <a:pt x="1416" y="640"/>
                  <a:pt x="1584" y="672"/>
                </a:cubicBezTo>
                <a:cubicBezTo>
                  <a:pt x="1752" y="704"/>
                  <a:pt x="1864" y="672"/>
                  <a:pt x="1920" y="6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Freeform 10"/>
          <p:cNvSpPr>
            <a:spLocks/>
          </p:cNvSpPr>
          <p:nvPr/>
        </p:nvSpPr>
        <p:spPr bwMode="auto">
          <a:xfrm>
            <a:off x="3886200" y="2362200"/>
            <a:ext cx="1447800" cy="1295400"/>
          </a:xfrm>
          <a:custGeom>
            <a:avLst/>
            <a:gdLst>
              <a:gd name="T0" fmla="*/ 0 w 912"/>
              <a:gd name="T1" fmla="*/ 0 h 816"/>
              <a:gd name="T2" fmla="*/ 480 w 912"/>
              <a:gd name="T3" fmla="*/ 240 h 816"/>
              <a:gd name="T4" fmla="*/ 816 w 912"/>
              <a:gd name="T5" fmla="*/ 576 h 816"/>
              <a:gd name="T6" fmla="*/ 912 w 912"/>
              <a:gd name="T7" fmla="*/ 816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816"/>
              <a:gd name="T14" fmla="*/ 912 w 912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816">
                <a:moveTo>
                  <a:pt x="0" y="0"/>
                </a:moveTo>
                <a:cubicBezTo>
                  <a:pt x="172" y="72"/>
                  <a:pt x="344" y="144"/>
                  <a:pt x="480" y="240"/>
                </a:cubicBezTo>
                <a:cubicBezTo>
                  <a:pt x="616" y="336"/>
                  <a:pt x="744" y="480"/>
                  <a:pt x="816" y="576"/>
                </a:cubicBezTo>
                <a:cubicBezTo>
                  <a:pt x="888" y="672"/>
                  <a:pt x="900" y="744"/>
                  <a:pt x="912" y="81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Freeform 11"/>
          <p:cNvSpPr>
            <a:spLocks/>
          </p:cNvSpPr>
          <p:nvPr/>
        </p:nvSpPr>
        <p:spPr bwMode="auto">
          <a:xfrm flipV="1">
            <a:off x="3886200" y="3657600"/>
            <a:ext cx="1447800" cy="1295400"/>
          </a:xfrm>
          <a:custGeom>
            <a:avLst/>
            <a:gdLst>
              <a:gd name="T0" fmla="*/ 0 w 912"/>
              <a:gd name="T1" fmla="*/ 0 h 816"/>
              <a:gd name="T2" fmla="*/ 480 w 912"/>
              <a:gd name="T3" fmla="*/ 240 h 816"/>
              <a:gd name="T4" fmla="*/ 816 w 912"/>
              <a:gd name="T5" fmla="*/ 576 h 816"/>
              <a:gd name="T6" fmla="*/ 912 w 912"/>
              <a:gd name="T7" fmla="*/ 816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816"/>
              <a:gd name="T14" fmla="*/ 912 w 912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816">
                <a:moveTo>
                  <a:pt x="0" y="0"/>
                </a:moveTo>
                <a:cubicBezTo>
                  <a:pt x="172" y="72"/>
                  <a:pt x="344" y="144"/>
                  <a:pt x="480" y="240"/>
                </a:cubicBezTo>
                <a:cubicBezTo>
                  <a:pt x="616" y="336"/>
                  <a:pt x="744" y="480"/>
                  <a:pt x="816" y="576"/>
                </a:cubicBezTo>
                <a:cubicBezTo>
                  <a:pt x="888" y="672"/>
                  <a:pt x="900" y="744"/>
                  <a:pt x="912" y="81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Freeform 12"/>
          <p:cNvSpPr>
            <a:spLocks/>
          </p:cNvSpPr>
          <p:nvPr/>
        </p:nvSpPr>
        <p:spPr bwMode="auto">
          <a:xfrm>
            <a:off x="1600200" y="2209800"/>
            <a:ext cx="2286000" cy="177800"/>
          </a:xfrm>
          <a:custGeom>
            <a:avLst/>
            <a:gdLst>
              <a:gd name="T0" fmla="*/ 1440 w 1440"/>
              <a:gd name="T1" fmla="*/ 112 h 112"/>
              <a:gd name="T2" fmla="*/ 864 w 1440"/>
              <a:gd name="T3" fmla="*/ 16 h 112"/>
              <a:gd name="T4" fmla="*/ 0 w 1440"/>
              <a:gd name="T5" fmla="*/ 16 h 112"/>
              <a:gd name="T6" fmla="*/ 0 60000 65536"/>
              <a:gd name="T7" fmla="*/ 0 60000 65536"/>
              <a:gd name="T8" fmla="*/ 0 60000 65536"/>
              <a:gd name="T9" fmla="*/ 0 w 1440"/>
              <a:gd name="T10" fmla="*/ 0 h 112"/>
              <a:gd name="T11" fmla="*/ 1440 w 1440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12">
                <a:moveTo>
                  <a:pt x="1440" y="112"/>
                </a:moveTo>
                <a:cubicBezTo>
                  <a:pt x="1272" y="72"/>
                  <a:pt x="1104" y="32"/>
                  <a:pt x="864" y="16"/>
                </a:cubicBezTo>
                <a:cubicBezTo>
                  <a:pt x="624" y="0"/>
                  <a:pt x="144" y="16"/>
                  <a:pt x="0" y="1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Freeform 13"/>
          <p:cNvSpPr>
            <a:spLocks/>
          </p:cNvSpPr>
          <p:nvPr/>
        </p:nvSpPr>
        <p:spPr bwMode="auto">
          <a:xfrm flipV="1">
            <a:off x="1600200" y="4953000"/>
            <a:ext cx="2362200" cy="177800"/>
          </a:xfrm>
          <a:custGeom>
            <a:avLst/>
            <a:gdLst>
              <a:gd name="T0" fmla="*/ 1488 w 1488"/>
              <a:gd name="T1" fmla="*/ 112 h 112"/>
              <a:gd name="T2" fmla="*/ 1008 w 1488"/>
              <a:gd name="T3" fmla="*/ 16 h 112"/>
              <a:gd name="T4" fmla="*/ 480 w 1488"/>
              <a:gd name="T5" fmla="*/ 16 h 112"/>
              <a:gd name="T6" fmla="*/ 0 w 1488"/>
              <a:gd name="T7" fmla="*/ 16 h 112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112"/>
              <a:gd name="T14" fmla="*/ 1488 w 1488"/>
              <a:gd name="T15" fmla="*/ 112 h 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112">
                <a:moveTo>
                  <a:pt x="1488" y="112"/>
                </a:moveTo>
                <a:cubicBezTo>
                  <a:pt x="1332" y="72"/>
                  <a:pt x="1176" y="32"/>
                  <a:pt x="1008" y="16"/>
                </a:cubicBezTo>
                <a:cubicBezTo>
                  <a:pt x="840" y="0"/>
                  <a:pt x="648" y="16"/>
                  <a:pt x="480" y="16"/>
                </a:cubicBezTo>
                <a:cubicBezTo>
                  <a:pt x="312" y="16"/>
                  <a:pt x="156" y="16"/>
                  <a:pt x="0" y="16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Line 14"/>
          <p:cNvSpPr>
            <a:spLocks noChangeShapeType="1"/>
          </p:cNvSpPr>
          <p:nvPr/>
        </p:nvSpPr>
        <p:spPr bwMode="auto">
          <a:xfrm>
            <a:off x="1600200" y="365760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V="1">
            <a:off x="1600200" y="2209800"/>
            <a:ext cx="45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 flipV="1">
            <a:off x="1600200" y="2209800"/>
            <a:ext cx="914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 flipV="1">
            <a:off x="1600200" y="2209800"/>
            <a:ext cx="1524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Line 19"/>
          <p:cNvSpPr>
            <a:spLocks noChangeShapeType="1"/>
          </p:cNvSpPr>
          <p:nvPr/>
        </p:nvSpPr>
        <p:spPr bwMode="auto">
          <a:xfrm flipV="1">
            <a:off x="1600200" y="2209800"/>
            <a:ext cx="2286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7" name="Line 20"/>
          <p:cNvSpPr>
            <a:spLocks noChangeShapeType="1"/>
          </p:cNvSpPr>
          <p:nvPr/>
        </p:nvSpPr>
        <p:spPr bwMode="auto">
          <a:xfrm flipV="1">
            <a:off x="1600200" y="2209800"/>
            <a:ext cx="3733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8" name="Line 21"/>
          <p:cNvSpPr>
            <a:spLocks noChangeShapeType="1"/>
          </p:cNvSpPr>
          <p:nvPr/>
        </p:nvSpPr>
        <p:spPr bwMode="auto">
          <a:xfrm flipV="1">
            <a:off x="1600200" y="2209800"/>
            <a:ext cx="5715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9" name="Line 22"/>
          <p:cNvSpPr>
            <a:spLocks noChangeShapeType="1"/>
          </p:cNvSpPr>
          <p:nvPr/>
        </p:nvSpPr>
        <p:spPr bwMode="auto">
          <a:xfrm flipV="1">
            <a:off x="1600200" y="2819400"/>
            <a:ext cx="601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0" name="Line 23"/>
          <p:cNvSpPr>
            <a:spLocks noChangeShapeType="1"/>
          </p:cNvSpPr>
          <p:nvPr/>
        </p:nvSpPr>
        <p:spPr bwMode="auto">
          <a:xfrm flipV="1">
            <a:off x="1600200" y="3429000"/>
            <a:ext cx="6096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1" name="Line 24"/>
          <p:cNvSpPr>
            <a:spLocks noChangeShapeType="1"/>
          </p:cNvSpPr>
          <p:nvPr/>
        </p:nvSpPr>
        <p:spPr bwMode="auto">
          <a:xfrm>
            <a:off x="1600200" y="3657600"/>
            <a:ext cx="3505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2" name="Line 25"/>
          <p:cNvSpPr>
            <a:spLocks noChangeShapeType="1"/>
          </p:cNvSpPr>
          <p:nvPr/>
        </p:nvSpPr>
        <p:spPr bwMode="auto">
          <a:xfrm>
            <a:off x="1600200" y="3657600"/>
            <a:ext cx="2895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3" name="Line 26"/>
          <p:cNvSpPr>
            <a:spLocks noChangeShapeType="1"/>
          </p:cNvSpPr>
          <p:nvPr/>
        </p:nvSpPr>
        <p:spPr bwMode="auto">
          <a:xfrm>
            <a:off x="1600200" y="36576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4" name="Line 27"/>
          <p:cNvSpPr>
            <a:spLocks noChangeShapeType="1"/>
          </p:cNvSpPr>
          <p:nvPr/>
        </p:nvSpPr>
        <p:spPr bwMode="auto">
          <a:xfrm>
            <a:off x="1600200" y="3657600"/>
            <a:ext cx="3810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7543800" y="3581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r</a:t>
            </a:r>
            <a:endParaRPr lang="ru-RU" altLang="ru-RU"/>
          </a:p>
        </p:txBody>
      </p:sp>
      <p:sp>
        <p:nvSpPr>
          <p:cNvPr id="10266" name="Text Box 29"/>
          <p:cNvSpPr txBox="1">
            <a:spLocks noChangeArrowheads="1"/>
          </p:cNvSpPr>
          <p:nvPr/>
        </p:nvSpPr>
        <p:spPr bwMode="auto">
          <a:xfrm>
            <a:off x="1219200" y="1066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v</a:t>
            </a:r>
            <a:endParaRPr lang="ru-RU" altLang="ru-RU"/>
          </a:p>
        </p:txBody>
      </p:sp>
      <p:sp>
        <p:nvSpPr>
          <p:cNvPr id="10267" name="Text Box 30"/>
          <p:cNvSpPr txBox="1">
            <a:spLocks noChangeArrowheads="1"/>
          </p:cNvSpPr>
          <p:nvPr/>
        </p:nvSpPr>
        <p:spPr bwMode="auto">
          <a:xfrm>
            <a:off x="1981200" y="1447800"/>
            <a:ext cx="594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/>
              <a:t>Скорости фронтов взрыва в различных сценариях ОНС</a:t>
            </a:r>
          </a:p>
        </p:txBody>
      </p:sp>
      <p:sp>
        <p:nvSpPr>
          <p:cNvPr id="10268" name="Line 32"/>
          <p:cNvSpPr>
            <a:spLocks noChangeShapeType="1"/>
          </p:cNvSpPr>
          <p:nvPr/>
        </p:nvSpPr>
        <p:spPr bwMode="auto">
          <a:xfrm>
            <a:off x="6705600" y="1828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9" name="Line 33"/>
          <p:cNvSpPr>
            <a:spLocks noChangeShapeType="1"/>
          </p:cNvSpPr>
          <p:nvPr/>
        </p:nvSpPr>
        <p:spPr bwMode="auto">
          <a:xfrm>
            <a:off x="6324600" y="18288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0" name="Line 34"/>
          <p:cNvSpPr>
            <a:spLocks noChangeShapeType="1"/>
          </p:cNvSpPr>
          <p:nvPr/>
        </p:nvSpPr>
        <p:spPr bwMode="auto">
          <a:xfrm>
            <a:off x="5638800" y="1828800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1" name="Line 35"/>
          <p:cNvSpPr>
            <a:spLocks noChangeShapeType="1"/>
          </p:cNvSpPr>
          <p:nvPr/>
        </p:nvSpPr>
        <p:spPr bwMode="auto">
          <a:xfrm>
            <a:off x="4876800" y="1828800"/>
            <a:ext cx="38100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2" name="Text Box 36"/>
          <p:cNvSpPr txBox="1">
            <a:spLocks noChangeArrowheads="1"/>
          </p:cNvSpPr>
          <p:nvPr/>
        </p:nvSpPr>
        <p:spPr bwMode="auto">
          <a:xfrm>
            <a:off x="6934200" y="1752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А</a:t>
            </a:r>
          </a:p>
        </p:txBody>
      </p:sp>
      <p:sp>
        <p:nvSpPr>
          <p:cNvPr id="10273" name="Text Box 37"/>
          <p:cNvSpPr txBox="1">
            <a:spLocks noChangeArrowheads="1"/>
          </p:cNvSpPr>
          <p:nvPr/>
        </p:nvSpPr>
        <p:spPr bwMode="auto">
          <a:xfrm>
            <a:off x="5943600" y="2590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B</a:t>
            </a:r>
            <a:endParaRPr lang="ru-RU" altLang="ru-RU" b="1"/>
          </a:p>
        </p:txBody>
      </p:sp>
      <p:sp>
        <p:nvSpPr>
          <p:cNvPr id="10274" name="Text Box 38"/>
          <p:cNvSpPr txBox="1">
            <a:spLocks noChangeArrowheads="1"/>
          </p:cNvSpPr>
          <p:nvPr/>
        </p:nvSpPr>
        <p:spPr bwMode="auto">
          <a:xfrm>
            <a:off x="6172200" y="3048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C</a:t>
            </a:r>
            <a:endParaRPr lang="ru-RU" altLang="ru-RU" b="1"/>
          </a:p>
        </p:txBody>
      </p:sp>
      <p:sp>
        <p:nvSpPr>
          <p:cNvPr id="10275" name="Text Box 39"/>
          <p:cNvSpPr txBox="1"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/>
              <a:t>D</a:t>
            </a:r>
            <a:endParaRPr lang="ru-RU" altLang="ru-RU" b="1"/>
          </a:p>
        </p:txBody>
      </p:sp>
      <p:sp>
        <p:nvSpPr>
          <p:cNvPr id="10276" name="Text Box 40"/>
          <p:cNvSpPr txBox="1">
            <a:spLocks noChangeArrowheads="1"/>
          </p:cNvSpPr>
          <p:nvPr/>
        </p:nvSpPr>
        <p:spPr bwMode="auto">
          <a:xfrm>
            <a:off x="4953000" y="4495800"/>
            <a:ext cx="3581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/>
              <a:t>Распределение скоростей в ОНС в разные моменты времени.</a:t>
            </a:r>
            <a:br>
              <a:rPr lang="ru-RU" altLang="ru-RU" sz="1800"/>
            </a:br>
            <a:r>
              <a:rPr lang="ru-RU" altLang="ru-RU" sz="1800"/>
              <a:t>Хабблиан равен тангенсу угла наклона.</a:t>
            </a:r>
          </a:p>
        </p:txBody>
      </p:sp>
      <p:sp>
        <p:nvSpPr>
          <p:cNvPr id="10277" name="Line 41"/>
          <p:cNvSpPr>
            <a:spLocks noChangeShapeType="1"/>
          </p:cNvSpPr>
          <p:nvPr/>
        </p:nvSpPr>
        <p:spPr bwMode="auto">
          <a:xfrm flipH="1" flipV="1">
            <a:off x="4267200" y="3962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8" name="Line 42"/>
          <p:cNvSpPr>
            <a:spLocks noChangeShapeType="1"/>
          </p:cNvSpPr>
          <p:nvPr/>
        </p:nvSpPr>
        <p:spPr bwMode="auto">
          <a:xfrm flipH="1" flipV="1">
            <a:off x="4267200" y="2971800"/>
            <a:ext cx="129540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9" name="Text Box 43"/>
          <p:cNvSpPr txBox="1">
            <a:spLocks noChangeArrowheads="1"/>
          </p:cNvSpPr>
          <p:nvPr/>
        </p:nvSpPr>
        <p:spPr bwMode="auto">
          <a:xfrm>
            <a:off x="1066800" y="53340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Однородная нестационарная среда по Э.Милну</a:t>
            </a:r>
          </a:p>
        </p:txBody>
      </p:sp>
      <p:sp>
        <p:nvSpPr>
          <p:cNvPr id="10280" name="Text Box 44"/>
          <p:cNvSpPr txBox="1">
            <a:spLocks noChangeArrowheads="1"/>
          </p:cNvSpPr>
          <p:nvPr/>
        </p:nvSpPr>
        <p:spPr bwMode="auto">
          <a:xfrm>
            <a:off x="1143000" y="3429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</a:t>
            </a:r>
          </a:p>
        </p:txBody>
      </p:sp>
      <p:graphicFrame>
        <p:nvGraphicFramePr>
          <p:cNvPr id="10242" name="Object 45"/>
          <p:cNvGraphicFramePr>
            <a:graphicFrameLocks noChangeAspect="1"/>
          </p:cNvGraphicFramePr>
          <p:nvPr/>
        </p:nvGraphicFramePr>
        <p:xfrm>
          <a:off x="1752600" y="5334000"/>
          <a:ext cx="26670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Формула" r:id="rId3" imgW="1218960" imgH="393480" progId="Equation.3">
                  <p:embed/>
                </p:oleObj>
              </mc:Choice>
              <mc:Fallback>
                <p:oleObj name="Формула" r:id="rId3" imgW="1218960" imgH="393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334000"/>
                        <a:ext cx="26670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Двухмерные ОНС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457200" y="685800"/>
          <a:ext cx="2724150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Формула" r:id="rId3" imgW="1333440" imgH="825480" progId="Equation.3">
                  <p:embed/>
                </p:oleObj>
              </mc:Choice>
              <mc:Fallback>
                <p:oleObj name="Формула" r:id="rId3" imgW="1333440" imgH="825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85800"/>
                        <a:ext cx="2724150" cy="168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276600" y="381000"/>
            <a:ext cx="548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ru-RU" altLang="ru-RU" sz="2000"/>
              <a:t>Существует частное стационарное состояние. Угловая скорость вращения связана со стационарной  планарной плотностью: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2514600"/>
            <a:ext cx="31242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Char char="s"/>
            </a:pPr>
            <a:r>
              <a:rPr lang="ru-RU" altLang="ru-RU" sz="2000">
                <a:sym typeface="Symbol" panose="05050102010706020507" pitchFamily="18" charset="2"/>
              </a:rPr>
              <a:t>- двухмерная плотность.  - угловая скорость.</a:t>
            </a:r>
          </a:p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ru-RU" altLang="ru-RU" sz="2000">
                <a:sym typeface="Symbol" panose="05050102010706020507" pitchFamily="18" charset="2"/>
              </a:rPr>
              <a:t>При =0 имеем макровзрыв вращающегося тела, например, маховика.  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000"/>
          </a:p>
        </p:txBody>
      </p:sp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4953000" y="1447800"/>
          <a:ext cx="1524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Формула" r:id="rId5" imgW="761760" imgH="444240" progId="Equation.3">
                  <p:embed/>
                </p:oleObj>
              </mc:Choice>
              <mc:Fallback>
                <p:oleObj name="Формула" r:id="rId5" imgW="76176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447800"/>
                        <a:ext cx="15240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505200" y="2438400"/>
            <a:ext cx="5638800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Модель галактики. При этом линейность окружной скорости соответствует данным. И отпадает потребность в «невидимых массах».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Гипотеза: галактики происходят не акрецией рассеянного вещества, а взрывом массивных протогалактических образований. 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914400" y="4724400"/>
            <a:ext cx="7772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Доказательство. Наша галактика имеет старую сферическую подсистему и молодую плоскую. Это доказательство взрывного происхождения нашей галактики, причем первый взрыв был трехмерным, а оставшийся керн, пришедший во вращение, взорвался по плоскому типу.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Одномерные ОНС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533400" y="860425"/>
          <a:ext cx="2203450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Формула" r:id="rId3" imgW="1206360" imgH="965160" progId="Equation.3">
                  <p:embed/>
                </p:oleObj>
              </mc:Choice>
              <mc:Fallback>
                <p:oleObj name="Формула" r:id="rId3" imgW="1206360" imgH="965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60425"/>
                        <a:ext cx="2203450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25146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/>
              <a:t>Взрыв идет вдоль оси О</a:t>
            </a:r>
            <a:r>
              <a:rPr lang="ru-RU" altLang="ru-RU" sz="1800" i="1"/>
              <a:t>х. </a:t>
            </a:r>
            <a:r>
              <a:rPr lang="ru-RU" altLang="ru-RU" sz="1800" i="1">
                <a:sym typeface="Symbol" panose="05050102010706020507" pitchFamily="18" charset="2"/>
              </a:rPr>
              <a:t> - </a:t>
            </a:r>
            <a:r>
              <a:rPr lang="ru-RU" altLang="ru-RU" sz="1800">
                <a:sym typeface="Symbol" panose="05050102010706020507" pitchFamily="18" charset="2"/>
              </a:rPr>
              <a:t>линейная плотность. </a:t>
            </a:r>
            <a:r>
              <a:rPr lang="ru-RU" altLang="ru-RU" sz="1800"/>
              <a:t>Прецессирующая система. Негравитирующий  линейных взрыв показывает предел скорости пули или снаряда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609600" y="5867400"/>
          <a:ext cx="20923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Формула" r:id="rId5" imgW="965160" imgH="266400" progId="Equation.3">
                  <p:embed/>
                </p:oleObj>
              </mc:Choice>
              <mc:Fallback>
                <p:oleObj name="Формула" r:id="rId5" imgW="965160" imgH="26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867400"/>
                        <a:ext cx="209232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048000" y="533400"/>
            <a:ext cx="5410200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Существует стационарное частное решение. Оно может стать моделью одномерной солнечной системы. Одновременно позволяет выдвинуть гипотезу происхождения Солнечной системы из линейный взрыва звезды в двойной звездной системе ее и Солнца.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Это позволяет объяснить  разнообразие планет, которые произошли из разных частей звезды. Например, наличие магнитного поля позволяет предположить, что Земля произошла из центральных частей звезды. А внешние части сложили Юпитер.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000"/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На этом очень богатую тему однородных нестационарных сред завершаем.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38200" y="609600"/>
            <a:ext cx="7315200" cy="572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Теоретическая космическая механика</a:t>
            </a:r>
            <a:endParaRPr lang="ru-RU" altLang="ru-RU"/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Новая неоптолемеевская механика</a:t>
            </a:r>
            <a:r>
              <a:rPr lang="ru-RU" altLang="ru-RU"/>
              <a:t> </a:t>
            </a:r>
            <a:r>
              <a:rPr lang="ru-RU" altLang="ru-RU" sz="2000"/>
              <a:t>специально «заточена» под задачи космонавтики. В существующем языке космический аппарат является объектом наблюдения. При этом используется большое количество «внешних» систем отсчета – система Земли, Солнца, Луны, объекта сближения и т.д. Результаты расчетов координаты, из которых еще надо извлечь требуемые данные с помощью «вычитательных» процедур, уменьшающих точность. Неоптолемеевский подход состоит в использовании системы отсчета КК, в которой рассматривается движение всех остальных космических объектов – Земли, Солнца, звезд, планет, Луны, объектов стыковки, угрожающих объектов и т.д. Эта система отсчета с единственным началом, но с возможностью  иметь множество систем отсчета различных ориентацией в зависимости от объекта(ов) наблюдения. Расчеты прямо дают контролируемые или управляемые удаления и направления,.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839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ru-RU" altLang="ru-RU" sz="2000" b="1"/>
              <a:t>Механика запуска</a:t>
            </a:r>
            <a:r>
              <a:rPr lang="ru-RU" altLang="ru-RU" sz="2000"/>
              <a:t>. </a:t>
            </a:r>
            <a:br>
              <a:rPr lang="ru-RU" altLang="ru-RU" sz="2000"/>
            </a:br>
            <a:r>
              <a:rPr lang="ru-RU" altLang="ru-RU" sz="2000"/>
              <a:t>Рассмотрены задачи запуска. Предложены и проанализированы некоторые схемы, определяемые программами весомости </a:t>
            </a:r>
            <a:r>
              <a:rPr lang="en-US" altLang="ru-RU" sz="2000"/>
              <a:t>W(</a:t>
            </a:r>
            <a:r>
              <a:rPr lang="en-US" altLang="ru-RU" sz="2000" i="1"/>
              <a:t>t</a:t>
            </a:r>
            <a:r>
              <a:rPr lang="en-US" altLang="ru-RU" sz="2000"/>
              <a:t>) </a:t>
            </a:r>
            <a:r>
              <a:rPr lang="ru-RU" altLang="ru-RU" sz="2000"/>
              <a:t>и угла разворота </a:t>
            </a:r>
            <a:r>
              <a:rPr lang="ru-RU" altLang="ru-RU" sz="2000">
                <a:sym typeface="Symbol" panose="05050102010706020507" pitchFamily="18" charset="2"/>
              </a:rPr>
              <a:t>(</a:t>
            </a:r>
            <a:r>
              <a:rPr lang="en-US" altLang="ru-RU" sz="2000" i="1">
                <a:sym typeface="Symbol" panose="05050102010706020507" pitchFamily="18" charset="2"/>
              </a:rPr>
              <a:t>t</a:t>
            </a:r>
            <a:r>
              <a:rPr lang="en-US" altLang="ru-RU" sz="2000">
                <a:sym typeface="Symbol" panose="05050102010706020507" pitchFamily="18" charset="2"/>
              </a:rPr>
              <a:t>)</a:t>
            </a:r>
            <a:r>
              <a:rPr lang="ru-RU" altLang="ru-RU" sz="2000"/>
              <a:t>. Введено понятие интегральной весомости </a:t>
            </a:r>
            <a:r>
              <a:rPr lang="en-US" altLang="ru-RU" sz="2000" i="1"/>
              <a:t>P</a:t>
            </a:r>
            <a:r>
              <a:rPr lang="en-US" altLang="ru-RU" sz="2000"/>
              <a:t> </a:t>
            </a:r>
            <a:r>
              <a:rPr lang="ru-RU" altLang="ru-RU" sz="2000"/>
              <a:t>и к.п.д. </a:t>
            </a:r>
            <a:r>
              <a:rPr lang="en-US" altLang="ru-RU" sz="2000" i="1"/>
              <a:t>K</a:t>
            </a:r>
            <a:r>
              <a:rPr lang="en-US" altLang="ru-RU" sz="2000"/>
              <a:t> </a:t>
            </a:r>
            <a:r>
              <a:rPr lang="ru-RU" altLang="ru-RU" sz="2000"/>
              <a:t>схемы запуска, </a:t>
            </a:r>
            <a:endParaRPr lang="ru-RU" altLang="ru-RU"/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1981200" y="1371600"/>
          <a:ext cx="304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Формула" r:id="rId3" imgW="1396800" imgH="419040" progId="Equation.3">
                  <p:embed/>
                </p:oleObj>
              </mc:Choice>
              <mc:Fallback>
                <p:oleObj name="Формула" r:id="rId3" imgW="13968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3048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6868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Рассмотрена задача нахождения схемы выведения, минимизирующей интегральную весомость, и нахождения орбиты, на которой достигается максимум к.п.д. Показано, что такой орбитой является орбита с высотой около 650 км и максимальный к.п.д. равен 0.725. Весомость равна 3.2 </a:t>
            </a:r>
            <a:r>
              <a:rPr lang="en-US" altLang="ru-RU" sz="2000"/>
              <a:t>G (</a:t>
            </a:r>
            <a:r>
              <a:rPr lang="ru-RU" altLang="ru-RU" sz="2000"/>
              <a:t>земной), а угол разворота двигателя 133</a:t>
            </a:r>
            <a:r>
              <a:rPr lang="ru-RU" altLang="ru-RU" sz="2000">
                <a:sym typeface="Symbol" panose="05050102010706020507" pitchFamily="18" charset="2"/>
              </a:rPr>
              <a:t>. </a:t>
            </a:r>
            <a:r>
              <a:rPr lang="ru-RU" altLang="ru-RU" sz="2000"/>
              <a:t>Возможно она окажется полезной в качестве к промежуточной при запуске на высокие и далекие орбиты.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Рассмотрена схема двухстадийного запуска на круговую орбиту (с вертикальным стартом): первая стадия – выход на орбиту, вторая – орбитальный разгон до космической скорости.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Думается, что теоретические предельные эффективности могут оказаться столь же полезными в космонавтике, как таковые же в термодинамике и теплоэнергетике.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3820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2. Орбитальная механика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В орбитальную механику входит:</a:t>
            </a:r>
            <a:br>
              <a:rPr lang="ru-RU" altLang="ru-RU" sz="2000"/>
            </a:br>
            <a:r>
              <a:rPr lang="ru-RU" altLang="ru-RU" sz="2000"/>
              <a:t>А) движение по почти круговым орбитам. Вместо эллиптической траектории рассматривается овал. Траектория описывается двумя окружностями, имеющими  угловую скорость апогея и перигея.</a:t>
            </a:r>
            <a:r>
              <a:rPr lang="en-US" altLang="ru-RU" sz="2000"/>
              <a:t> </a:t>
            </a:r>
            <a:r>
              <a:rPr lang="ru-RU" altLang="ru-RU" sz="2000"/>
              <a:t> </a:t>
            </a:r>
          </a:p>
        </p:txBody>
      </p:sp>
      <p:grpSp>
        <p:nvGrpSpPr>
          <p:cNvPr id="37891" name="Group 11"/>
          <p:cNvGrpSpPr>
            <a:grpSpLocks/>
          </p:cNvGrpSpPr>
          <p:nvPr/>
        </p:nvGrpSpPr>
        <p:grpSpPr bwMode="auto">
          <a:xfrm flipH="1">
            <a:off x="5410200" y="2133600"/>
            <a:ext cx="2895600" cy="2895600"/>
            <a:chOff x="3168" y="1344"/>
            <a:chExt cx="1824" cy="1824"/>
          </a:xfrm>
        </p:grpSpPr>
        <p:sp>
          <p:nvSpPr>
            <p:cNvPr id="37904" name="Oval 9"/>
            <p:cNvSpPr>
              <a:spLocks noChangeArrowheads="1"/>
            </p:cNvSpPr>
            <p:nvPr/>
          </p:nvSpPr>
          <p:spPr bwMode="auto">
            <a:xfrm>
              <a:off x="3600" y="1776"/>
              <a:ext cx="960" cy="9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05" name="Oval 5"/>
            <p:cNvSpPr>
              <a:spLocks noChangeArrowheads="1"/>
            </p:cNvSpPr>
            <p:nvPr/>
          </p:nvSpPr>
          <p:spPr bwMode="auto">
            <a:xfrm>
              <a:off x="3456" y="1632"/>
              <a:ext cx="1248" cy="12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06" name="Oval 4"/>
            <p:cNvSpPr>
              <a:spLocks noChangeArrowheads="1"/>
            </p:cNvSpPr>
            <p:nvPr/>
          </p:nvSpPr>
          <p:spPr bwMode="auto">
            <a:xfrm>
              <a:off x="4032" y="2208"/>
              <a:ext cx="96" cy="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07" name="Oval 6"/>
            <p:cNvSpPr>
              <a:spLocks noChangeArrowheads="1"/>
            </p:cNvSpPr>
            <p:nvPr/>
          </p:nvSpPr>
          <p:spPr bwMode="auto">
            <a:xfrm>
              <a:off x="3168" y="1344"/>
              <a:ext cx="1824" cy="182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08" name="Oval 7"/>
            <p:cNvSpPr>
              <a:spLocks noChangeArrowheads="1"/>
            </p:cNvSpPr>
            <p:nvPr/>
          </p:nvSpPr>
          <p:spPr bwMode="auto">
            <a:xfrm>
              <a:off x="3456" y="1536"/>
              <a:ext cx="1536" cy="144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909" name="Line 8"/>
            <p:cNvSpPr>
              <a:spLocks noChangeShapeType="1"/>
            </p:cNvSpPr>
            <p:nvPr/>
          </p:nvSpPr>
          <p:spPr bwMode="auto">
            <a:xfrm rot="-5400000">
              <a:off x="4080" y="1344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892" name="Text Box 10"/>
          <p:cNvSpPr txBox="1">
            <a:spLocks noChangeArrowheads="1"/>
          </p:cNvSpPr>
          <p:nvPr/>
        </p:nvSpPr>
        <p:spPr bwMode="auto">
          <a:xfrm>
            <a:off x="78486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ym typeface="Symbol" panose="05050102010706020507" pitchFamily="18" charset="2"/>
              </a:rPr>
              <a:t></a:t>
            </a:r>
            <a:r>
              <a:rPr lang="ru-RU" altLang="ru-RU" baseline="-25000">
                <a:sym typeface="Symbol" panose="05050102010706020507" pitchFamily="18" charset="2"/>
              </a:rPr>
              <a:t>1</a:t>
            </a:r>
            <a:endParaRPr lang="ru-RU" altLang="ru-RU" baseline="-25000"/>
          </a:p>
        </p:txBody>
      </p:sp>
      <p:sp>
        <p:nvSpPr>
          <p:cNvPr id="37893" name="Oval 12"/>
          <p:cNvSpPr>
            <a:spLocks noChangeArrowheads="1"/>
          </p:cNvSpPr>
          <p:nvPr/>
        </p:nvSpPr>
        <p:spPr bwMode="auto">
          <a:xfrm>
            <a:off x="53340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4" name="Oval 13"/>
          <p:cNvSpPr>
            <a:spLocks noChangeArrowheads="1"/>
          </p:cNvSpPr>
          <p:nvPr/>
        </p:nvSpPr>
        <p:spPr bwMode="auto">
          <a:xfrm>
            <a:off x="7772400" y="3505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7895" name="Text Box 14"/>
          <p:cNvSpPr txBox="1">
            <a:spLocks noChangeArrowheads="1"/>
          </p:cNvSpPr>
          <p:nvPr/>
        </p:nvSpPr>
        <p:spPr bwMode="auto">
          <a:xfrm>
            <a:off x="4648200" y="3276600"/>
            <a:ext cx="144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ym typeface="Symbol" panose="05050102010706020507" pitchFamily="18" charset="2"/>
              </a:rPr>
              <a:t></a:t>
            </a:r>
            <a:r>
              <a:rPr lang="en-US" altLang="ru-RU" baseline="-25000">
                <a:sym typeface="Symbol" panose="05050102010706020507" pitchFamily="18" charset="2"/>
              </a:rPr>
              <a:t>2</a:t>
            </a:r>
            <a:r>
              <a:rPr lang="en-US" altLang="ru-RU">
                <a:sym typeface="Symbol" panose="05050102010706020507" pitchFamily="18" charset="2"/>
              </a:rPr>
              <a:t>= </a:t>
            </a:r>
            <a:br>
              <a:rPr lang="en-US" altLang="ru-RU">
                <a:sym typeface="Symbol" panose="05050102010706020507" pitchFamily="18" charset="2"/>
              </a:rPr>
            </a:br>
            <a:r>
              <a:rPr lang="ru-RU" altLang="ru-RU">
                <a:sym typeface="Symbol" panose="05050102010706020507" pitchFamily="18" charset="2"/>
              </a:rPr>
              <a:t></a:t>
            </a:r>
            <a:r>
              <a:rPr lang="en-US" altLang="ru-RU" baseline="-25000">
                <a:sym typeface="Symbol" panose="05050102010706020507" pitchFamily="18" charset="2"/>
              </a:rPr>
              <a:t>1</a:t>
            </a:r>
            <a:r>
              <a:rPr lang="en-US" altLang="ru-RU">
                <a:sym typeface="Symbol" panose="05050102010706020507" pitchFamily="18" charset="2"/>
              </a:rPr>
              <a:t>-</a:t>
            </a: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37896" name="Line 15"/>
          <p:cNvSpPr>
            <a:spLocks noChangeShapeType="1"/>
          </p:cNvSpPr>
          <p:nvPr/>
        </p:nvSpPr>
        <p:spPr bwMode="auto">
          <a:xfrm flipV="1">
            <a:off x="6858000" y="27432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7" name="Text Box 16"/>
          <p:cNvSpPr txBox="1">
            <a:spLocks noChangeArrowheads="1"/>
          </p:cNvSpPr>
          <p:nvPr/>
        </p:nvSpPr>
        <p:spPr bwMode="auto">
          <a:xfrm>
            <a:off x="68580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ym typeface="Symbol" panose="05050102010706020507" pitchFamily="18" charset="2"/>
              </a:rPr>
              <a:t></a:t>
            </a:r>
            <a:endParaRPr lang="ru-RU" altLang="ru-RU"/>
          </a:p>
        </p:txBody>
      </p:sp>
      <p:sp>
        <p:nvSpPr>
          <p:cNvPr id="37898" name="Text Box 19"/>
          <p:cNvSpPr txBox="1">
            <a:spLocks noChangeArrowheads="1"/>
          </p:cNvSpPr>
          <p:nvPr/>
        </p:nvSpPr>
        <p:spPr bwMode="auto">
          <a:xfrm>
            <a:off x="228600" y="2286000"/>
            <a:ext cx="44196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B) </a:t>
            </a:r>
            <a:r>
              <a:rPr lang="ru-RU" altLang="ru-RU" sz="2000"/>
              <a:t>Определение параметров орбитального движения по автономным наблюдениям с КК.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С) Маневрирование на орбите с помощью импульсных воздействий и двигателей малой тяги. Стыковка.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000"/>
              <a:t>D) </a:t>
            </a:r>
            <a:r>
              <a:rPr lang="ru-RU" altLang="ru-RU" sz="2000"/>
              <a:t>Идентификация орбит.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/>
              <a:t>Е) Орбитальные возмущения ввиду несферичности гравитационного поля, остаточной атмосферы и др. </a:t>
            </a:r>
          </a:p>
        </p:txBody>
      </p:sp>
      <p:sp>
        <p:nvSpPr>
          <p:cNvPr id="37899" name="Text Box 20"/>
          <p:cNvSpPr txBox="1">
            <a:spLocks noChangeArrowheads="1"/>
          </p:cNvSpPr>
          <p:nvPr/>
        </p:nvSpPr>
        <p:spPr bwMode="auto">
          <a:xfrm>
            <a:off x="4800600" y="5105400"/>
            <a:ext cx="411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000"/>
              <a:t>F) </a:t>
            </a:r>
            <a:r>
              <a:rPr lang="ru-RU" altLang="ru-RU" sz="2000"/>
              <a:t>Измерения на орбите: массы тел и самого корабля, центра и</a:t>
            </a:r>
            <a:r>
              <a:rPr lang="en-US" altLang="ru-RU" sz="2000"/>
              <a:t> </a:t>
            </a:r>
            <a:r>
              <a:rPr lang="ru-RU" altLang="ru-RU" sz="2000"/>
              <a:t>моментов инерции и т.п.</a:t>
            </a:r>
          </a:p>
        </p:txBody>
      </p:sp>
      <p:sp>
        <p:nvSpPr>
          <p:cNvPr id="37900" name="Text Box 21"/>
          <p:cNvSpPr txBox="1">
            <a:spLocks noChangeArrowheads="1"/>
          </p:cNvSpPr>
          <p:nvPr/>
        </p:nvSpPr>
        <p:spPr bwMode="auto">
          <a:xfrm>
            <a:off x="5105400" y="1981200"/>
            <a:ext cx="99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Орбита</a:t>
            </a:r>
          </a:p>
        </p:txBody>
      </p:sp>
      <p:sp>
        <p:nvSpPr>
          <p:cNvPr id="37901" name="Text Box 22"/>
          <p:cNvSpPr txBox="1">
            <a:spLocks noChangeArrowheads="1"/>
          </p:cNvSpPr>
          <p:nvPr/>
        </p:nvSpPr>
        <p:spPr bwMode="auto">
          <a:xfrm>
            <a:off x="7924800" y="20574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Земля</a:t>
            </a:r>
          </a:p>
        </p:txBody>
      </p:sp>
      <p:cxnSp>
        <p:nvCxnSpPr>
          <p:cNvPr id="37902" name="AutoShape 24"/>
          <p:cNvCxnSpPr>
            <a:cxnSpLocks noChangeShapeType="1"/>
          </p:cNvCxnSpPr>
          <p:nvPr/>
        </p:nvCxnSpPr>
        <p:spPr bwMode="auto">
          <a:xfrm>
            <a:off x="5410200" y="2238375"/>
            <a:ext cx="76200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3" name="AutoShape 25"/>
          <p:cNvCxnSpPr>
            <a:cxnSpLocks noChangeShapeType="1"/>
            <a:stCxn id="37901" idx="2"/>
            <a:endCxn id="37897" idx="3"/>
          </p:cNvCxnSpPr>
          <p:nvPr/>
        </p:nvCxnSpPr>
        <p:spPr bwMode="auto">
          <a:xfrm flipH="1">
            <a:off x="7543800" y="2393950"/>
            <a:ext cx="838200" cy="958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83058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 b="1"/>
              <a:t>Будущее космонавтики.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800"/>
              <a:t>Освоение Солнечной системы с помощью весомой космонавтики, т.е. при работе двигателей в течение всего полета.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800"/>
              <a:t>В таблице указаны времена прямолинейного полета на различные тела Солнечной системы с переворотом двигателей в середине полета при различной весомости.</a:t>
            </a:r>
          </a:p>
        </p:txBody>
      </p:sp>
      <p:graphicFrame>
        <p:nvGraphicFramePr>
          <p:cNvPr id="50266" name="Group 90"/>
          <p:cNvGraphicFramePr>
            <a:graphicFrameLocks noGrp="1"/>
          </p:cNvGraphicFramePr>
          <p:nvPr/>
        </p:nvGraphicFramePr>
        <p:xfrm>
          <a:off x="457200" y="2057400"/>
          <a:ext cx="8229600" cy="1554163"/>
        </p:xfrm>
        <a:graphic>
          <a:graphicData uri="http://schemas.openxmlformats.org/drawingml/2006/table">
            <a:tbl>
              <a:tblPr/>
              <a:tblGrid>
                <a:gridCol w="2895600"/>
                <a:gridCol w="838200"/>
                <a:gridCol w="708025"/>
                <a:gridCol w="869950"/>
                <a:gridCol w="871538"/>
                <a:gridCol w="869950"/>
                <a:gridCol w="1176337"/>
              </a:tblGrid>
              <a:tr h="3108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Планеты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Венера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Марс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Уран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Нептун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Плутон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Луна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Расстояние в а.е.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300000 км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Время в сутках при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W=1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Гл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 ч.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Время в сутках при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W=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0.1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Гл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30 ч.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59" name="Line 91"/>
          <p:cNvSpPr>
            <a:spLocks noChangeShapeType="1"/>
          </p:cNvSpPr>
          <p:nvPr/>
        </p:nvSpPr>
        <p:spPr bwMode="auto">
          <a:xfrm>
            <a:off x="914400" y="5334000"/>
            <a:ext cx="5562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60" name="Oval 93"/>
          <p:cNvSpPr>
            <a:spLocks noChangeArrowheads="1"/>
          </p:cNvSpPr>
          <p:nvPr/>
        </p:nvSpPr>
        <p:spPr bwMode="auto">
          <a:xfrm>
            <a:off x="4572000" y="5181600"/>
            <a:ext cx="304800" cy="3048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1" name="Oval 94"/>
          <p:cNvSpPr>
            <a:spLocks noChangeArrowheads="1"/>
          </p:cNvSpPr>
          <p:nvPr/>
        </p:nvSpPr>
        <p:spPr bwMode="auto">
          <a:xfrm>
            <a:off x="54102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2" name="Oval 95"/>
          <p:cNvSpPr>
            <a:spLocks noChangeArrowheads="1"/>
          </p:cNvSpPr>
          <p:nvPr/>
        </p:nvSpPr>
        <p:spPr bwMode="auto">
          <a:xfrm>
            <a:off x="60960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3" name="Oval 96"/>
          <p:cNvSpPr>
            <a:spLocks noChangeArrowheads="1"/>
          </p:cNvSpPr>
          <p:nvPr/>
        </p:nvSpPr>
        <p:spPr bwMode="auto">
          <a:xfrm>
            <a:off x="22860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4" name="Oval 97"/>
          <p:cNvSpPr>
            <a:spLocks noChangeArrowheads="1"/>
          </p:cNvSpPr>
          <p:nvPr/>
        </p:nvSpPr>
        <p:spPr bwMode="auto">
          <a:xfrm>
            <a:off x="34290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5" name="Oval 98"/>
          <p:cNvSpPr>
            <a:spLocks noChangeArrowheads="1"/>
          </p:cNvSpPr>
          <p:nvPr/>
        </p:nvSpPr>
        <p:spPr bwMode="auto">
          <a:xfrm>
            <a:off x="40386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6" name="Oval 99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7" name="Oval 100"/>
          <p:cNvSpPr>
            <a:spLocks noChangeArrowheads="1"/>
          </p:cNvSpPr>
          <p:nvPr/>
        </p:nvSpPr>
        <p:spPr bwMode="auto">
          <a:xfrm>
            <a:off x="1219200" y="4495800"/>
            <a:ext cx="2895600" cy="1524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8" name="Rectangle 102"/>
          <p:cNvSpPr>
            <a:spLocks noChangeArrowheads="1"/>
          </p:cNvSpPr>
          <p:nvPr/>
        </p:nvSpPr>
        <p:spPr bwMode="auto">
          <a:xfrm>
            <a:off x="1143000" y="5410200"/>
            <a:ext cx="32004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69" name="Line 103"/>
          <p:cNvSpPr>
            <a:spLocks noChangeShapeType="1"/>
          </p:cNvSpPr>
          <p:nvPr/>
        </p:nvSpPr>
        <p:spPr bwMode="auto">
          <a:xfrm flipV="1">
            <a:off x="4114800" y="5029200"/>
            <a:ext cx="0" cy="228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triangle" w="sm" len="sm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70" name="AutoShape 105"/>
          <p:cNvSpPr>
            <a:spLocks noChangeArrowheads="1"/>
          </p:cNvSpPr>
          <p:nvPr/>
        </p:nvSpPr>
        <p:spPr bwMode="auto">
          <a:xfrm>
            <a:off x="4038600" y="5029200"/>
            <a:ext cx="1524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71" name="AutoShape 106"/>
          <p:cNvSpPr>
            <a:spLocks noChangeArrowheads="1"/>
          </p:cNvSpPr>
          <p:nvPr/>
        </p:nvSpPr>
        <p:spPr bwMode="auto">
          <a:xfrm rot="-5400000">
            <a:off x="3390900" y="4533900"/>
            <a:ext cx="1524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72" name="AutoShape 107"/>
          <p:cNvSpPr>
            <a:spLocks noChangeArrowheads="1"/>
          </p:cNvSpPr>
          <p:nvPr/>
        </p:nvSpPr>
        <p:spPr bwMode="auto">
          <a:xfrm>
            <a:off x="1143000" y="5029200"/>
            <a:ext cx="1524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73" name="AutoShape 108"/>
          <p:cNvSpPr>
            <a:spLocks noChangeArrowheads="1"/>
          </p:cNvSpPr>
          <p:nvPr/>
        </p:nvSpPr>
        <p:spPr bwMode="auto">
          <a:xfrm rot="10800000">
            <a:off x="2667000" y="4419600"/>
            <a:ext cx="1524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74" name="AutoShape 109"/>
          <p:cNvSpPr>
            <a:spLocks noChangeArrowheads="1"/>
          </p:cNvSpPr>
          <p:nvPr/>
        </p:nvSpPr>
        <p:spPr bwMode="auto">
          <a:xfrm rot="5400000">
            <a:off x="1866900" y="4533900"/>
            <a:ext cx="152400" cy="2286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8975" name="Text Box 110"/>
          <p:cNvSpPr txBox="1">
            <a:spLocks noChangeArrowheads="1"/>
          </p:cNvSpPr>
          <p:nvPr/>
        </p:nvSpPr>
        <p:spPr bwMode="auto">
          <a:xfrm>
            <a:off x="4572000" y="4876800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/>
              <a:t>Солнце</a:t>
            </a:r>
          </a:p>
        </p:txBody>
      </p:sp>
      <p:sp>
        <p:nvSpPr>
          <p:cNvPr id="38976" name="Text Box 111"/>
          <p:cNvSpPr txBox="1">
            <a:spLocks noChangeArrowheads="1"/>
          </p:cNvSpPr>
          <p:nvPr/>
        </p:nvSpPr>
        <p:spPr bwMode="auto">
          <a:xfrm>
            <a:off x="3733800" y="5410200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/>
              <a:t>Земля</a:t>
            </a:r>
          </a:p>
        </p:txBody>
      </p:sp>
      <p:sp>
        <p:nvSpPr>
          <p:cNvPr id="38977" name="Text Box 112"/>
          <p:cNvSpPr txBox="1">
            <a:spLocks noChangeArrowheads="1"/>
          </p:cNvSpPr>
          <p:nvPr/>
        </p:nvSpPr>
        <p:spPr bwMode="auto">
          <a:xfrm>
            <a:off x="1066800" y="5410200"/>
            <a:ext cx="1143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200"/>
              <a:t>Нептун</a:t>
            </a:r>
          </a:p>
        </p:txBody>
      </p:sp>
      <p:sp>
        <p:nvSpPr>
          <p:cNvPr id="38978" name="Text Box 113"/>
          <p:cNvSpPr txBox="1">
            <a:spLocks noChangeArrowheads="1"/>
          </p:cNvSpPr>
          <p:nvPr/>
        </p:nvSpPr>
        <p:spPr bwMode="auto">
          <a:xfrm>
            <a:off x="5257800" y="4876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/>
              <a:t>Плоскость эклиптики</a:t>
            </a:r>
          </a:p>
        </p:txBody>
      </p:sp>
      <p:sp>
        <p:nvSpPr>
          <p:cNvPr id="38979" name="Text Box 114"/>
          <p:cNvSpPr txBox="1">
            <a:spLocks noChangeArrowheads="1"/>
          </p:cNvSpPr>
          <p:nvPr/>
        </p:nvSpPr>
        <p:spPr bwMode="auto">
          <a:xfrm>
            <a:off x="990600" y="3810000"/>
            <a:ext cx="4800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Схема внеэклиптического циклоидального полета </a:t>
            </a:r>
            <a:br>
              <a:rPr lang="ru-RU" altLang="ru-RU" sz="1600"/>
            </a:br>
            <a:r>
              <a:rPr lang="ru-RU" altLang="ru-RU" sz="1600"/>
              <a:t>(дительность на 20% превышает прямолинейный)</a:t>
            </a:r>
          </a:p>
        </p:txBody>
      </p:sp>
      <p:grpSp>
        <p:nvGrpSpPr>
          <p:cNvPr id="38980" name="Group 117"/>
          <p:cNvGrpSpPr>
            <a:grpSpLocks/>
          </p:cNvGrpSpPr>
          <p:nvPr/>
        </p:nvGrpSpPr>
        <p:grpSpPr bwMode="auto">
          <a:xfrm>
            <a:off x="3810000" y="4800600"/>
            <a:ext cx="228600" cy="152400"/>
            <a:chOff x="2400" y="3024"/>
            <a:chExt cx="144" cy="96"/>
          </a:xfrm>
        </p:grpSpPr>
        <p:sp>
          <p:nvSpPr>
            <p:cNvPr id="38985" name="Line 115"/>
            <p:cNvSpPr>
              <a:spLocks noChangeShapeType="1"/>
            </p:cNvSpPr>
            <p:nvPr/>
          </p:nvSpPr>
          <p:spPr bwMode="auto">
            <a:xfrm>
              <a:off x="2400" y="302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86" name="Line 116"/>
            <p:cNvSpPr>
              <a:spLocks noChangeShapeType="1"/>
            </p:cNvSpPr>
            <p:nvPr/>
          </p:nvSpPr>
          <p:spPr bwMode="auto">
            <a:xfrm>
              <a:off x="2400" y="3024"/>
              <a:ext cx="1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8981" name="Group 118"/>
          <p:cNvGrpSpPr>
            <a:grpSpLocks/>
          </p:cNvGrpSpPr>
          <p:nvPr/>
        </p:nvGrpSpPr>
        <p:grpSpPr bwMode="auto">
          <a:xfrm rot="-6709261">
            <a:off x="1346994" y="4720432"/>
            <a:ext cx="160337" cy="304800"/>
            <a:chOff x="2400" y="3024"/>
            <a:chExt cx="144" cy="96"/>
          </a:xfrm>
        </p:grpSpPr>
        <p:sp>
          <p:nvSpPr>
            <p:cNvPr id="38983" name="Line 119"/>
            <p:cNvSpPr>
              <a:spLocks noChangeShapeType="1"/>
            </p:cNvSpPr>
            <p:nvPr/>
          </p:nvSpPr>
          <p:spPr bwMode="auto">
            <a:xfrm>
              <a:off x="2400" y="302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984" name="Line 120"/>
            <p:cNvSpPr>
              <a:spLocks noChangeShapeType="1"/>
            </p:cNvSpPr>
            <p:nvPr/>
          </p:nvSpPr>
          <p:spPr bwMode="auto">
            <a:xfrm>
              <a:off x="2400" y="3024"/>
              <a:ext cx="14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82" name="Text Box 121"/>
          <p:cNvSpPr txBox="1">
            <a:spLocks noChangeArrowheads="1"/>
          </p:cNvSpPr>
          <p:nvPr/>
        </p:nvSpPr>
        <p:spPr bwMode="auto">
          <a:xfrm>
            <a:off x="762000" y="5638800"/>
            <a:ext cx="7391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/>
              <a:t>Очень далекое будущее – освоение новых звездных систем и галактик. Средство перемещения – планеты или их спутники. Длительность полетов – сотни и тысячи лет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686800" cy="534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 b="1"/>
              <a:t>Заключение. </a:t>
            </a:r>
            <a:r>
              <a:rPr lang="ru-RU" altLang="ru-RU" sz="1800"/>
              <a:t>Работа над новым языком механики велась более тридцати лет. Я являюсь учеником Ландау и Капицы. Но в силу определенных обстоятельств был лишен возможности работать на переднем уровне науки и потому пришлось заняться ее основами, фундаментом.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800"/>
              <a:t>Эти материалы в обсуждались или рассказывались Таргу, Седову, Ишлинскому, Раушенбаху, Легостаеву, Токарю, Алифанову, Журавлеву, Караску,  Гребенникову, Сереброву, докладывалась на </a:t>
            </a:r>
            <a:r>
              <a:rPr lang="en-US" altLang="ru-RU" sz="1800"/>
              <a:t>IV </a:t>
            </a:r>
            <a:r>
              <a:rPr lang="ru-RU" altLang="ru-RU" sz="1800"/>
              <a:t>Съезде механиков в Киеве, в ГАИШе, МАИ, ИМ МГУ, а Краснодарском университете, на кафедре механики  МФТИ и др.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800"/>
              <a:t>Обоснованность и необходимость создания неоптолемеевского языка  для механики и прежде всего космонавтики, думается, не вызывает сомнений. Причем основы его чисто ньютоновские и не вызывают подозрений в некорректности. Хотя это не исключает возможности каких-то ошибок фактического, неконцептуального характера.</a:t>
            </a:r>
            <a:r>
              <a:rPr lang="en-US" altLang="ru-RU" sz="1800"/>
              <a:t> </a:t>
            </a:r>
            <a:r>
              <a:rPr lang="ru-RU" altLang="ru-RU" sz="1800"/>
              <a:t>Здесь открывается большой фронт работ с возможностью создания новых разделов механической науки, новых приложений ее, в том числе и для завоевания ведущих позиций в мировой науке российскими ученым, Сказано, что нет более практичного, чем хорошая теория. </a:t>
            </a:r>
            <a:r>
              <a:rPr lang="ru-RU" altLang="ru-RU" sz="2800" b="1"/>
              <a:t>Благодарю за внимание и терпение</a:t>
            </a:r>
            <a:r>
              <a:rPr lang="ru-RU" altLang="ru-RU" sz="1800" b="1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Понятие о механическом состоянии механических объектов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762000"/>
            <a:ext cx="7772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200" smtClean="0"/>
              <a:t>Механическое состояние механических объектов – новое понятие механики.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smtClean="0"/>
              <a:t>Рассматриваются два типа состояний – свободное и несвободное.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smtClean="0"/>
              <a:t>Парашютист в свободном падении, снаряд или боеголовка, космический корабль, космонавт на орбите, Земля, Луна, Солнце, звезды, галактики, рассматриваемые как элементарные механические объекты (ЭМО) – примеры объектов в </a:t>
            </a:r>
            <a:r>
              <a:rPr lang="ru-RU" altLang="ru-RU" sz="2200" b="1" smtClean="0"/>
              <a:t>свободном механическом состоянии</a:t>
            </a:r>
            <a:r>
              <a:rPr lang="ru-RU" altLang="ru-RU" sz="22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200" smtClean="0"/>
              <a:t>Человек или иной предмет на поверхности или внутри Земли, объект на Луне и Солнце, КК и космонавт в нем на активном участке траектории или на орбите при учете «негравитационного торможения», электрон в атоме, частицы солнечного ветра в магнитосфере Земли –примеры объектов в </a:t>
            </a:r>
            <a:r>
              <a:rPr lang="ru-RU" altLang="ru-RU" sz="2200" b="1" smtClean="0"/>
              <a:t>несвободном механическом состоянии</a:t>
            </a:r>
            <a:r>
              <a:rPr lang="ru-RU" altLang="ru-RU" sz="2200" smtClean="0"/>
              <a:t>. </a:t>
            </a: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4"/>
          <p:cNvSpPr>
            <a:spLocks noChangeArrowheads="1"/>
          </p:cNvSpPr>
          <p:nvPr/>
        </p:nvSpPr>
        <p:spPr bwMode="auto">
          <a:xfrm>
            <a:off x="1219200" y="5791200"/>
            <a:ext cx="1905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CC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/>
              <a:t>Весомость как характеристика и мера несвободного механического состояния</a:t>
            </a:r>
          </a:p>
        </p:txBody>
      </p:sp>
      <p:sp>
        <p:nvSpPr>
          <p:cNvPr id="28676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Источник несвободы в механике называется </a:t>
            </a:r>
            <a:r>
              <a:rPr lang="ru-RU" altLang="ru-RU" sz="2000" i="1" smtClean="0"/>
              <a:t>силой</a:t>
            </a:r>
            <a:r>
              <a:rPr lang="ru-RU" altLang="ru-RU" sz="2000" smtClean="0"/>
              <a:t>. В языке Ньютона именно сила является фундаментальным, первичным, неопределяемым понятием. Для Ньютона сила ассоциировалась с мышцей и тетивой.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 третьей механике в качестве фундаментального понятия принимается характеристика механического состояния, называемая </a:t>
            </a:r>
            <a:r>
              <a:rPr lang="ru-RU" altLang="ru-RU" sz="2000" b="1" smtClean="0"/>
              <a:t>ВЕСОМОСТЬЮ</a:t>
            </a:r>
            <a:r>
              <a:rPr lang="ru-RU" altLang="ru-RU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Весомость есть вектор, приложенный к самому телу.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Свободные механические объекты находятся в </a:t>
            </a:r>
            <a:r>
              <a:rPr lang="ru-RU" altLang="ru-RU" sz="2000" i="1" smtClean="0"/>
              <a:t>невесомости</a:t>
            </a:r>
            <a:r>
              <a:rPr lang="ru-RU" altLang="ru-RU" sz="2000" smtClean="0"/>
              <a:t>, т.е. в имеют нулевую весомость.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Несвободные объекты находятся в весомом состоянии с ненулевой весомостью.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Устройство для измерения весомости называется </a:t>
            </a:r>
            <a:r>
              <a:rPr lang="ru-RU" altLang="ru-RU" sz="2000" b="1" smtClean="0"/>
              <a:t>ВЕСОМОМЕТР</a:t>
            </a:r>
            <a:r>
              <a:rPr lang="ru-RU" altLang="ru-RU" sz="2000" smtClean="0"/>
              <a:t>. Весомометрическими устройствами или индикаторами обладают почти все живые организмы. В вестибулярном аппарате целый набор весомометров Это шестой орган чувств.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Простейший весомометр представляет грузик с пружинкой. Это широко используемый прибор, называемый сейчас (неверно) акселерометром или гравиметром (это вернее) или ньютонометром (тоже неверно).</a:t>
            </a:r>
          </a:p>
        </p:txBody>
      </p:sp>
      <p:sp>
        <p:nvSpPr>
          <p:cNvPr id="28677" name="Oval 15"/>
          <p:cNvSpPr>
            <a:spLocks noChangeArrowheads="1"/>
          </p:cNvSpPr>
          <p:nvPr/>
        </p:nvSpPr>
        <p:spPr bwMode="auto">
          <a:xfrm>
            <a:off x="2590800" y="5867400"/>
            <a:ext cx="381000" cy="381000"/>
          </a:xfrm>
          <a:prstGeom prst="ellipse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Freeform 17"/>
          <p:cNvSpPr>
            <a:spLocks/>
          </p:cNvSpPr>
          <p:nvPr/>
        </p:nvSpPr>
        <p:spPr bwMode="auto">
          <a:xfrm>
            <a:off x="1219200" y="5867400"/>
            <a:ext cx="1371600" cy="381000"/>
          </a:xfrm>
          <a:custGeom>
            <a:avLst/>
            <a:gdLst>
              <a:gd name="T0" fmla="*/ 864 w 864"/>
              <a:gd name="T1" fmla="*/ 144 h 240"/>
              <a:gd name="T2" fmla="*/ 672 w 864"/>
              <a:gd name="T3" fmla="*/ 144 h 240"/>
              <a:gd name="T4" fmla="*/ 576 w 864"/>
              <a:gd name="T5" fmla="*/ 0 h 240"/>
              <a:gd name="T6" fmla="*/ 528 w 864"/>
              <a:gd name="T7" fmla="*/ 240 h 240"/>
              <a:gd name="T8" fmla="*/ 432 w 864"/>
              <a:gd name="T9" fmla="*/ 0 h 240"/>
              <a:gd name="T10" fmla="*/ 384 w 864"/>
              <a:gd name="T11" fmla="*/ 240 h 240"/>
              <a:gd name="T12" fmla="*/ 288 w 864"/>
              <a:gd name="T13" fmla="*/ 48 h 240"/>
              <a:gd name="T14" fmla="*/ 192 w 864"/>
              <a:gd name="T15" fmla="*/ 240 h 240"/>
              <a:gd name="T16" fmla="*/ 144 w 864"/>
              <a:gd name="T17" fmla="*/ 96 h 240"/>
              <a:gd name="T18" fmla="*/ 0 w 864"/>
              <a:gd name="T19" fmla="*/ 96 h 2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4"/>
              <a:gd name="T31" fmla="*/ 0 h 240"/>
              <a:gd name="T32" fmla="*/ 864 w 864"/>
              <a:gd name="T33" fmla="*/ 240 h 2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4" h="240">
                <a:moveTo>
                  <a:pt x="864" y="144"/>
                </a:moveTo>
                <a:lnTo>
                  <a:pt x="672" y="144"/>
                </a:lnTo>
                <a:lnTo>
                  <a:pt x="576" y="0"/>
                </a:lnTo>
                <a:lnTo>
                  <a:pt x="528" y="240"/>
                </a:lnTo>
                <a:lnTo>
                  <a:pt x="432" y="0"/>
                </a:lnTo>
                <a:lnTo>
                  <a:pt x="384" y="240"/>
                </a:lnTo>
                <a:lnTo>
                  <a:pt x="288" y="48"/>
                </a:lnTo>
                <a:lnTo>
                  <a:pt x="192" y="240"/>
                </a:lnTo>
                <a:lnTo>
                  <a:pt x="144" y="96"/>
                </a:lnTo>
                <a:lnTo>
                  <a:pt x="0" y="96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9" name="Line 18"/>
          <p:cNvSpPr>
            <a:spLocks noChangeShapeType="1"/>
          </p:cNvSpPr>
          <p:nvPr/>
        </p:nvSpPr>
        <p:spPr bwMode="auto">
          <a:xfrm>
            <a:off x="1219200" y="5410200"/>
            <a:ext cx="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0" name="Line 19"/>
          <p:cNvSpPr>
            <a:spLocks noChangeShapeType="1"/>
          </p:cNvSpPr>
          <p:nvPr/>
        </p:nvSpPr>
        <p:spPr bwMode="auto">
          <a:xfrm flipH="1">
            <a:off x="533400" y="6019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1" name="Freeform 20"/>
          <p:cNvSpPr>
            <a:spLocks/>
          </p:cNvSpPr>
          <p:nvPr/>
        </p:nvSpPr>
        <p:spPr bwMode="auto">
          <a:xfrm flipH="1">
            <a:off x="1066800" y="5410200"/>
            <a:ext cx="3429000" cy="1295400"/>
          </a:xfrm>
          <a:custGeom>
            <a:avLst/>
            <a:gdLst>
              <a:gd name="T0" fmla="*/ 823 w 863"/>
              <a:gd name="T1" fmla="*/ 54 h 760"/>
              <a:gd name="T2" fmla="*/ 664 w 863"/>
              <a:gd name="T3" fmla="*/ 16 h 760"/>
              <a:gd name="T4" fmla="*/ 225 w 863"/>
              <a:gd name="T5" fmla="*/ 54 h 760"/>
              <a:gd name="T6" fmla="*/ 164 w 863"/>
              <a:gd name="T7" fmla="*/ 100 h 760"/>
              <a:gd name="T8" fmla="*/ 73 w 863"/>
              <a:gd name="T9" fmla="*/ 190 h 760"/>
              <a:gd name="T10" fmla="*/ 28 w 863"/>
              <a:gd name="T11" fmla="*/ 244 h 760"/>
              <a:gd name="T12" fmla="*/ 50 w 863"/>
              <a:gd name="T13" fmla="*/ 471 h 760"/>
              <a:gd name="T14" fmla="*/ 58 w 863"/>
              <a:gd name="T15" fmla="*/ 524 h 760"/>
              <a:gd name="T16" fmla="*/ 96 w 863"/>
              <a:gd name="T17" fmla="*/ 569 h 760"/>
              <a:gd name="T18" fmla="*/ 300 w 863"/>
              <a:gd name="T19" fmla="*/ 668 h 760"/>
              <a:gd name="T20" fmla="*/ 399 w 863"/>
              <a:gd name="T21" fmla="*/ 713 h 760"/>
              <a:gd name="T22" fmla="*/ 535 w 863"/>
              <a:gd name="T23" fmla="*/ 736 h 760"/>
              <a:gd name="T24" fmla="*/ 604 w 863"/>
              <a:gd name="T25" fmla="*/ 751 h 760"/>
              <a:gd name="T26" fmla="*/ 687 w 863"/>
              <a:gd name="T27" fmla="*/ 736 h 760"/>
              <a:gd name="T28" fmla="*/ 725 w 863"/>
              <a:gd name="T29" fmla="*/ 706 h 760"/>
              <a:gd name="T30" fmla="*/ 839 w 863"/>
              <a:gd name="T31" fmla="*/ 683 h 7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63"/>
              <a:gd name="T49" fmla="*/ 0 h 760"/>
              <a:gd name="T50" fmla="*/ 863 w 863"/>
              <a:gd name="T51" fmla="*/ 760 h 7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63" h="760">
                <a:moveTo>
                  <a:pt x="823" y="54"/>
                </a:moveTo>
                <a:cubicBezTo>
                  <a:pt x="766" y="46"/>
                  <a:pt x="718" y="35"/>
                  <a:pt x="664" y="16"/>
                </a:cubicBezTo>
                <a:cubicBezTo>
                  <a:pt x="467" y="24"/>
                  <a:pt x="374" y="0"/>
                  <a:pt x="225" y="54"/>
                </a:cubicBezTo>
                <a:cubicBezTo>
                  <a:pt x="204" y="74"/>
                  <a:pt x="192" y="90"/>
                  <a:pt x="164" y="100"/>
                </a:cubicBezTo>
                <a:cubicBezTo>
                  <a:pt x="143" y="131"/>
                  <a:pt x="102" y="167"/>
                  <a:pt x="73" y="190"/>
                </a:cubicBezTo>
                <a:cubicBezTo>
                  <a:pt x="55" y="205"/>
                  <a:pt x="44" y="227"/>
                  <a:pt x="28" y="244"/>
                </a:cubicBezTo>
                <a:cubicBezTo>
                  <a:pt x="0" y="321"/>
                  <a:pt x="28" y="397"/>
                  <a:pt x="50" y="471"/>
                </a:cubicBezTo>
                <a:cubicBezTo>
                  <a:pt x="53" y="489"/>
                  <a:pt x="53" y="507"/>
                  <a:pt x="58" y="524"/>
                </a:cubicBezTo>
                <a:cubicBezTo>
                  <a:pt x="63" y="541"/>
                  <a:pt x="84" y="557"/>
                  <a:pt x="96" y="569"/>
                </a:cubicBezTo>
                <a:cubicBezTo>
                  <a:pt x="153" y="626"/>
                  <a:pt x="229" y="636"/>
                  <a:pt x="300" y="668"/>
                </a:cubicBezTo>
                <a:cubicBezTo>
                  <a:pt x="336" y="684"/>
                  <a:pt x="361" y="704"/>
                  <a:pt x="399" y="713"/>
                </a:cubicBezTo>
                <a:cubicBezTo>
                  <a:pt x="443" y="760"/>
                  <a:pt x="401" y="722"/>
                  <a:pt x="535" y="736"/>
                </a:cubicBezTo>
                <a:cubicBezTo>
                  <a:pt x="558" y="738"/>
                  <a:pt x="581" y="747"/>
                  <a:pt x="604" y="751"/>
                </a:cubicBezTo>
                <a:cubicBezTo>
                  <a:pt x="606" y="751"/>
                  <a:pt x="676" y="744"/>
                  <a:pt x="687" y="736"/>
                </a:cubicBezTo>
                <a:cubicBezTo>
                  <a:pt x="722" y="712"/>
                  <a:pt x="680" y="711"/>
                  <a:pt x="725" y="706"/>
                </a:cubicBezTo>
                <a:cubicBezTo>
                  <a:pt x="849" y="693"/>
                  <a:pt x="863" y="735"/>
                  <a:pt x="839" y="683"/>
                </a:cubicBezTo>
              </a:path>
            </a:pathLst>
          </a:custGeom>
          <a:noFill/>
          <a:ln w="7620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2" name="Line 21"/>
          <p:cNvSpPr>
            <a:spLocks noChangeShapeType="1"/>
          </p:cNvSpPr>
          <p:nvPr/>
        </p:nvSpPr>
        <p:spPr bwMode="auto">
          <a:xfrm>
            <a:off x="1981200" y="5638800"/>
            <a:ext cx="3810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Text Box 22"/>
          <p:cNvSpPr txBox="1">
            <a:spLocks noChangeArrowheads="1"/>
          </p:cNvSpPr>
          <p:nvPr/>
        </p:nvSpPr>
        <p:spPr bwMode="auto">
          <a:xfrm>
            <a:off x="685800" y="556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F</a:t>
            </a:r>
            <a:endParaRPr lang="ru-RU" altLang="ru-RU"/>
          </a:p>
        </p:txBody>
      </p:sp>
      <p:sp>
        <p:nvSpPr>
          <p:cNvPr id="28684" name="Text Box 23"/>
          <p:cNvSpPr txBox="1">
            <a:spLocks noChangeArrowheads="1"/>
          </p:cNvSpPr>
          <p:nvPr/>
        </p:nvSpPr>
        <p:spPr bwMode="auto">
          <a:xfrm>
            <a:off x="2438400" y="5410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/>
              <a:t>W</a:t>
            </a:r>
            <a:endParaRPr lang="ru-RU" altLang="ru-RU"/>
          </a:p>
        </p:txBody>
      </p:sp>
      <p:sp>
        <p:nvSpPr>
          <p:cNvPr id="28685" name="Text Box 25"/>
          <p:cNvSpPr txBox="1">
            <a:spLocks noChangeArrowheads="1"/>
          </p:cNvSpPr>
          <p:nvPr/>
        </p:nvSpPr>
        <p:spPr bwMode="auto">
          <a:xfrm>
            <a:off x="1295400" y="62484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800" b="1"/>
              <a:t>весомометр</a:t>
            </a:r>
          </a:p>
        </p:txBody>
      </p:sp>
      <p:sp>
        <p:nvSpPr>
          <p:cNvPr id="28686" name="Text Box 26"/>
          <p:cNvSpPr txBox="1">
            <a:spLocks noChangeArrowheads="1"/>
          </p:cNvSpPr>
          <p:nvPr/>
        </p:nvSpPr>
        <p:spPr bwMode="auto">
          <a:xfrm>
            <a:off x="4800600" y="59436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/>
              <a:t>А еще нелепее – перегрузометр</a:t>
            </a:r>
            <a:r>
              <a:rPr lang="ru-RU" altLang="ru-RU" sz="2000"/>
              <a:t>.</a:t>
            </a:r>
          </a:p>
        </p:txBody>
      </p:sp>
      <p:sp>
        <p:nvSpPr>
          <p:cNvPr id="28687" name="Rectangle 27"/>
          <p:cNvSpPr>
            <a:spLocks noChangeArrowheads="1"/>
          </p:cNvSpPr>
          <p:nvPr/>
        </p:nvSpPr>
        <p:spPr bwMode="auto">
          <a:xfrm>
            <a:off x="1066800" y="5867400"/>
            <a:ext cx="152400" cy="304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457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/>
              <a:t>Весомика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8392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 системе СИ весомость измеряется в Н</a:t>
            </a:r>
            <a:r>
              <a:rPr lang="en-US" altLang="ru-RU" sz="2000" smtClean="0"/>
              <a:t>/</a:t>
            </a:r>
            <a:r>
              <a:rPr lang="ru-RU" altLang="ru-RU" sz="2000" smtClean="0"/>
              <a:t>кг. Называется «Галилео» - Гл. Земная весомость 9.81 Гл, лунная – 1.6 Гл, солнечная – 27 Гл.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Весомость может быть постоянной и переменной, изменяться по величине (болтанка, тряска) или по направлению (качка), быть однородной в пространстве и неоднородной. 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Новый раздел механики – </a:t>
            </a:r>
            <a:r>
              <a:rPr lang="ru-RU" altLang="ru-RU" sz="2000" b="1" smtClean="0"/>
              <a:t>весомика</a:t>
            </a:r>
            <a:r>
              <a:rPr lang="ru-RU" altLang="ru-RU" sz="2000" smtClean="0"/>
              <a:t>. Это наука о механическом состоянии объектов. Планетная весомика, земная весомика (гравиметрия),  космическая и авиационная весомики. Весомика развлечений для парковых аттракционов. Весомика при прочностных расчетах и конструировании космических, авиационных, морских и иных транспортных аппаратов, в ТММ она широко используется под некорректными именами.Медицинская и ветеринарная весомики. И т.д.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Метрология весомости есть база вообще всей метрологии. Ибо сила эталонируется через весомость и массу.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Весомика один из важнейших разделов механики, значение которой трудно переоценить. Ее пока нет так как нет терминологии. Это уже первый плод нового языка механики.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Сейчас в этой области используется нечто типа «перегрузка», «недогрузка», «недоперегрузка» (а что такое «грузка»?), «собственное ускорение» (а это что?). Невнятность языка обуславливает невнятность мысли и невозможность существования науки. Четкость языка есть ясность мысли и дает эффективную науку и практику.</a:t>
            </a: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/>
              <a:t>Понятие механического пространства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Механическое пространство –сцена, на которой играется пьеса механики.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Перенос практической деятельности человека в космическое пространство требует переосмысления этого понятия. Ведь в космосе нет дорог, городов, островов, континентов, гор и т.д., нет географических карт. В нем все подвижно и динамично. Возникает новая наука – </a:t>
            </a:r>
            <a:r>
              <a:rPr lang="ru-RU" altLang="ru-RU" sz="2000" b="1" smtClean="0"/>
              <a:t>геометрика</a:t>
            </a:r>
            <a:r>
              <a:rPr lang="ru-RU" altLang="ru-RU" sz="2000" smtClean="0"/>
              <a:t>, которая создает базу геометриизации космического пространства.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Главное понятие геометрики –понятие </a:t>
            </a:r>
            <a:r>
              <a:rPr lang="ru-RU" altLang="ru-RU" sz="2000" b="1" smtClean="0"/>
              <a:t>системы отсчета</a:t>
            </a:r>
            <a:r>
              <a:rPr lang="ru-RU" altLang="ru-RU" sz="2000" smtClean="0"/>
              <a:t>. Но предварительно надо ввести главные типы механических объектов. Это </a:t>
            </a:r>
            <a:r>
              <a:rPr lang="ru-RU" altLang="ru-RU" sz="2000" b="1" smtClean="0"/>
              <a:t>элементарный механический объект</a:t>
            </a:r>
            <a:r>
              <a:rPr lang="ru-RU" altLang="ru-RU" sz="2000" smtClean="0"/>
              <a:t> (ЭМО), </a:t>
            </a:r>
            <a:r>
              <a:rPr lang="ru-RU" altLang="ru-RU" sz="2000" b="1" smtClean="0"/>
              <a:t>механическое тело</a:t>
            </a:r>
            <a:r>
              <a:rPr lang="ru-RU" altLang="ru-RU" sz="2000" smtClean="0"/>
              <a:t> (МТ) и </a:t>
            </a:r>
            <a:r>
              <a:rPr lang="ru-RU" altLang="ru-RU" sz="2000" b="1" smtClean="0"/>
              <a:t>механическая среда</a:t>
            </a:r>
            <a:r>
              <a:rPr lang="ru-RU" altLang="ru-RU" sz="2000" smtClean="0"/>
              <a:t> (МС). МТ может быть разделено на ЭМО, МС на отдельные тела и далее на ЭМО.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Система отсчета это прежде всего механическая среда. Ее описание содержится в описании состояний элементов и их взаимосвязей.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Вводится понятие </a:t>
            </a:r>
            <a:r>
              <a:rPr lang="ru-RU" altLang="ru-RU" sz="2000" b="1" smtClean="0"/>
              <a:t>абсолютно жесткой связи </a:t>
            </a:r>
            <a:r>
              <a:rPr lang="ru-RU" altLang="ru-RU" sz="2000" smtClean="0"/>
              <a:t>и </a:t>
            </a:r>
            <a:r>
              <a:rPr lang="ru-RU" altLang="ru-RU" sz="2000" b="1" smtClean="0"/>
              <a:t>прямой</a:t>
            </a:r>
            <a:r>
              <a:rPr lang="ru-RU" altLang="ru-RU" sz="2000" smtClean="0"/>
              <a:t> как образа напряженной гибкой струны (но не луча света).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b="1" smtClean="0"/>
              <a:t>Абсолютно жесткая среда</a:t>
            </a:r>
            <a:r>
              <a:rPr lang="ru-RU" altLang="ru-RU" sz="2000" smtClean="0"/>
              <a:t> –среда, между элементами которой существует абсолютно жесткая связь. Системы отсчета на абсолютно жестких средах это </a:t>
            </a:r>
            <a:r>
              <a:rPr lang="ru-RU" altLang="ru-RU" sz="2000" b="1" smtClean="0"/>
              <a:t>ньютоновские системы отсчета</a:t>
            </a:r>
            <a:r>
              <a:rPr lang="ru-RU" altLang="ru-RU" sz="2000" smtClean="0"/>
              <a:t>. В используются и неньютоновские системы отсчета.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Система координат – совокупность чисел, приписанных элементам отсчета. На одной системе (тел) отсчета можно ввести множество систем координат (декартову, полярную, сферическую и т.д.).</a:t>
            </a:r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0"/>
            <a:ext cx="8080375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Понятие механического пространства (продолжение)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94360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Среда, выполненная свободными, невесомыми элементами, называется </a:t>
            </a:r>
            <a:r>
              <a:rPr lang="ru-RU" altLang="ru-RU" sz="2000" b="1" smtClean="0"/>
              <a:t>абсолютно мягкой</a:t>
            </a:r>
            <a:r>
              <a:rPr lang="ru-RU" altLang="ru-RU" sz="2000" smtClean="0"/>
              <a:t>. Система отсчета на абсолютно мягких средах называется </a:t>
            </a:r>
            <a:r>
              <a:rPr lang="ru-RU" altLang="ru-RU" sz="2000" b="1" smtClean="0"/>
              <a:t>мягкой системой отсчета</a:t>
            </a:r>
            <a:r>
              <a:rPr lang="ru-RU" altLang="ru-RU" sz="2000" smtClean="0"/>
              <a:t>.</a:t>
            </a:r>
          </a:p>
          <a:p>
            <a:pPr eaLnBrk="1" hangingPunct="1"/>
            <a:r>
              <a:rPr lang="ru-RU" altLang="ru-RU" sz="2000" smtClean="0"/>
              <a:t>Мягкая ньютоновская система отсчета (одновременно и мягкая, и жесткая) называется </a:t>
            </a:r>
            <a:r>
              <a:rPr lang="ru-RU" altLang="ru-RU" sz="2000" b="1" smtClean="0"/>
              <a:t>инерциальной системой отсчета</a:t>
            </a:r>
            <a:r>
              <a:rPr lang="ru-RU" altLang="ru-RU" sz="2000" smtClean="0"/>
              <a:t>. Для инерциальных систем отсчета справедлив принцип Галилея: свободное (невесомое) тело движется в ней равномерно и прямолинейно </a:t>
            </a:r>
          </a:p>
          <a:p>
            <a:pPr eaLnBrk="1" hangingPunct="1"/>
            <a:r>
              <a:rPr lang="ru-RU" altLang="ru-RU" sz="2000" smtClean="0"/>
              <a:t>Пространство, в котором </a:t>
            </a:r>
            <a:r>
              <a:rPr lang="ru-RU" altLang="ru-RU" sz="2000" i="1" smtClean="0"/>
              <a:t>можно</a:t>
            </a:r>
            <a:r>
              <a:rPr lang="ru-RU" altLang="ru-RU" sz="2000" smtClean="0"/>
              <a:t> ввести инерциальную систему отсчета, называется </a:t>
            </a:r>
            <a:r>
              <a:rPr lang="ru-RU" altLang="ru-RU" sz="2000" b="1" smtClean="0"/>
              <a:t>галилеевым</a:t>
            </a:r>
            <a:r>
              <a:rPr lang="ru-RU" altLang="ru-RU" sz="2000" smtClean="0"/>
              <a:t>. </a:t>
            </a:r>
          </a:p>
          <a:p>
            <a:pPr eaLnBrk="1" hangingPunct="1"/>
            <a:r>
              <a:rPr lang="ru-RU" altLang="ru-RU" sz="2000" smtClean="0"/>
              <a:t>Иные пространства называются </a:t>
            </a:r>
            <a:r>
              <a:rPr lang="ru-RU" altLang="ru-RU" sz="2000" b="1" smtClean="0"/>
              <a:t>негалилеевыми</a:t>
            </a:r>
            <a:r>
              <a:rPr lang="ru-RU" altLang="ru-RU" sz="2000" smtClean="0"/>
              <a:t>. Распределение весомости элементов среды (в ньютоновской системе отсчета) создает </a:t>
            </a:r>
            <a:r>
              <a:rPr lang="ru-RU" altLang="ru-RU" sz="2000" b="1" smtClean="0"/>
              <a:t>весомостное</a:t>
            </a:r>
            <a:r>
              <a:rPr lang="ru-RU" altLang="ru-RU" sz="2000" smtClean="0"/>
              <a:t> </a:t>
            </a:r>
            <a:r>
              <a:rPr lang="ru-RU" altLang="ru-RU" sz="2000" b="1" smtClean="0"/>
              <a:t>поле</a:t>
            </a:r>
            <a:r>
              <a:rPr lang="ru-RU" altLang="ru-RU" sz="2000" smtClean="0"/>
              <a:t> негалилеевой системы отсчета. </a:t>
            </a:r>
          </a:p>
          <a:p>
            <a:pPr eaLnBrk="1" hangingPunct="1"/>
            <a:r>
              <a:rPr lang="ru-RU" altLang="ru-RU" sz="2000" smtClean="0"/>
              <a:t>Исчисление времени. Идеальные часы. Часы, на ход которые не влияют никакие механические воздействия: Если такие часы синхронизировать в одном месте, а затем их произвольно бросать, кидать, вращать, возить в любое место, то после возврата в одно место и остановки друг относительно друга их показания совпадут.</a:t>
            </a:r>
          </a:p>
          <a:p>
            <a:pPr eaLnBrk="1" hangingPunct="1"/>
            <a:r>
              <a:rPr lang="ru-RU" altLang="ru-RU" sz="2000" smtClean="0"/>
              <a:t>Часы размещаются только у наблюдателя. Координатное время определяется законами движения тел. И если предсказания теории и наблюдения совпадают, то и координатное время исчислено верно.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endParaRPr lang="ru-RU" altLang="ru-RU" sz="2000" smtClean="0"/>
          </a:p>
        </p:txBody>
      </p:sp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4676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smtClean="0"/>
              <a:t>Что такое </a:t>
            </a:r>
            <a:r>
              <a:rPr lang="ru-RU" sz="3200" i="1" smtClean="0"/>
              <a:t>гравитация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Гравитация заключается в существовании в окрестности тел области негалилеевости. Гравитация не взаимодействие, а </a:t>
            </a:r>
            <a:r>
              <a:rPr lang="ru-RU" altLang="ru-RU" sz="2000" b="1" smtClean="0"/>
              <a:t>свойство</a:t>
            </a:r>
            <a:r>
              <a:rPr lang="ru-RU" altLang="ru-RU" sz="2000" smtClean="0"/>
              <a:t>. Его можно изменить исключительно воздействием на источник  гравитации.. Носителем свойства является пространство. Гравитация не меняет свободы и невесомости. Проявление этого свойства состоит в том, что свободные тела в нем не двигаются равномерно и прямолинейно.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Область пространства, в которой проявляется негалилеевость, называется </a:t>
            </a:r>
            <a:r>
              <a:rPr lang="ru-RU" altLang="ru-RU" sz="2000" b="1" smtClean="0"/>
              <a:t>гравитационным полем</a:t>
            </a:r>
            <a:r>
              <a:rPr lang="ru-RU" altLang="ru-RU" sz="2000" smtClean="0"/>
              <a:t>. На достаточном удалении от источника гравитации  поле шарообразно и топологически открыто.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Величина, пропорциональная квадрату радиуса области негалилеевости объекта характеризует имманентное свойство объекта, называемое </a:t>
            </a:r>
            <a:r>
              <a:rPr lang="ru-RU" altLang="ru-RU" sz="2000" b="1" smtClean="0"/>
              <a:t>массой</a:t>
            </a:r>
            <a:r>
              <a:rPr lang="ru-RU" altLang="ru-RU" sz="2000" smtClean="0"/>
              <a:t>..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Система отсчета, асимптотически инерциальная на бесконечности, называется </a:t>
            </a:r>
            <a:r>
              <a:rPr lang="ru-RU" altLang="ru-RU" sz="2000" b="1" smtClean="0"/>
              <a:t>гармонической</a:t>
            </a:r>
            <a:r>
              <a:rPr lang="ru-RU" altLang="ru-RU" sz="2000" smtClean="0"/>
              <a:t>. Поле весомости в гармонической системе отсчета является собственно гравитационным полем. Общее весомостное поле аддитивно и состоит из собственно гравитационного поля и поля весомости неинерциальной системы отсчета без учета гравитации (например, связанного с вращением системы отсчета или реактивного воздействия). Локально эти поля неразделимы (принцип Эйнштейна).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3581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/>
              <a:t>Фундамент механики построен. </a:t>
            </a:r>
            <a:br>
              <a:rPr lang="ru-RU" smtClean="0"/>
            </a:br>
            <a:r>
              <a:rPr lang="ru-RU" smtClean="0"/>
              <a:t>Начинаем построение </a:t>
            </a:r>
            <a:br>
              <a:rPr lang="ru-RU" smtClean="0"/>
            </a:br>
            <a:r>
              <a:rPr lang="ru-RU" smtClean="0"/>
              <a:t>самой механики</a:t>
            </a:r>
          </a:p>
        </p:txBody>
      </p:sp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Учебный курс">
  <a:themeElements>
    <a:clrScheme name="Учебный курс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5F5F5F"/>
      </a:hlink>
      <a:folHlink>
        <a:srgbClr val="EAEAEA"/>
      </a:folHlink>
    </a:clrScheme>
    <a:fontScheme name="Учебный курс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Учебный курс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Office\Templates\1049\Учебный курс.pot</Template>
  <TotalTime>7704</TotalTime>
  <Words>2763</Words>
  <Application>Microsoft Office PowerPoint</Application>
  <PresentationFormat>Экран (4:3)</PresentationFormat>
  <Paragraphs>224</Paragraphs>
  <Slides>27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Times New Roman</vt:lpstr>
      <vt:lpstr>Arial</vt:lpstr>
      <vt:lpstr>Wingdings</vt:lpstr>
      <vt:lpstr>Symbol</vt:lpstr>
      <vt:lpstr>Учебный курс</vt:lpstr>
      <vt:lpstr>Документ Microsoft Word</vt:lpstr>
      <vt:lpstr>Microsoft Equation 3.0</vt:lpstr>
      <vt:lpstr>Презентация PowerPoint</vt:lpstr>
      <vt:lpstr>Презентация PowerPoint</vt:lpstr>
      <vt:lpstr>Понятие о механическом состоянии механических объектов</vt:lpstr>
      <vt:lpstr>Весомость как характеристика и мера несвободного механического состояния</vt:lpstr>
      <vt:lpstr>Весомика</vt:lpstr>
      <vt:lpstr>Понятие механического пространства</vt:lpstr>
      <vt:lpstr>Понятие механического пространства (продолжение)</vt:lpstr>
      <vt:lpstr>Что такое гравитация </vt:lpstr>
      <vt:lpstr>Фундамент механики построен.  Начинаем построение  самой механики</vt:lpstr>
      <vt:lpstr>Аксиоматика</vt:lpstr>
      <vt:lpstr>Основные законы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</dc:creator>
  <cp:lastModifiedBy>admin</cp:lastModifiedBy>
  <cp:revision>25</cp:revision>
  <cp:lastPrinted>1601-01-01T00:00:00Z</cp:lastPrinted>
  <dcterms:created xsi:type="dcterms:W3CDTF">1601-01-01T00:00:00Z</dcterms:created>
  <dcterms:modified xsi:type="dcterms:W3CDTF">2015-04-08T14:26:10Z</dcterms:modified>
</cp:coreProperties>
</file>