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3" d="100"/>
          <a:sy n="43" d="100"/>
        </p:scale>
        <p:origin x="129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157A82A-23A5-44C9-82B5-3DA5372E18F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56383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538EC2-AD65-4286-BC2A-ED05F3FAB9D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5004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295FEE-812E-4B43-AD10-82A74A97216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61412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E565B3-2BBB-4BD0-8D3D-D9CF8C1B1CC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92846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BACA5F0-C686-4547-83A2-5F8836F7DEF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615170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364109-A500-4AE9-8A58-5FAECF98C4E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39943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43E742-17ED-42E6-9613-F612B36D35CC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916626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005372-9026-4403-A91C-65396B304EB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4287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EFD859-64D5-47DF-B701-484CCFE3213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66694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4C60CDA-92AE-4DE2-AB23-1F1D1B6210F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04752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BCC791-6201-4EE4-8518-F6A2266148C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44213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675ADE-F43A-439A-8D66-6532CBEC7D1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7535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0327B28-E981-4990-B5EB-28751565DE9F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 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 </a:t>
            </a: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901700" y="908050"/>
            <a:ext cx="7772400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4000">
                <a:solidFill>
                  <a:schemeClr val="tx2"/>
                </a:solidFill>
              </a:rPr>
              <a:t/>
            </a:r>
            <a:br>
              <a:rPr lang="ru-RU" altLang="ru-RU" sz="4000">
                <a:solidFill>
                  <a:schemeClr val="tx2"/>
                </a:solidFill>
              </a:rPr>
            </a:br>
            <a:r>
              <a:rPr lang="ru-RU" altLang="ru-RU" sz="4000">
                <a:solidFill>
                  <a:schemeClr val="tx2"/>
                </a:solidFill>
              </a:rPr>
              <a:t>«Правовое регулирование профессиональной деятельности»</a:t>
            </a:r>
          </a:p>
        </p:txBody>
      </p:sp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1587500" y="4102100"/>
            <a:ext cx="6400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ru-RU" altLang="ru-RU" sz="3200"/>
              <a:t>учебный курс</a:t>
            </a:r>
          </a:p>
          <a:p>
            <a:pPr algn="ctr" eaLnBrk="1" hangingPunct="1">
              <a:spcBef>
                <a:spcPct val="20000"/>
              </a:spcBef>
            </a:pPr>
            <a:r>
              <a:rPr lang="ru-RU" altLang="ru-RU" sz="3200"/>
              <a:t>Правовая подготовка специалиста</a:t>
            </a:r>
          </a:p>
          <a:p>
            <a:pPr algn="ctr" eaLnBrk="1" hangingPunct="1">
              <a:spcBef>
                <a:spcPct val="20000"/>
              </a:spcBef>
            </a:pPr>
            <a:endParaRPr lang="ru-RU" altLang="ru-RU" sz="3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/>
              <a:t> </a:t>
            </a: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ru-RU" altLang="ru-RU" sz="2800" smtClean="0"/>
              <a:t>ПРОФЕССИОНАЛЬНАЯ  ДЕЯТЕЛЬНОСТЬ ПО ГРАЖДАНСКО-ПРАВОВОМУ  ДОГОВОРУ</a:t>
            </a: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250825" y="1628775"/>
            <a:ext cx="4105275" cy="43783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/>
              <a:t>Гражданско-правовой договор в профессиональной деятельности</a:t>
            </a:r>
            <a:r>
              <a:rPr lang="ru-RU" altLang="ru-RU"/>
              <a:t> -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/>
              <a:t>это соглашение между исполнителем (специалистом), с одной стороны, и заказчиком (юридическим или физическим лицом) с другой стороны, согласно которому  специалист обязуется выполнить по заданию заказчика работу определенного качества,  и сдать ее результат заказчику в срок, предусмотренный договором, а заказчик обязуется принять результат работы и оплатить его </a:t>
            </a:r>
          </a:p>
        </p:txBody>
      </p:sp>
      <p:sp>
        <p:nvSpPr>
          <p:cNvPr id="11269" name="Text Box 6"/>
          <p:cNvSpPr txBox="1">
            <a:spLocks noChangeArrowheads="1"/>
          </p:cNvSpPr>
          <p:nvPr/>
        </p:nvSpPr>
        <p:spPr bwMode="auto">
          <a:xfrm>
            <a:off x="5076825" y="1628775"/>
            <a:ext cx="3887788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Договор подряда</a:t>
            </a:r>
          </a:p>
        </p:txBody>
      </p:sp>
      <p:sp>
        <p:nvSpPr>
          <p:cNvPr id="11270" name="Text Box 7"/>
          <p:cNvSpPr txBox="1">
            <a:spLocks noChangeArrowheads="1"/>
          </p:cNvSpPr>
          <p:nvPr/>
        </p:nvSpPr>
        <p:spPr bwMode="auto">
          <a:xfrm>
            <a:off x="5076825" y="4437063"/>
            <a:ext cx="3887788" cy="3857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Авторский договор</a:t>
            </a:r>
          </a:p>
        </p:txBody>
      </p: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5076825" y="5084763"/>
            <a:ext cx="3887788" cy="935037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Договор о выполнении научно-исследовательских и опытно-конструкторских работ</a:t>
            </a:r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5076825" y="3763963"/>
            <a:ext cx="3887788" cy="3857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Договор комиссии</a:t>
            </a:r>
          </a:p>
        </p:txBody>
      </p:sp>
      <p:sp>
        <p:nvSpPr>
          <p:cNvPr id="11273" name="Text Box 10"/>
          <p:cNvSpPr txBox="1">
            <a:spLocks noChangeArrowheads="1"/>
          </p:cNvSpPr>
          <p:nvPr/>
        </p:nvSpPr>
        <p:spPr bwMode="auto">
          <a:xfrm>
            <a:off x="5076825" y="3114675"/>
            <a:ext cx="3887788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Договор поручения</a:t>
            </a:r>
          </a:p>
        </p:txBody>
      </p:sp>
      <p:sp>
        <p:nvSpPr>
          <p:cNvPr id="11274" name="Text Box 11"/>
          <p:cNvSpPr txBox="1">
            <a:spLocks noChangeArrowheads="1"/>
          </p:cNvSpPr>
          <p:nvPr/>
        </p:nvSpPr>
        <p:spPr bwMode="auto">
          <a:xfrm>
            <a:off x="5076825" y="2205038"/>
            <a:ext cx="3887788" cy="660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Договор возмездного оказания услуг</a:t>
            </a:r>
          </a:p>
        </p:txBody>
      </p:sp>
      <p:sp>
        <p:nvSpPr>
          <p:cNvPr id="11275" name="Line 12"/>
          <p:cNvSpPr>
            <a:spLocks noChangeShapeType="1"/>
          </p:cNvSpPr>
          <p:nvPr/>
        </p:nvSpPr>
        <p:spPr bwMode="auto">
          <a:xfrm>
            <a:off x="4427538" y="1844675"/>
            <a:ext cx="5762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6" name="Line 13"/>
          <p:cNvSpPr>
            <a:spLocks noChangeShapeType="1"/>
          </p:cNvSpPr>
          <p:nvPr/>
        </p:nvSpPr>
        <p:spPr bwMode="auto">
          <a:xfrm>
            <a:off x="4427538" y="5516563"/>
            <a:ext cx="5762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7" name="Line 14"/>
          <p:cNvSpPr>
            <a:spLocks noChangeShapeType="1"/>
          </p:cNvSpPr>
          <p:nvPr/>
        </p:nvSpPr>
        <p:spPr bwMode="auto">
          <a:xfrm>
            <a:off x="4427538" y="4652963"/>
            <a:ext cx="5762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8" name="Line 15"/>
          <p:cNvSpPr>
            <a:spLocks noChangeShapeType="1"/>
          </p:cNvSpPr>
          <p:nvPr/>
        </p:nvSpPr>
        <p:spPr bwMode="auto">
          <a:xfrm>
            <a:off x="4427538" y="4005263"/>
            <a:ext cx="5762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79" name="Line 16"/>
          <p:cNvSpPr>
            <a:spLocks noChangeShapeType="1"/>
          </p:cNvSpPr>
          <p:nvPr/>
        </p:nvSpPr>
        <p:spPr bwMode="auto">
          <a:xfrm>
            <a:off x="4427538" y="3284538"/>
            <a:ext cx="5762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1280" name="Line 17"/>
          <p:cNvSpPr>
            <a:spLocks noChangeShapeType="1"/>
          </p:cNvSpPr>
          <p:nvPr/>
        </p:nvSpPr>
        <p:spPr bwMode="auto">
          <a:xfrm>
            <a:off x="4427538" y="2492375"/>
            <a:ext cx="5762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200" smtClean="0"/>
              <a:t>Предпринимательская деятельность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688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600" i="1" smtClean="0"/>
              <a:t>-	</a:t>
            </a:r>
            <a:r>
              <a:rPr lang="ru-RU" altLang="ru-RU" sz="2000" i="1" smtClean="0"/>
              <a:t>это  самостоятельная,  осуществляемая на свой риск деятельность, направленная на  систематическое получение прибыли от пользования имуществом, продажи товаров, выполнения работ или оказания услуг лицами, зарегистрированными в этом качестве в установленном законом порядке</a:t>
            </a:r>
            <a:r>
              <a:rPr lang="ru-RU" altLang="ru-RU" sz="2000" smtClean="0"/>
              <a:t>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600" smtClean="0"/>
              <a:t>	</a:t>
            </a:r>
            <a:r>
              <a:rPr lang="ru-RU" altLang="ru-RU" sz="1600" b="1" smtClean="0"/>
              <a:t>Основные признаки предпринимательской деятельности следующие: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направленность на получение прибыли;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законность достижения целей предпринимательской деятельности;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дифференциация по видам гражданско-правовых обязательств;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риск, который означает оценку возможных неблагоприятных последствий своего поведения, возможную угрозу успешному результату;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выступление в рыночных отношениях от своего имени;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осуществление постоянной деятельности, а не разовых сделок;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самостоятельность в осуществлении деятельности, независимость от органов власти и управления;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имущественная самостоятельность;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600" smtClean="0"/>
              <a:t>самостоятельная имущественная ответственность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Юридические лица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ru-RU" altLang="ru-RU" sz="2400" i="1" smtClean="0"/>
              <a:t>Юридическое лицо – это  организация, которая имеет в собственности, хозяйственном ведении или оперативном управлении обособленное имущество и отвечает по своим обязательствам этим имуществом, может от своего имени приобретать и осуществлять имущественные и личные неимущественные права, нести обязанности, быть истцом и ответчиком в суде</a:t>
            </a:r>
            <a:r>
              <a:rPr lang="ru-RU" altLang="ru-RU" sz="2400" smtClean="0"/>
              <a:t>. </a:t>
            </a:r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endParaRPr lang="ru-RU" altLang="ru-RU" sz="2400" smtClean="0"/>
          </a:p>
          <a:p>
            <a:pPr marL="457200" indent="-457200" eaLnBrk="1" hangingPunct="1">
              <a:lnSpc>
                <a:spcPct val="90000"/>
              </a:lnSpc>
              <a:buFontTx/>
              <a:buNone/>
            </a:pPr>
            <a:r>
              <a:rPr lang="ru-RU" altLang="ru-RU" sz="2400" smtClean="0"/>
              <a:t>Виды юридических лиц: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arenR"/>
            </a:pPr>
            <a:r>
              <a:rPr lang="ru-RU" altLang="ru-RU" sz="2400" smtClean="0"/>
              <a:t>Коммерческие организации</a:t>
            </a:r>
          </a:p>
          <a:p>
            <a:pPr marL="457200" indent="-457200" eaLnBrk="1" hangingPunct="1">
              <a:lnSpc>
                <a:spcPct val="90000"/>
              </a:lnSpc>
              <a:buFontTx/>
              <a:buAutoNum type="arabicParenR"/>
            </a:pPr>
            <a:r>
              <a:rPr lang="ru-RU" altLang="ru-RU" sz="2400" smtClean="0"/>
              <a:t>Некоммерческие организации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smtClean="0"/>
              <a:t>Профессиональная служебная деятельность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ru-RU" altLang="ru-RU" smtClean="0"/>
          </a:p>
          <a:p>
            <a:pPr eaLnBrk="1" hangingPunct="1">
              <a:buFontTx/>
              <a:buNone/>
            </a:pPr>
            <a:r>
              <a:rPr lang="ru-RU" altLang="ru-RU" smtClean="0"/>
              <a:t>Государственная служба:</a:t>
            </a:r>
          </a:p>
          <a:p>
            <a:pPr eaLnBrk="1" hangingPunct="1">
              <a:buFontTx/>
              <a:buNone/>
            </a:pPr>
            <a:r>
              <a:rPr lang="ru-RU" altLang="ru-RU" smtClean="0"/>
              <a:t>		1) гражданская служба</a:t>
            </a:r>
          </a:p>
          <a:p>
            <a:pPr eaLnBrk="1" hangingPunct="1">
              <a:buFontTx/>
              <a:buNone/>
            </a:pPr>
            <a:r>
              <a:rPr lang="ru-RU" altLang="ru-RU" smtClean="0"/>
              <a:t>		2) военная служба</a:t>
            </a:r>
          </a:p>
          <a:p>
            <a:pPr eaLnBrk="1" hangingPunct="1">
              <a:buFontTx/>
              <a:buNone/>
            </a:pPr>
            <a:r>
              <a:rPr lang="ru-RU" altLang="ru-RU" smtClean="0"/>
              <a:t>		3) правоохранительная служба</a:t>
            </a:r>
          </a:p>
          <a:p>
            <a:pPr eaLnBrk="1" hangingPunct="1">
              <a:buFontTx/>
              <a:buNone/>
            </a:pPr>
            <a:endParaRPr lang="ru-RU" altLang="ru-RU" smtClean="0"/>
          </a:p>
          <a:p>
            <a:pPr eaLnBrk="1" hangingPunct="1">
              <a:buFontTx/>
              <a:buNone/>
            </a:pPr>
            <a:r>
              <a:rPr lang="ru-RU" altLang="ru-RU" smtClean="0"/>
              <a:t>Муниципальная служба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Охрана информации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/>
              <a:t> </a:t>
            </a:r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969963" y="2349500"/>
            <a:ext cx="2089150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1"/>
              <a:t>Человек</a:t>
            </a:r>
          </a:p>
        </p:txBody>
      </p:sp>
      <p:sp>
        <p:nvSpPr>
          <p:cNvPr id="15365" name="Text Box 5"/>
          <p:cNvSpPr txBox="1">
            <a:spLocks noChangeArrowheads="1"/>
          </p:cNvSpPr>
          <p:nvPr/>
        </p:nvSpPr>
        <p:spPr bwMode="auto">
          <a:xfrm>
            <a:off x="3924300" y="2349500"/>
            <a:ext cx="2160588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1"/>
              <a:t>Организация</a:t>
            </a:r>
          </a:p>
        </p:txBody>
      </p:sp>
      <p:sp>
        <p:nvSpPr>
          <p:cNvPr id="15366" name="Text Box 6"/>
          <p:cNvSpPr txBox="1">
            <a:spLocks noChangeArrowheads="1"/>
          </p:cNvSpPr>
          <p:nvPr/>
        </p:nvSpPr>
        <p:spPr bwMode="auto">
          <a:xfrm>
            <a:off x="6586538" y="2349500"/>
            <a:ext cx="2162175" cy="4699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 b="1"/>
              <a:t>Государство</a:t>
            </a:r>
          </a:p>
        </p:txBody>
      </p:sp>
      <p:sp>
        <p:nvSpPr>
          <p:cNvPr id="15367" name="Text Box 8"/>
          <p:cNvSpPr txBox="1">
            <a:spLocks noChangeArrowheads="1"/>
          </p:cNvSpPr>
          <p:nvPr/>
        </p:nvSpPr>
        <p:spPr bwMode="auto">
          <a:xfrm rot="-5400000">
            <a:off x="-527049" y="4640262"/>
            <a:ext cx="3257550" cy="8350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/>
              <a:t>Тайна частной  жизни</a:t>
            </a:r>
          </a:p>
        </p:txBody>
      </p:sp>
      <p:sp>
        <p:nvSpPr>
          <p:cNvPr id="15368" name="Text Box 9"/>
          <p:cNvSpPr txBox="1">
            <a:spLocks noChangeArrowheads="1"/>
          </p:cNvSpPr>
          <p:nvPr/>
        </p:nvSpPr>
        <p:spPr bwMode="auto">
          <a:xfrm rot="-5400000">
            <a:off x="1190625" y="4457700"/>
            <a:ext cx="3257550" cy="12001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/>
              <a:t>Тайна профессиональной деятельности</a:t>
            </a:r>
          </a:p>
        </p:txBody>
      </p:sp>
      <p:sp>
        <p:nvSpPr>
          <p:cNvPr id="15369" name="Text Box 10"/>
          <p:cNvSpPr txBox="1">
            <a:spLocks noChangeArrowheads="1"/>
          </p:cNvSpPr>
          <p:nvPr/>
        </p:nvSpPr>
        <p:spPr bwMode="auto">
          <a:xfrm rot="-5400000">
            <a:off x="6054726" y="4640262"/>
            <a:ext cx="3257550" cy="8350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/>
              <a:t>Государственная тайна</a:t>
            </a:r>
          </a:p>
        </p:txBody>
      </p:sp>
      <p:sp>
        <p:nvSpPr>
          <p:cNvPr id="15370" name="Text Box 11"/>
          <p:cNvSpPr txBox="1">
            <a:spLocks noChangeArrowheads="1"/>
          </p:cNvSpPr>
          <p:nvPr/>
        </p:nvSpPr>
        <p:spPr bwMode="auto">
          <a:xfrm rot="-5400000">
            <a:off x="3965576" y="4640262"/>
            <a:ext cx="3257550" cy="8350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2400"/>
              <a:t>Коммерческая   тайна</a:t>
            </a:r>
          </a:p>
        </p:txBody>
      </p:sp>
      <p:sp>
        <p:nvSpPr>
          <p:cNvPr id="15371" name="Line 12"/>
          <p:cNvSpPr>
            <a:spLocks noChangeShapeType="1"/>
          </p:cNvSpPr>
          <p:nvPr/>
        </p:nvSpPr>
        <p:spPr bwMode="auto">
          <a:xfrm flipH="1">
            <a:off x="1187450" y="2924175"/>
            <a:ext cx="64770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2" name="Line 13"/>
          <p:cNvSpPr>
            <a:spLocks noChangeShapeType="1"/>
          </p:cNvSpPr>
          <p:nvPr/>
        </p:nvSpPr>
        <p:spPr bwMode="auto">
          <a:xfrm>
            <a:off x="1979613" y="2924175"/>
            <a:ext cx="576262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3" name="Line 14"/>
          <p:cNvSpPr>
            <a:spLocks noChangeShapeType="1"/>
          </p:cNvSpPr>
          <p:nvPr/>
        </p:nvSpPr>
        <p:spPr bwMode="auto">
          <a:xfrm>
            <a:off x="5580063" y="2924175"/>
            <a:ext cx="0" cy="433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4" name="Line 15"/>
          <p:cNvSpPr>
            <a:spLocks noChangeShapeType="1"/>
          </p:cNvSpPr>
          <p:nvPr/>
        </p:nvSpPr>
        <p:spPr bwMode="auto">
          <a:xfrm>
            <a:off x="7667625" y="2924175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5" name="Line 16"/>
          <p:cNvSpPr>
            <a:spLocks noChangeShapeType="1"/>
          </p:cNvSpPr>
          <p:nvPr/>
        </p:nvSpPr>
        <p:spPr bwMode="auto">
          <a:xfrm>
            <a:off x="4140200" y="3068638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5376" name="Text Box 17"/>
          <p:cNvSpPr txBox="1">
            <a:spLocks noChangeArrowheads="1"/>
          </p:cNvSpPr>
          <p:nvPr/>
        </p:nvSpPr>
        <p:spPr bwMode="auto">
          <a:xfrm rot="-5400000">
            <a:off x="2062163" y="4859338"/>
            <a:ext cx="3240087" cy="376237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/>
              <a:t>(Служебная тайна)</a:t>
            </a:r>
          </a:p>
        </p:txBody>
      </p:sp>
      <p:sp>
        <p:nvSpPr>
          <p:cNvPr id="15377" name="Line 18"/>
          <p:cNvSpPr>
            <a:spLocks noChangeShapeType="1"/>
          </p:cNvSpPr>
          <p:nvPr/>
        </p:nvSpPr>
        <p:spPr bwMode="auto">
          <a:xfrm flipH="1">
            <a:off x="3995738" y="2924175"/>
            <a:ext cx="863600" cy="2017713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3600" smtClean="0"/>
              <a:t>Личная тайна (тайна частной жизни)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i="1" smtClean="0"/>
              <a:t>Тайна частной жизни</a:t>
            </a:r>
            <a:r>
              <a:rPr lang="ru-RU" altLang="ru-RU" sz="1800" smtClean="0"/>
              <a:t> включает в себя сведения о различных сферах жизнедеятельности человека. Сюда в частности, относятся: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ru-RU" altLang="ru-RU" sz="1800" smtClean="0"/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Сведения о здоровье человека – врачебная или медицинская тайна;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Сведения о банковских вкладах - банковская тайна;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Сведения о личной жизни, сообщенные в конфиденциальных формах - тайна переписки, телефонных переговоров, почтовых, телеграфных и иных сообщений;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Сведения о частной жизни, выявленные в ходе расследовании - тайна предварительного следствия;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Сведения о сделках лица - нотариальная тайна;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Сведения об усыновлении - тайна усыновления;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Сведения о страховании - тайна страхования;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Исповедальные сведения – тайна исповеди;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Сведения об обращении за правовой помощью - адвокатская тайна;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/>
              <a:t>Сведения об участии в голосовании - тайна голосования.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Структура модуля: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altLang="ru-RU" b="1" smtClean="0"/>
              <a:t> </a:t>
            </a: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763713" y="1773238"/>
            <a:ext cx="3240087" cy="12033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/>
              <a:t>ЛИЦА, ОСУЩЕСТВЛЯЮЩИЕ ПРОФЕССИОНАЛЬНУЮ ДЕЯТЕЛЬНОСТЬ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692275" y="4076700"/>
            <a:ext cx="3240088" cy="92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/>
              <a:t>ВИДЫ ПРОФЕССИОНАЛЬНОЙ ДЕЯТЕЛЬНОСТИ</a:t>
            </a: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692275" y="5576888"/>
            <a:ext cx="3240088" cy="928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b="1"/>
              <a:t>ОХРАНА ПРОФЕССИОНАЛЬНОЙ ДЕЯТЕЛЬНОСТИ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580063" y="3625850"/>
            <a:ext cx="3455987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ТРУДОВАЯ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5580063" y="4129088"/>
            <a:ext cx="3455987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ГРАЖДАНСКО-ПРАВОВАЯ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5580063" y="4633913"/>
            <a:ext cx="3455987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ПРЕДПРИНИМАТЕЛЬСКАЯ</a:t>
            </a: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5580063" y="5137150"/>
            <a:ext cx="3455987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СЛУЖЕБНАЯ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5724525" y="1970088"/>
            <a:ext cx="3240088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ДОЛЖНОСТНОЕ ЛИЦО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5724525" y="2492375"/>
            <a:ext cx="3240088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РУКОВОДИТЕЛЬ</a:t>
            </a:r>
          </a:p>
        </p:txBody>
      </p:sp>
      <p:sp>
        <p:nvSpPr>
          <p:cNvPr id="3085" name="Text Box 14"/>
          <p:cNvSpPr txBox="1">
            <a:spLocks noChangeArrowheads="1"/>
          </p:cNvSpPr>
          <p:nvPr/>
        </p:nvSpPr>
        <p:spPr bwMode="auto">
          <a:xfrm>
            <a:off x="5580063" y="5713413"/>
            <a:ext cx="3024187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ИНФОРМАЦИОННАЯ</a:t>
            </a:r>
          </a:p>
        </p:txBody>
      </p:sp>
      <p:sp>
        <p:nvSpPr>
          <p:cNvPr id="3086" name="Text Box 15"/>
          <p:cNvSpPr txBox="1">
            <a:spLocks noChangeArrowheads="1"/>
          </p:cNvSpPr>
          <p:nvPr/>
        </p:nvSpPr>
        <p:spPr bwMode="auto">
          <a:xfrm>
            <a:off x="5580063" y="6289675"/>
            <a:ext cx="3024187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ПРАВОВАЯ</a:t>
            </a:r>
          </a:p>
        </p:txBody>
      </p:sp>
      <p:sp>
        <p:nvSpPr>
          <p:cNvPr id="3087" name="Line 16"/>
          <p:cNvSpPr>
            <a:spLocks noChangeShapeType="1"/>
          </p:cNvSpPr>
          <p:nvPr/>
        </p:nvSpPr>
        <p:spPr bwMode="auto">
          <a:xfrm>
            <a:off x="5435600" y="2060575"/>
            <a:ext cx="0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8" name="Line 18"/>
          <p:cNvSpPr>
            <a:spLocks noChangeShapeType="1"/>
          </p:cNvSpPr>
          <p:nvPr/>
        </p:nvSpPr>
        <p:spPr bwMode="auto">
          <a:xfrm>
            <a:off x="5435600" y="213360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89" name="Line 19"/>
          <p:cNvSpPr>
            <a:spLocks noChangeShapeType="1"/>
          </p:cNvSpPr>
          <p:nvPr/>
        </p:nvSpPr>
        <p:spPr bwMode="auto">
          <a:xfrm>
            <a:off x="5435600" y="2708275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0" name="Line 20"/>
          <p:cNvSpPr>
            <a:spLocks noChangeShapeType="1"/>
          </p:cNvSpPr>
          <p:nvPr/>
        </p:nvSpPr>
        <p:spPr bwMode="auto">
          <a:xfrm>
            <a:off x="5292725" y="3789363"/>
            <a:ext cx="0" cy="1511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1" name="Line 21"/>
          <p:cNvSpPr>
            <a:spLocks noChangeShapeType="1"/>
          </p:cNvSpPr>
          <p:nvPr/>
        </p:nvSpPr>
        <p:spPr bwMode="auto">
          <a:xfrm>
            <a:off x="4932363" y="45815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2" name="Line 22"/>
          <p:cNvSpPr>
            <a:spLocks noChangeShapeType="1"/>
          </p:cNvSpPr>
          <p:nvPr/>
        </p:nvSpPr>
        <p:spPr bwMode="auto">
          <a:xfrm>
            <a:off x="5292725" y="37893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3" name="Line 23"/>
          <p:cNvSpPr>
            <a:spLocks noChangeShapeType="1"/>
          </p:cNvSpPr>
          <p:nvPr/>
        </p:nvSpPr>
        <p:spPr bwMode="auto">
          <a:xfrm>
            <a:off x="5292725" y="436562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4" name="Line 24"/>
          <p:cNvSpPr>
            <a:spLocks noChangeShapeType="1"/>
          </p:cNvSpPr>
          <p:nvPr/>
        </p:nvSpPr>
        <p:spPr bwMode="auto">
          <a:xfrm>
            <a:off x="5292725" y="479742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5" name="Line 25"/>
          <p:cNvSpPr>
            <a:spLocks noChangeShapeType="1"/>
          </p:cNvSpPr>
          <p:nvPr/>
        </p:nvSpPr>
        <p:spPr bwMode="auto">
          <a:xfrm>
            <a:off x="5292725" y="5300663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6" name="Line 26"/>
          <p:cNvSpPr>
            <a:spLocks noChangeShapeType="1"/>
          </p:cNvSpPr>
          <p:nvPr/>
        </p:nvSpPr>
        <p:spPr bwMode="auto">
          <a:xfrm>
            <a:off x="5292725" y="5856288"/>
            <a:ext cx="0" cy="649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7" name="Line 27"/>
          <p:cNvSpPr>
            <a:spLocks noChangeShapeType="1"/>
          </p:cNvSpPr>
          <p:nvPr/>
        </p:nvSpPr>
        <p:spPr bwMode="auto">
          <a:xfrm>
            <a:off x="4932363" y="61452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8" name="Line 28"/>
          <p:cNvSpPr>
            <a:spLocks noChangeShapeType="1"/>
          </p:cNvSpPr>
          <p:nvPr/>
        </p:nvSpPr>
        <p:spPr bwMode="auto">
          <a:xfrm>
            <a:off x="5292725" y="5856288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099" name="Line 29"/>
          <p:cNvSpPr>
            <a:spLocks noChangeShapeType="1"/>
          </p:cNvSpPr>
          <p:nvPr/>
        </p:nvSpPr>
        <p:spPr bwMode="auto">
          <a:xfrm>
            <a:off x="5292725" y="6505575"/>
            <a:ext cx="2873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0" name="Text Box 30"/>
          <p:cNvSpPr txBox="1">
            <a:spLocks noChangeArrowheads="1"/>
          </p:cNvSpPr>
          <p:nvPr/>
        </p:nvSpPr>
        <p:spPr bwMode="auto">
          <a:xfrm rot="-5400000">
            <a:off x="-1831181" y="3713957"/>
            <a:ext cx="4967287" cy="65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ПОНЯТИЕ ПРОФЕССИОНАЛЬНОЙ ДЕЯТЕЛЬНОСТИ</a:t>
            </a:r>
          </a:p>
        </p:txBody>
      </p:sp>
      <p:sp>
        <p:nvSpPr>
          <p:cNvPr id="3101" name="Text Box 31"/>
          <p:cNvSpPr txBox="1">
            <a:spLocks noChangeArrowheads="1"/>
          </p:cNvSpPr>
          <p:nvPr/>
        </p:nvSpPr>
        <p:spPr bwMode="auto">
          <a:xfrm>
            <a:off x="5724525" y="1393825"/>
            <a:ext cx="3240088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СПЕЦИАЛИСТ</a:t>
            </a:r>
          </a:p>
        </p:txBody>
      </p:sp>
      <p:sp>
        <p:nvSpPr>
          <p:cNvPr id="3102" name="Text Box 32"/>
          <p:cNvSpPr txBox="1">
            <a:spLocks noChangeArrowheads="1"/>
          </p:cNvSpPr>
          <p:nvPr/>
        </p:nvSpPr>
        <p:spPr bwMode="auto">
          <a:xfrm>
            <a:off x="5722938" y="2997200"/>
            <a:ext cx="3313112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ПРЕДСТАВИТЕЛЬ ВЛАСТИ</a:t>
            </a:r>
          </a:p>
        </p:txBody>
      </p:sp>
      <p:sp>
        <p:nvSpPr>
          <p:cNvPr id="3103" name="Line 33"/>
          <p:cNvSpPr>
            <a:spLocks noChangeShapeType="1"/>
          </p:cNvSpPr>
          <p:nvPr/>
        </p:nvSpPr>
        <p:spPr bwMode="auto">
          <a:xfrm>
            <a:off x="5435600" y="155733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4" name="Line 34"/>
          <p:cNvSpPr>
            <a:spLocks noChangeShapeType="1"/>
          </p:cNvSpPr>
          <p:nvPr/>
        </p:nvSpPr>
        <p:spPr bwMode="auto">
          <a:xfrm>
            <a:off x="5435600" y="3213100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5" name="Line 36"/>
          <p:cNvSpPr>
            <a:spLocks noChangeShapeType="1"/>
          </p:cNvSpPr>
          <p:nvPr/>
        </p:nvSpPr>
        <p:spPr bwMode="auto">
          <a:xfrm>
            <a:off x="5435600" y="1557338"/>
            <a:ext cx="0" cy="1655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6" name="Line 37"/>
          <p:cNvSpPr>
            <a:spLocks noChangeShapeType="1"/>
          </p:cNvSpPr>
          <p:nvPr/>
        </p:nvSpPr>
        <p:spPr bwMode="auto">
          <a:xfrm flipH="1">
            <a:off x="5003800" y="2420938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7" name="Line 38"/>
          <p:cNvSpPr>
            <a:spLocks noChangeShapeType="1"/>
          </p:cNvSpPr>
          <p:nvPr/>
        </p:nvSpPr>
        <p:spPr bwMode="auto">
          <a:xfrm>
            <a:off x="1403350" y="2349500"/>
            <a:ext cx="0" cy="3671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8" name="Line 39"/>
          <p:cNvSpPr>
            <a:spLocks noChangeShapeType="1"/>
          </p:cNvSpPr>
          <p:nvPr/>
        </p:nvSpPr>
        <p:spPr bwMode="auto">
          <a:xfrm>
            <a:off x="1403350" y="23495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09" name="Line 40"/>
          <p:cNvSpPr>
            <a:spLocks noChangeShapeType="1"/>
          </p:cNvSpPr>
          <p:nvPr/>
        </p:nvSpPr>
        <p:spPr bwMode="auto">
          <a:xfrm>
            <a:off x="1403350" y="6021388"/>
            <a:ext cx="288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3110" name="Line 41"/>
          <p:cNvSpPr>
            <a:spLocks noChangeShapeType="1"/>
          </p:cNvSpPr>
          <p:nvPr/>
        </p:nvSpPr>
        <p:spPr bwMode="auto">
          <a:xfrm>
            <a:off x="971550" y="4508500"/>
            <a:ext cx="720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smtClean="0"/>
              <a:t>ПРОФЕССИОНАЛЬНАЯ ДЕЯТЕЛЬНОСТЬ -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altLang="ru-RU" i="1" smtClean="0"/>
              <a:t>   это </a:t>
            </a:r>
            <a:r>
              <a:rPr lang="ru-RU" altLang="ru-RU" smtClean="0"/>
              <a:t> </a:t>
            </a:r>
            <a:r>
              <a:rPr lang="ru-RU" altLang="ru-RU" i="1" smtClean="0"/>
              <a:t>являющаяся</a:t>
            </a:r>
            <a:r>
              <a:rPr lang="ru-RU" altLang="ru-RU" smtClean="0"/>
              <a:t> </a:t>
            </a:r>
            <a:r>
              <a:rPr lang="ru-RU" altLang="ru-RU" i="1" smtClean="0"/>
              <a:t>основным источником дохода трудовая деятельность человека, владеющего комплексом специальных теоретических знаний и практических навыков, приобретенных в результате специальной подготовки и опыта работы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pPr eaLnBrk="1" hangingPunct="1"/>
            <a:r>
              <a:rPr lang="ru-RU" altLang="ru-RU" sz="2800" b="1" smtClean="0">
                <a:solidFill>
                  <a:schemeClr val="tx1"/>
                </a:solidFill>
              </a:rPr>
              <a:t>ЛИЦА, ОСУЩЕСТВЛЯЮЩИЕ ПРОФЕССИОНАЛЬНУЮ ДЕЯТЕЛЬНОСТЬ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/>
              <a:t> 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79388" y="1268413"/>
            <a:ext cx="4321175" cy="14319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/>
              <a:t>Специалист</a:t>
            </a:r>
            <a:r>
              <a:rPr lang="ru-RU" altLang="ru-RU" b="1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b="1"/>
              <a:t>– это лицо, обладающее специальными познаниями в определенной сфере деятельности </a:t>
            </a: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179388" y="2909888"/>
            <a:ext cx="4321175" cy="39036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/>
              <a:t>Руководитель (менеджер)</a:t>
            </a:r>
            <a:r>
              <a:rPr lang="ru-RU" altLang="ru-RU" b="1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b="1"/>
              <a:t>– лицо, постоянно, временно либо по специальному полномочию выполняющее организационно-распорядительные или административно-хозяйственные обязанности в коммерческой организации независимо от формы собственности, а также в некоммерческой организации, не являющейся государственным органом, органом местного самоуправления</a:t>
            </a:r>
            <a:r>
              <a:rPr lang="ru-RU" altLang="ru-RU"/>
              <a:t> 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643438" y="1268413"/>
            <a:ext cx="4464050" cy="28051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/>
              <a:t>Должностное лицо</a:t>
            </a:r>
            <a:r>
              <a:rPr lang="ru-RU" altLang="ru-RU" b="1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b="1"/>
              <a:t>– это лицо, постоянно, временно или по специальному полномочию осуществляющее функции представителя власти либо выполняющее организационно-распорядительные, адм.-хозяйственные функции в гос. и муниц.органах и организациях</a:t>
            </a:r>
            <a:r>
              <a:rPr lang="ru-RU" altLang="ru-RU"/>
              <a:t> 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4643438" y="4221163"/>
            <a:ext cx="4465637" cy="25304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 sz="2400" b="1"/>
              <a:t>Представитель власти</a:t>
            </a:r>
            <a:r>
              <a:rPr lang="ru-RU" altLang="ru-RU" b="1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 b="1"/>
              <a:t>– это должностное лицо правоохранительного или контролирующего органа, а также иное должностное лицо, наделенное распорядительными полномочиями в отношении лиц, не находящихся от него в служебной зависимости</a:t>
            </a:r>
            <a:r>
              <a:rPr lang="ru-RU" altLang="ru-RU"/>
              <a:t>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4000" smtClean="0"/>
              <a:t>Правовое регулирование видов профессиональной деятельности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/>
              <a:t> 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755650" y="2133600"/>
            <a:ext cx="3455988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ТРУДОВАЯ</a:t>
            </a:r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755650" y="3068638"/>
            <a:ext cx="3455988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ГРАЖДАНСКО-ПРАВОВАЯ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755650" y="3932238"/>
            <a:ext cx="3455988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ПРЕДПРИНИМАТЕЛЬСКАЯ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755650" y="5210175"/>
            <a:ext cx="3455988" cy="37941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СЛУЖЕБНАЯ</a:t>
            </a:r>
          </a:p>
        </p:txBody>
      </p:sp>
      <p:sp>
        <p:nvSpPr>
          <p:cNvPr id="6152" name="Line 8"/>
          <p:cNvSpPr>
            <a:spLocks noChangeShapeType="1"/>
          </p:cNvSpPr>
          <p:nvPr/>
        </p:nvSpPr>
        <p:spPr bwMode="auto">
          <a:xfrm>
            <a:off x="4211638" y="2349500"/>
            <a:ext cx="720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4932363" y="2170113"/>
            <a:ext cx="3960812" cy="3952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Трудовой Кодекс РФ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4932363" y="5194300"/>
            <a:ext cx="3960812" cy="13573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ФЗ «О системе государственной службы в РФ»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/>
              <a:t>ФЗ «О муниципальной службе в РФ»</a:t>
            </a:r>
          </a:p>
        </p:txBody>
      </p:sp>
      <p:sp>
        <p:nvSpPr>
          <p:cNvPr id="6155" name="Text Box 11"/>
          <p:cNvSpPr txBox="1">
            <a:spLocks noChangeArrowheads="1"/>
          </p:cNvSpPr>
          <p:nvPr/>
        </p:nvSpPr>
        <p:spPr bwMode="auto">
          <a:xfrm>
            <a:off x="4932363" y="3644900"/>
            <a:ext cx="3960812" cy="1357313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Гражданский Кодекс РФ</a:t>
            </a:r>
          </a:p>
          <a:p>
            <a:pPr eaLnBrk="1" hangingPunct="1">
              <a:spcBef>
                <a:spcPct val="50000"/>
              </a:spcBef>
            </a:pPr>
            <a:r>
              <a:rPr lang="ru-RU" altLang="ru-RU"/>
              <a:t>ФЗ «О регистрации юридических лиц и индивидуальных предпринимателей»</a:t>
            </a:r>
          </a:p>
        </p:txBody>
      </p:sp>
      <p:sp>
        <p:nvSpPr>
          <p:cNvPr id="6156" name="Text Box 12"/>
          <p:cNvSpPr txBox="1">
            <a:spLocks noChangeArrowheads="1"/>
          </p:cNvSpPr>
          <p:nvPr/>
        </p:nvSpPr>
        <p:spPr bwMode="auto">
          <a:xfrm>
            <a:off x="4932363" y="2962275"/>
            <a:ext cx="3960812" cy="395288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Гражданский  Кодекс РФ</a:t>
            </a:r>
          </a:p>
        </p:txBody>
      </p:sp>
      <p:sp>
        <p:nvSpPr>
          <p:cNvPr id="6157" name="Line 13"/>
          <p:cNvSpPr>
            <a:spLocks noChangeShapeType="1"/>
          </p:cNvSpPr>
          <p:nvPr/>
        </p:nvSpPr>
        <p:spPr bwMode="auto">
          <a:xfrm>
            <a:off x="4211638" y="3213100"/>
            <a:ext cx="720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8" name="Line 14"/>
          <p:cNvSpPr>
            <a:spLocks noChangeShapeType="1"/>
          </p:cNvSpPr>
          <p:nvPr/>
        </p:nvSpPr>
        <p:spPr bwMode="auto">
          <a:xfrm>
            <a:off x="4211638" y="4221163"/>
            <a:ext cx="720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159" name="Line 15"/>
          <p:cNvSpPr>
            <a:spLocks noChangeShapeType="1"/>
          </p:cNvSpPr>
          <p:nvPr/>
        </p:nvSpPr>
        <p:spPr bwMode="auto">
          <a:xfrm>
            <a:off x="4211638" y="5373688"/>
            <a:ext cx="720725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z="2800" smtClean="0"/>
              <a:t>ПРОФЕССИОНАЛЬНАЯ  ДЕЯТЕЛЬНОСТЬ ПО ТРУДОВОМУ ДОГОВОРУ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/>
              <a:t>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684213" y="1970088"/>
            <a:ext cx="215900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РАБОТОДАТЕЛЬ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373813" y="1989138"/>
            <a:ext cx="2159000" cy="3794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РАБОТНИК</a:t>
            </a: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3132138" y="2133600"/>
            <a:ext cx="29527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203575" y="2924175"/>
            <a:ext cx="2736850" cy="3175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sz="1400" b="1"/>
              <a:t>ТРУДОВОЙ ДОГОВОР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5003800" y="2852738"/>
            <a:ext cx="3960813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ru-RU" altLang="ru-RU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6011863" y="2420938"/>
            <a:ext cx="29527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ru-RU" altLang="ru-RU" sz="1400"/>
              <a:t>Выполнение трудовой функции;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ru-RU" altLang="ru-RU" sz="1400"/>
              <a:t>Соблюдение Правил внутреннего трудового распорядка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endParaRPr lang="ru-RU" altLang="ru-RU" sz="1400"/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323850" y="2349500"/>
            <a:ext cx="2808288" cy="942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ru-RU" altLang="ru-RU" sz="1400"/>
              <a:t>Обеспечение условий труда;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ru-RU" altLang="ru-RU" sz="1400"/>
              <a:t>Выплата заработной платы;</a:t>
            </a:r>
          </a:p>
          <a:p>
            <a:pPr eaLnBrk="1" hangingPunct="1">
              <a:spcBef>
                <a:spcPct val="50000"/>
              </a:spcBef>
              <a:buFontTx/>
              <a:buChar char="-"/>
            </a:pPr>
            <a:endParaRPr lang="ru-RU" altLang="ru-RU" sz="1400"/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395288" y="3500438"/>
            <a:ext cx="3455987" cy="3227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Обязательные условия:</a:t>
            </a:r>
          </a:p>
          <a:p>
            <a:pPr eaLnBrk="1" hangingPunct="1">
              <a:lnSpc>
                <a:spcPct val="80000"/>
              </a:lnSpc>
            </a:pPr>
            <a:endParaRPr lang="ru-RU" altLang="ru-RU"/>
          </a:p>
          <a:p>
            <a:pPr eaLnBrk="1" hangingPunct="1">
              <a:lnSpc>
                <a:spcPct val="80000"/>
              </a:lnSpc>
            </a:pPr>
            <a:r>
              <a:rPr lang="ru-RU" altLang="ru-RU"/>
              <a:t>1) Место работы;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/>
              <a:t>2) Трудовая функция;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/>
              <a:t>3) Дата начала работы;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/>
              <a:t>4) Условия оплаты труда;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/>
              <a:t>5) Режим рабочего времени и времени отдыха;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/>
              <a:t>6) Компенсация за вредную и тяжелую работу;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/>
              <a:t>7) Условия, определяющие характер работы;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/>
              <a:t>8) Условие об обязательном социальном страховании.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5364163" y="3500438"/>
            <a:ext cx="3455987" cy="173831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5000"/>
              </a:lnSpc>
            </a:pPr>
            <a:r>
              <a:rPr lang="ru-RU" altLang="ru-RU"/>
              <a:t>Необязательные условия:</a:t>
            </a:r>
          </a:p>
          <a:p>
            <a:pPr eaLnBrk="1" hangingPunct="1">
              <a:lnSpc>
                <a:spcPct val="85000"/>
              </a:lnSpc>
            </a:pPr>
            <a:endParaRPr lang="ru-RU" altLang="ru-RU"/>
          </a:p>
          <a:p>
            <a:pPr eaLnBrk="1" hangingPunct="1">
              <a:lnSpc>
                <a:spcPct val="85000"/>
              </a:lnSpc>
              <a:buFontTx/>
              <a:buAutoNum type="arabicParenR"/>
            </a:pPr>
            <a:r>
              <a:rPr lang="ru-RU" altLang="ru-RU"/>
              <a:t>Порядок и срок испытания;</a:t>
            </a:r>
          </a:p>
          <a:p>
            <a:pPr eaLnBrk="1" hangingPunct="1">
              <a:lnSpc>
                <a:spcPct val="85000"/>
              </a:lnSpc>
              <a:buFontTx/>
              <a:buAutoNum type="arabicParenR"/>
            </a:pPr>
            <a:r>
              <a:rPr lang="ru-RU" altLang="ru-RU"/>
              <a:t>Сохранение тайны;</a:t>
            </a:r>
          </a:p>
          <a:p>
            <a:pPr eaLnBrk="1" hangingPunct="1">
              <a:lnSpc>
                <a:spcPct val="85000"/>
              </a:lnSpc>
              <a:buFontTx/>
              <a:buAutoNum type="arabicParenR"/>
            </a:pPr>
            <a:r>
              <a:rPr lang="ru-RU" altLang="ru-RU"/>
              <a:t>Получение образования;</a:t>
            </a:r>
          </a:p>
          <a:p>
            <a:pPr eaLnBrk="1" hangingPunct="1">
              <a:lnSpc>
                <a:spcPct val="85000"/>
              </a:lnSpc>
              <a:buFontTx/>
              <a:buAutoNum type="arabicParenR"/>
            </a:pPr>
            <a:r>
              <a:rPr lang="ru-RU" altLang="ru-RU"/>
              <a:t>Повышение квалификации </a:t>
            </a:r>
          </a:p>
          <a:p>
            <a:pPr eaLnBrk="1" hangingPunct="1">
              <a:lnSpc>
                <a:spcPct val="85000"/>
              </a:lnSpc>
              <a:buFontTx/>
              <a:buAutoNum type="arabicParenR"/>
            </a:pPr>
            <a:r>
              <a:rPr lang="ru-RU" altLang="ru-RU"/>
              <a:t>Другое </a:t>
            </a:r>
          </a:p>
        </p:txBody>
      </p:sp>
      <p:sp>
        <p:nvSpPr>
          <p:cNvPr id="7181" name="Line 13"/>
          <p:cNvSpPr>
            <a:spLocks noChangeShapeType="1"/>
          </p:cNvSpPr>
          <p:nvPr/>
        </p:nvSpPr>
        <p:spPr bwMode="auto">
          <a:xfrm flipH="1">
            <a:off x="3995738" y="3357563"/>
            <a:ext cx="504825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182" name="Line 14"/>
          <p:cNvSpPr>
            <a:spLocks noChangeShapeType="1"/>
          </p:cNvSpPr>
          <p:nvPr/>
        </p:nvSpPr>
        <p:spPr bwMode="auto">
          <a:xfrm>
            <a:off x="4643438" y="3357563"/>
            <a:ext cx="576262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Рабочее время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/>
              <a:t> 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539750" y="1773238"/>
            <a:ext cx="2736850" cy="928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Нормальная продолжительность рабочего времени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539750" y="5237163"/>
            <a:ext cx="2736850" cy="6540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Неполное рабочее время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39750" y="3357563"/>
            <a:ext cx="2736850" cy="928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Сокращенная продолжительность рабочего времени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4427538" y="1982788"/>
            <a:ext cx="43926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40 часов в неделю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427538" y="3213100"/>
            <a:ext cx="4392612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Для несовершеннолетних, инвалидов и некоторых категорий работников (от 2,5 до 7 часов в день)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4427538" y="4941888"/>
            <a:ext cx="4392612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altLang="ru-RU" b="1"/>
              <a:t>Для родителей, имеющих детей до 14 лет, беременных женщин, лиц, осуществляющих уход за больными и т.д.</a:t>
            </a: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3492500" y="2205038"/>
            <a:ext cx="863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>
            <a:off x="3492500" y="3789363"/>
            <a:ext cx="863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204" name="Line 12"/>
          <p:cNvSpPr>
            <a:spLocks noChangeShapeType="1"/>
          </p:cNvSpPr>
          <p:nvPr/>
        </p:nvSpPr>
        <p:spPr bwMode="auto">
          <a:xfrm>
            <a:off x="3492500" y="5516563"/>
            <a:ext cx="8636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altLang="ru-RU" smtClean="0"/>
              <a:t>Время отдыха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altLang="ru-RU" smtClean="0"/>
              <a:t> 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539750" y="1341438"/>
            <a:ext cx="3168650" cy="660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Перерыв в течение рабочего дня (смены)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539750" y="6138863"/>
            <a:ext cx="3168650" cy="3857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Отпуск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39750" y="4365625"/>
            <a:ext cx="3168650" cy="660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Нерабочие праздничные дни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539750" y="2924175"/>
            <a:ext cx="3168650" cy="93503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Выходные дни (еженедельный непрерывный отдых)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539750" y="2133600"/>
            <a:ext cx="3168650" cy="660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Ежедневный (междусменный) отдых</a:t>
            </a:r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5003800" y="1341438"/>
            <a:ext cx="3960813" cy="6604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От 30 мин. – до 2 часов, после 4 часов работы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5003800" y="6138863"/>
            <a:ext cx="3960813" cy="3857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28 календарных дней</a:t>
            </a:r>
          </a:p>
        </p:txBody>
      </p:sp>
      <p:sp>
        <p:nvSpPr>
          <p:cNvPr id="9227" name="Text Box 11"/>
          <p:cNvSpPr txBox="1">
            <a:spLocks noChangeArrowheads="1"/>
          </p:cNvSpPr>
          <p:nvPr/>
        </p:nvSpPr>
        <p:spPr bwMode="auto">
          <a:xfrm>
            <a:off x="5003800" y="3713163"/>
            <a:ext cx="3960813" cy="2308225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/>
              <a:t>1- 5 января - </a:t>
            </a:r>
            <a:r>
              <a:rPr lang="ru-RU" altLang="ru-RU" sz="1400"/>
              <a:t>Новогодние каникулы, </a:t>
            </a:r>
          </a:p>
          <a:p>
            <a:pPr eaLnBrk="1" hangingPunct="1"/>
            <a:r>
              <a:rPr lang="ru-RU" altLang="ru-RU"/>
              <a:t>7 января - </a:t>
            </a:r>
            <a:r>
              <a:rPr lang="ru-RU" altLang="ru-RU" sz="1400"/>
              <a:t>Рождество Христово</a:t>
            </a:r>
            <a:r>
              <a:rPr lang="ru-RU" altLang="ru-RU"/>
              <a:t>, </a:t>
            </a:r>
          </a:p>
          <a:p>
            <a:pPr eaLnBrk="1" hangingPunct="1"/>
            <a:r>
              <a:rPr lang="ru-RU" altLang="ru-RU"/>
              <a:t>23 февраля - </a:t>
            </a:r>
            <a:r>
              <a:rPr lang="ru-RU" altLang="ru-RU" sz="1400"/>
              <a:t>День защитника Отечества </a:t>
            </a:r>
          </a:p>
          <a:p>
            <a:pPr eaLnBrk="1" hangingPunct="1"/>
            <a:r>
              <a:rPr lang="ru-RU" altLang="ru-RU"/>
              <a:t>8 марта - </a:t>
            </a:r>
            <a:r>
              <a:rPr lang="ru-RU" altLang="ru-RU" sz="1400"/>
              <a:t>Международный женский день</a:t>
            </a:r>
          </a:p>
          <a:p>
            <a:pPr eaLnBrk="1" hangingPunct="1"/>
            <a:r>
              <a:rPr lang="ru-RU" altLang="ru-RU"/>
              <a:t>1 мая — </a:t>
            </a:r>
            <a:r>
              <a:rPr lang="ru-RU" altLang="ru-RU" sz="1400"/>
              <a:t>Праздник Весны и Труда</a:t>
            </a:r>
            <a:r>
              <a:rPr lang="ru-RU" altLang="ru-RU"/>
              <a:t>, </a:t>
            </a:r>
          </a:p>
          <a:p>
            <a:pPr eaLnBrk="1" hangingPunct="1"/>
            <a:r>
              <a:rPr lang="ru-RU" altLang="ru-RU"/>
              <a:t>9 мая — </a:t>
            </a:r>
            <a:r>
              <a:rPr lang="ru-RU" altLang="ru-RU" sz="1400"/>
              <a:t>День Победы</a:t>
            </a:r>
            <a:r>
              <a:rPr lang="ru-RU" altLang="ru-RU"/>
              <a:t>, </a:t>
            </a:r>
          </a:p>
          <a:p>
            <a:pPr eaLnBrk="1" hangingPunct="1"/>
            <a:r>
              <a:rPr lang="ru-RU" altLang="ru-RU"/>
              <a:t>12 июня — </a:t>
            </a:r>
            <a:r>
              <a:rPr lang="ru-RU" altLang="ru-RU" sz="1400"/>
              <a:t>День России</a:t>
            </a:r>
            <a:r>
              <a:rPr lang="ru-RU" altLang="ru-RU"/>
              <a:t>, </a:t>
            </a:r>
          </a:p>
          <a:p>
            <a:pPr eaLnBrk="1" hangingPunct="1"/>
            <a:r>
              <a:rPr lang="ru-RU" altLang="ru-RU"/>
              <a:t>4 ноября — </a:t>
            </a:r>
            <a:r>
              <a:rPr lang="ru-RU" altLang="ru-RU" sz="1400"/>
              <a:t>День народного единства </a:t>
            </a:r>
          </a:p>
        </p:txBody>
      </p:sp>
      <p:sp>
        <p:nvSpPr>
          <p:cNvPr id="9228" name="Text Box 12"/>
          <p:cNvSpPr txBox="1">
            <a:spLocks noChangeArrowheads="1"/>
          </p:cNvSpPr>
          <p:nvPr/>
        </p:nvSpPr>
        <p:spPr bwMode="auto">
          <a:xfrm>
            <a:off x="5003800" y="3043238"/>
            <a:ext cx="3960813" cy="38576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Не менее 42 часов</a:t>
            </a:r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5003800" y="2276475"/>
            <a:ext cx="3960813" cy="385763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altLang="ru-RU"/>
              <a:t>Продолжение 12-16 часов</a:t>
            </a:r>
          </a:p>
        </p:txBody>
      </p:sp>
      <p:sp>
        <p:nvSpPr>
          <p:cNvPr id="9230" name="Line 14"/>
          <p:cNvSpPr>
            <a:spLocks noChangeShapeType="1"/>
          </p:cNvSpPr>
          <p:nvPr/>
        </p:nvSpPr>
        <p:spPr bwMode="auto">
          <a:xfrm>
            <a:off x="3924300" y="1700213"/>
            <a:ext cx="9350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3924300" y="6381750"/>
            <a:ext cx="9350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2" name="Line 16"/>
          <p:cNvSpPr>
            <a:spLocks noChangeShapeType="1"/>
          </p:cNvSpPr>
          <p:nvPr/>
        </p:nvSpPr>
        <p:spPr bwMode="auto">
          <a:xfrm>
            <a:off x="3924300" y="4652963"/>
            <a:ext cx="9350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3" name="Line 17"/>
          <p:cNvSpPr>
            <a:spLocks noChangeShapeType="1"/>
          </p:cNvSpPr>
          <p:nvPr/>
        </p:nvSpPr>
        <p:spPr bwMode="auto">
          <a:xfrm>
            <a:off x="3924300" y="2492375"/>
            <a:ext cx="9350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234" name="Line 18"/>
          <p:cNvSpPr>
            <a:spLocks noChangeShapeType="1"/>
          </p:cNvSpPr>
          <p:nvPr/>
        </p:nvSpPr>
        <p:spPr bwMode="auto">
          <a:xfrm>
            <a:off x="3924300" y="3284538"/>
            <a:ext cx="935038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pPr eaLnBrk="1" hangingPunct="1"/>
            <a:r>
              <a:rPr lang="ru-RU" altLang="ru-RU" sz="2800" smtClean="0"/>
              <a:t>Отличительные черты трудовых и  гражданско-правовых отношений 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ru-RU" altLang="ru-RU" sz="2800" smtClean="0"/>
              <a:t> </a:t>
            </a:r>
          </a:p>
        </p:txBody>
      </p:sp>
      <p:graphicFrame>
        <p:nvGraphicFramePr>
          <p:cNvPr id="10309" name="Group 69"/>
          <p:cNvGraphicFramePr>
            <a:graphicFrameLocks noGrp="1"/>
          </p:cNvGraphicFramePr>
          <p:nvPr>
            <p:ph sz="half" idx="2"/>
          </p:nvPr>
        </p:nvGraphicFramePr>
        <p:xfrm>
          <a:off x="539750" y="1052513"/>
          <a:ext cx="8424863" cy="5791200"/>
        </p:xfrm>
        <a:graphic>
          <a:graphicData uri="http://schemas.openxmlformats.org/drawingml/2006/table">
            <a:tbl>
              <a:tblPr/>
              <a:tblGrid>
                <a:gridCol w="1944688"/>
                <a:gridCol w="3167062"/>
                <a:gridCol w="3313113"/>
              </a:tblGrid>
              <a:tr h="5762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Критерий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Трудовые отношения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Гражданско-правовые отношения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41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Стороны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Работодатель и работник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Заказчик и исполнитель (подрядчик) </a:t>
                      </a: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Предмет договора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Процесс труда, живой труд работника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Результат, продукт труда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4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Метод регулирования отношений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Равноправие сторон до заключения договора и зависимость работника от работодателя после заключения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Стороны независимы и самостоятельны как до заключения договора, так и в течение всего срока действия договора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2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Организация труда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Работник включается в трудовой коллектив организации, ему устанавливается заработная плата, он подчиняется трудовому распорядку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Исполнитель организует свой труд самостоятельно, трудовое задание выполняется по своему усмотрению и на свой риск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5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Объект труда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Выполнение работы по определенной должности, специальности и квалификации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Выполнение индивидуально-конкретного задания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624</TotalTime>
  <Words>911</Words>
  <Application>Microsoft Office PowerPoint</Application>
  <PresentationFormat>Экран (4:3)</PresentationFormat>
  <Paragraphs>178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9" baseType="lpstr">
      <vt:lpstr>Arial</vt:lpstr>
      <vt:lpstr>Calibri</vt:lpstr>
      <vt:lpstr>Times New Roman</vt:lpstr>
      <vt:lpstr>Оформление по умолчанию</vt:lpstr>
      <vt:lpstr> </vt:lpstr>
      <vt:lpstr>Структура модуля:</vt:lpstr>
      <vt:lpstr>ПРОФЕССИОНАЛЬНАЯ ДЕЯТЕЛЬНОСТЬ -</vt:lpstr>
      <vt:lpstr>ЛИЦА, ОСУЩЕСТВЛЯЮЩИЕ ПРОФЕССИОНАЛЬНУЮ ДЕЯТЕЛЬНОСТЬ</vt:lpstr>
      <vt:lpstr>Правовое регулирование видов профессиональной деятельности</vt:lpstr>
      <vt:lpstr>ПРОФЕССИОНАЛЬНАЯ  ДЕЯТЕЛЬНОСТЬ ПО ТРУДОВОМУ ДОГОВОРУ</vt:lpstr>
      <vt:lpstr>Рабочее время</vt:lpstr>
      <vt:lpstr>Время отдыха</vt:lpstr>
      <vt:lpstr>Отличительные черты трудовых и  гражданско-правовых отношений </vt:lpstr>
      <vt:lpstr>ПРОФЕССИОНАЛЬНАЯ  ДЕЯТЕЛЬНОСТЬ ПО ГРАЖДАНСКО-ПРАВОВОМУ  ДОГОВОРУ</vt:lpstr>
      <vt:lpstr>Предпринимательская деятельность</vt:lpstr>
      <vt:lpstr>Юридические лица</vt:lpstr>
      <vt:lpstr>Профессиональная служебная деятельность</vt:lpstr>
      <vt:lpstr>Охрана информации</vt:lpstr>
      <vt:lpstr>Личная тайна (тайна частной жизни)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</dc:creator>
  <cp:lastModifiedBy>admin</cp:lastModifiedBy>
  <cp:revision>7</cp:revision>
  <dcterms:created xsi:type="dcterms:W3CDTF">2008-05-03T18:38:14Z</dcterms:created>
  <dcterms:modified xsi:type="dcterms:W3CDTF">2015-04-08T15:35:40Z</dcterms:modified>
</cp:coreProperties>
</file>