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68" r:id="rId6"/>
    <p:sldId id="257" r:id="rId7"/>
    <p:sldId id="260" r:id="rId8"/>
    <p:sldId id="262" r:id="rId9"/>
    <p:sldId id="267" r:id="rId10"/>
    <p:sldId id="266" r:id="rId11"/>
    <p:sldId id="265" r:id="rId12"/>
    <p:sldId id="272" r:id="rId13"/>
    <p:sldId id="273" r:id="rId14"/>
    <p:sldId id="275" r:id="rId15"/>
    <p:sldId id="274" r:id="rId16"/>
    <p:sldId id="276" r:id="rId17"/>
    <p:sldId id="278" r:id="rId18"/>
    <p:sldId id="279" r:id="rId19"/>
    <p:sldId id="277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2458"/>
    <a:srgbClr val="003582"/>
    <a:srgbClr val="004CBC"/>
    <a:srgbClr val="66CCFF"/>
    <a:srgbClr val="6699FF"/>
    <a:srgbClr val="66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2" autoAdjust="0"/>
    <p:restoredTop sz="94701" autoAdjust="0"/>
  </p:normalViewPr>
  <p:slideViewPr>
    <p:cSldViewPr>
      <p:cViewPr varScale="1">
        <p:scale>
          <a:sx n="43" d="100"/>
          <a:sy n="43" d="100"/>
        </p:scale>
        <p:origin x="14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8667A-871A-4AD1-A9CD-323BC54C162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3CCDDC86-768C-4E2D-A094-6FFB09D349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582"/>
              </a:solidFill>
              <a:effectLst/>
              <a:latin typeface="Comic Sans MS" panose="030F0702030302020204" pitchFamily="66" charset="0"/>
            </a:rPr>
            <a:t>БИОСФЕРА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3582"/>
            </a:solidFill>
            <a:effectLst/>
            <a:latin typeface="Comic Sans MS" panose="030F0702030302020204" pitchFamily="66" charset="0"/>
          </a:endParaRPr>
        </a:p>
      </dgm:t>
    </dgm:pt>
    <dgm:pt modelId="{8AB92747-92AF-423C-9BD9-D1FEFB670B5D}" type="parTrans" cxnId="{CE52B526-4234-4F2E-8903-109C7382697C}">
      <dgm:prSet/>
      <dgm:spPr/>
    </dgm:pt>
    <dgm:pt modelId="{3CA3C268-6E3B-4EE5-897D-4D7A9CD59726}" type="sibTrans" cxnId="{CE52B526-4234-4F2E-8903-109C7382697C}">
      <dgm:prSet/>
      <dgm:spPr/>
    </dgm:pt>
    <dgm:pt modelId="{7E771262-AEDC-4289-B176-7263770585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582"/>
              </a:solidFill>
              <a:effectLst/>
              <a:latin typeface="Comic Sans MS" panose="030F0702030302020204" pitchFamily="66" charset="0"/>
            </a:rPr>
            <a:t>АТМОСФЕРА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3582"/>
            </a:solidFill>
            <a:effectLst/>
            <a:latin typeface="Comic Sans MS" panose="030F0702030302020204" pitchFamily="66" charset="0"/>
          </a:endParaRPr>
        </a:p>
      </dgm:t>
    </dgm:pt>
    <dgm:pt modelId="{214C053D-ED04-47BB-8B5E-0CBBC63295EA}" type="parTrans" cxnId="{E31D569C-17BD-4FF8-B820-76059F6AA937}">
      <dgm:prSet/>
      <dgm:spPr/>
      <dgm:t>
        <a:bodyPr/>
        <a:lstStyle/>
        <a:p>
          <a:endParaRPr lang="ru-RU"/>
        </a:p>
      </dgm:t>
    </dgm:pt>
    <dgm:pt modelId="{5DDA5910-75D1-4125-981B-6E47C9682364}" type="sibTrans" cxnId="{E31D569C-17BD-4FF8-B820-76059F6AA937}">
      <dgm:prSet/>
      <dgm:spPr/>
    </dgm:pt>
    <dgm:pt modelId="{C60486ED-B0EF-4A4A-B483-D0C88AB4A2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582"/>
              </a:solidFill>
              <a:effectLst/>
              <a:latin typeface="Comic Sans MS" panose="030F0702030302020204" pitchFamily="66" charset="0"/>
            </a:rPr>
            <a:t>ЛИТОСФЕРА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3582"/>
            </a:solidFill>
            <a:effectLst/>
            <a:latin typeface="Comic Sans MS" panose="030F0702030302020204" pitchFamily="66" charset="0"/>
          </a:endParaRPr>
        </a:p>
      </dgm:t>
    </dgm:pt>
    <dgm:pt modelId="{A76D9CA3-F0AB-4ADB-BB56-F76E6326F5A0}" type="parTrans" cxnId="{9F10C8C0-3E42-4864-9872-DBD5C2B0048C}">
      <dgm:prSet/>
      <dgm:spPr/>
      <dgm:t>
        <a:bodyPr/>
        <a:lstStyle/>
        <a:p>
          <a:endParaRPr lang="ru-RU"/>
        </a:p>
      </dgm:t>
    </dgm:pt>
    <dgm:pt modelId="{2DB28136-CAD5-43E5-8AB4-7E98BB1284A1}" type="sibTrans" cxnId="{9F10C8C0-3E42-4864-9872-DBD5C2B0048C}">
      <dgm:prSet/>
      <dgm:spPr/>
    </dgm:pt>
    <dgm:pt modelId="{E9F47278-557B-4436-9C23-BF5255E6DF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582"/>
              </a:solidFill>
              <a:effectLst/>
              <a:latin typeface="Comic Sans MS" panose="030F0702030302020204" pitchFamily="66" charset="0"/>
            </a:rPr>
            <a:t>ЖИВОЕ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582"/>
              </a:solidFill>
              <a:effectLst/>
              <a:latin typeface="Comic Sans MS" panose="030F0702030302020204" pitchFamily="66" charset="0"/>
            </a:rPr>
            <a:t>ВЕЩЕСТВО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582"/>
              </a:solidFill>
              <a:effectLst/>
              <a:latin typeface="Comic Sans MS" panose="030F0702030302020204" pitchFamily="66" charset="0"/>
            </a:rPr>
            <a:t>В БИОСФЕРЕ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3582"/>
            </a:solidFill>
            <a:effectLst/>
            <a:latin typeface="Comic Sans MS" panose="030F0702030302020204" pitchFamily="66" charset="0"/>
          </a:endParaRPr>
        </a:p>
      </dgm:t>
    </dgm:pt>
    <dgm:pt modelId="{EBF8E387-5382-4DAB-A011-9FE07511C058}" type="parTrans" cxnId="{9B57DC73-A218-4240-B2EC-A90AF3077ADE}">
      <dgm:prSet/>
      <dgm:spPr/>
      <dgm:t>
        <a:bodyPr/>
        <a:lstStyle/>
        <a:p>
          <a:endParaRPr lang="ru-RU"/>
        </a:p>
      </dgm:t>
    </dgm:pt>
    <dgm:pt modelId="{8F47CFEE-C60A-424B-9A0E-5572551871BD}" type="sibTrans" cxnId="{9B57DC73-A218-4240-B2EC-A90AF3077ADE}">
      <dgm:prSet/>
      <dgm:spPr/>
    </dgm:pt>
    <dgm:pt modelId="{407240F9-30B2-438A-9122-D562F05966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582"/>
              </a:solidFill>
              <a:effectLst/>
              <a:latin typeface="Comic Sans MS" panose="030F0702030302020204" pitchFamily="66" charset="0"/>
            </a:rPr>
            <a:t>ГИДРОСФЕРА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3582"/>
            </a:solidFill>
            <a:effectLst/>
            <a:latin typeface="Comic Sans MS" panose="030F0702030302020204" pitchFamily="66" charset="0"/>
          </a:endParaRPr>
        </a:p>
      </dgm:t>
    </dgm:pt>
    <dgm:pt modelId="{26344176-A979-4E5B-BEC5-13A5248B7B3A}" type="parTrans" cxnId="{1CB49D73-7978-4AF4-BA57-CA3011D99FFD}">
      <dgm:prSet/>
      <dgm:spPr/>
      <dgm:t>
        <a:bodyPr/>
        <a:lstStyle/>
        <a:p>
          <a:endParaRPr lang="ru-RU"/>
        </a:p>
      </dgm:t>
    </dgm:pt>
    <dgm:pt modelId="{F80FF93C-CF80-4967-AC95-2579C59531CA}" type="sibTrans" cxnId="{1CB49D73-7978-4AF4-BA57-CA3011D99FFD}">
      <dgm:prSet/>
      <dgm:spPr/>
    </dgm:pt>
    <dgm:pt modelId="{FB1347AE-0A14-4CB6-8B48-81667AB00B88}" type="pres">
      <dgm:prSet presAssocID="{1818667A-871A-4AD1-A9CD-323BC54C162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FCFA43-C78B-45C7-8826-F2A060BBE9AF}" type="pres">
      <dgm:prSet presAssocID="{3CCDDC86-768C-4E2D-A094-6FFB09D349B8}" presName="centerShape" presStyleLbl="node0" presStyleIdx="0" presStyleCnt="1"/>
      <dgm:spPr/>
    </dgm:pt>
    <dgm:pt modelId="{08D8D309-805B-44E1-8C46-DC997ED60556}" type="pres">
      <dgm:prSet presAssocID="{214C053D-ED04-47BB-8B5E-0CBBC63295EA}" presName="Name9" presStyleLbl="parChTrans1D2" presStyleIdx="0" presStyleCnt="4"/>
      <dgm:spPr/>
    </dgm:pt>
    <dgm:pt modelId="{8394DA6F-2A51-40B9-AEA8-598D63CBECA5}" type="pres">
      <dgm:prSet presAssocID="{214C053D-ED04-47BB-8B5E-0CBBC63295EA}" presName="connTx" presStyleLbl="parChTrans1D2" presStyleIdx="0" presStyleCnt="4"/>
      <dgm:spPr/>
    </dgm:pt>
    <dgm:pt modelId="{74F766CF-788F-4128-B9DA-7C71A2D7CB5E}" type="pres">
      <dgm:prSet presAssocID="{7E771262-AEDC-4289-B176-72637705855E}" presName="node" presStyleLbl="node1" presStyleIdx="0" presStyleCnt="4">
        <dgm:presLayoutVars>
          <dgm:bulletEnabled val="1"/>
        </dgm:presLayoutVars>
      </dgm:prSet>
      <dgm:spPr/>
    </dgm:pt>
    <dgm:pt modelId="{3DE4B634-928C-4F79-B051-DC738F7B09E5}" type="pres">
      <dgm:prSet presAssocID="{A76D9CA3-F0AB-4ADB-BB56-F76E6326F5A0}" presName="Name9" presStyleLbl="parChTrans1D2" presStyleIdx="1" presStyleCnt="4"/>
      <dgm:spPr/>
    </dgm:pt>
    <dgm:pt modelId="{B8D90087-23D2-4FA7-B236-E681C45F3799}" type="pres">
      <dgm:prSet presAssocID="{A76D9CA3-F0AB-4ADB-BB56-F76E6326F5A0}" presName="connTx" presStyleLbl="parChTrans1D2" presStyleIdx="1" presStyleCnt="4"/>
      <dgm:spPr/>
    </dgm:pt>
    <dgm:pt modelId="{FC697F50-9ABA-484D-9E40-5757A3B54169}" type="pres">
      <dgm:prSet presAssocID="{C60486ED-B0EF-4A4A-B483-D0C88AB4A2FA}" presName="node" presStyleLbl="node1" presStyleIdx="1" presStyleCnt="4">
        <dgm:presLayoutVars>
          <dgm:bulletEnabled val="1"/>
        </dgm:presLayoutVars>
      </dgm:prSet>
      <dgm:spPr/>
    </dgm:pt>
    <dgm:pt modelId="{228D85F1-AA44-40B6-B80E-883AEC4396D7}" type="pres">
      <dgm:prSet presAssocID="{EBF8E387-5382-4DAB-A011-9FE07511C058}" presName="Name9" presStyleLbl="parChTrans1D2" presStyleIdx="2" presStyleCnt="4"/>
      <dgm:spPr/>
    </dgm:pt>
    <dgm:pt modelId="{9D3C5DAF-D382-49A8-BE5A-C8E46DA3E42C}" type="pres">
      <dgm:prSet presAssocID="{EBF8E387-5382-4DAB-A011-9FE07511C058}" presName="connTx" presStyleLbl="parChTrans1D2" presStyleIdx="2" presStyleCnt="4"/>
      <dgm:spPr/>
    </dgm:pt>
    <dgm:pt modelId="{08377407-811C-4412-A65E-C8F6AAF0D391}" type="pres">
      <dgm:prSet presAssocID="{E9F47278-557B-4436-9C23-BF5255E6DFF6}" presName="node" presStyleLbl="node1" presStyleIdx="2" presStyleCnt="4">
        <dgm:presLayoutVars>
          <dgm:bulletEnabled val="1"/>
        </dgm:presLayoutVars>
      </dgm:prSet>
      <dgm:spPr/>
    </dgm:pt>
    <dgm:pt modelId="{8B3CD63B-E0C9-4BD7-BDAD-ACEE2B6A8CB1}" type="pres">
      <dgm:prSet presAssocID="{26344176-A979-4E5B-BEC5-13A5248B7B3A}" presName="Name9" presStyleLbl="parChTrans1D2" presStyleIdx="3" presStyleCnt="4"/>
      <dgm:spPr/>
    </dgm:pt>
    <dgm:pt modelId="{D3E6993B-681C-4C95-80D5-52BFD734CF1B}" type="pres">
      <dgm:prSet presAssocID="{26344176-A979-4E5B-BEC5-13A5248B7B3A}" presName="connTx" presStyleLbl="parChTrans1D2" presStyleIdx="3" presStyleCnt="4"/>
      <dgm:spPr/>
    </dgm:pt>
    <dgm:pt modelId="{3B8F7C32-1255-42C4-BFA8-81095C1AE54F}" type="pres">
      <dgm:prSet presAssocID="{407240F9-30B2-438A-9122-D562F059669D}" presName="node" presStyleLbl="node1" presStyleIdx="3" presStyleCnt="4">
        <dgm:presLayoutVars>
          <dgm:bulletEnabled val="1"/>
        </dgm:presLayoutVars>
      </dgm:prSet>
      <dgm:spPr/>
    </dgm:pt>
  </dgm:ptLst>
  <dgm:cxnLst>
    <dgm:cxn modelId="{57241398-AE56-4D70-9D84-55EB1FFBCDAE}" type="presOf" srcId="{1818667A-871A-4AD1-A9CD-323BC54C1628}" destId="{FB1347AE-0A14-4CB6-8B48-81667AB00B88}" srcOrd="0" destOrd="0" presId="urn:microsoft.com/office/officeart/2005/8/layout/radial1"/>
    <dgm:cxn modelId="{A210A4C6-939F-4FCE-9E3D-44116CAC9039}" type="presOf" srcId="{3CCDDC86-768C-4E2D-A094-6FFB09D349B8}" destId="{26FCFA43-C78B-45C7-8826-F2A060BBE9AF}" srcOrd="0" destOrd="0" presId="urn:microsoft.com/office/officeart/2005/8/layout/radial1"/>
    <dgm:cxn modelId="{376B8AB9-C85A-4D13-A6A4-AC89CFEE47BD}" type="presOf" srcId="{26344176-A979-4E5B-BEC5-13A5248B7B3A}" destId="{8B3CD63B-E0C9-4BD7-BDAD-ACEE2B6A8CB1}" srcOrd="0" destOrd="0" presId="urn:microsoft.com/office/officeart/2005/8/layout/radial1"/>
    <dgm:cxn modelId="{9F10C8C0-3E42-4864-9872-DBD5C2B0048C}" srcId="{3CCDDC86-768C-4E2D-A094-6FFB09D349B8}" destId="{C60486ED-B0EF-4A4A-B483-D0C88AB4A2FA}" srcOrd="1" destOrd="0" parTransId="{A76D9CA3-F0AB-4ADB-BB56-F76E6326F5A0}" sibTransId="{2DB28136-CAD5-43E5-8AB4-7E98BB1284A1}"/>
    <dgm:cxn modelId="{DA21053A-BD24-4A5F-9AA2-0644DA88A760}" type="presOf" srcId="{214C053D-ED04-47BB-8B5E-0CBBC63295EA}" destId="{08D8D309-805B-44E1-8C46-DC997ED60556}" srcOrd="0" destOrd="0" presId="urn:microsoft.com/office/officeart/2005/8/layout/radial1"/>
    <dgm:cxn modelId="{865647D0-189F-4EB4-AFD9-4C6B6CC6A0CB}" type="presOf" srcId="{E9F47278-557B-4436-9C23-BF5255E6DFF6}" destId="{08377407-811C-4412-A65E-C8F6AAF0D391}" srcOrd="0" destOrd="0" presId="urn:microsoft.com/office/officeart/2005/8/layout/radial1"/>
    <dgm:cxn modelId="{BBA5B0D9-604B-4779-9486-AEA5691F97D4}" type="presOf" srcId="{407240F9-30B2-438A-9122-D562F059669D}" destId="{3B8F7C32-1255-42C4-BFA8-81095C1AE54F}" srcOrd="0" destOrd="0" presId="urn:microsoft.com/office/officeart/2005/8/layout/radial1"/>
    <dgm:cxn modelId="{E31D569C-17BD-4FF8-B820-76059F6AA937}" srcId="{3CCDDC86-768C-4E2D-A094-6FFB09D349B8}" destId="{7E771262-AEDC-4289-B176-72637705855E}" srcOrd="0" destOrd="0" parTransId="{214C053D-ED04-47BB-8B5E-0CBBC63295EA}" sibTransId="{5DDA5910-75D1-4125-981B-6E47C9682364}"/>
    <dgm:cxn modelId="{131D2557-0945-4279-AAC7-EE17900CD412}" type="presOf" srcId="{214C053D-ED04-47BB-8B5E-0CBBC63295EA}" destId="{8394DA6F-2A51-40B9-AEA8-598D63CBECA5}" srcOrd="1" destOrd="0" presId="urn:microsoft.com/office/officeart/2005/8/layout/radial1"/>
    <dgm:cxn modelId="{30C35F93-5B8A-417F-8D7A-6CFD9993974B}" type="presOf" srcId="{EBF8E387-5382-4DAB-A011-9FE07511C058}" destId="{228D85F1-AA44-40B6-B80E-883AEC4396D7}" srcOrd="0" destOrd="0" presId="urn:microsoft.com/office/officeart/2005/8/layout/radial1"/>
    <dgm:cxn modelId="{1CB49D73-7978-4AF4-BA57-CA3011D99FFD}" srcId="{3CCDDC86-768C-4E2D-A094-6FFB09D349B8}" destId="{407240F9-30B2-438A-9122-D562F059669D}" srcOrd="3" destOrd="0" parTransId="{26344176-A979-4E5B-BEC5-13A5248B7B3A}" sibTransId="{F80FF93C-CF80-4967-AC95-2579C59531CA}"/>
    <dgm:cxn modelId="{A9CF3D04-2DB2-4A20-BC02-DFD84E4A2F2E}" type="presOf" srcId="{A76D9CA3-F0AB-4ADB-BB56-F76E6326F5A0}" destId="{B8D90087-23D2-4FA7-B236-E681C45F3799}" srcOrd="1" destOrd="0" presId="urn:microsoft.com/office/officeart/2005/8/layout/radial1"/>
    <dgm:cxn modelId="{50800184-BE6A-486A-9B11-C8D3C8836322}" type="presOf" srcId="{EBF8E387-5382-4DAB-A011-9FE07511C058}" destId="{9D3C5DAF-D382-49A8-BE5A-C8E46DA3E42C}" srcOrd="1" destOrd="0" presId="urn:microsoft.com/office/officeart/2005/8/layout/radial1"/>
    <dgm:cxn modelId="{5EB7A06F-7352-415F-9AF6-7B28C96CE648}" type="presOf" srcId="{26344176-A979-4E5B-BEC5-13A5248B7B3A}" destId="{D3E6993B-681C-4C95-80D5-52BFD734CF1B}" srcOrd="1" destOrd="0" presId="urn:microsoft.com/office/officeart/2005/8/layout/radial1"/>
    <dgm:cxn modelId="{717DC265-4739-488F-9860-DB07E91C568A}" type="presOf" srcId="{7E771262-AEDC-4289-B176-72637705855E}" destId="{74F766CF-788F-4128-B9DA-7C71A2D7CB5E}" srcOrd="0" destOrd="0" presId="urn:microsoft.com/office/officeart/2005/8/layout/radial1"/>
    <dgm:cxn modelId="{9B57DC73-A218-4240-B2EC-A90AF3077ADE}" srcId="{3CCDDC86-768C-4E2D-A094-6FFB09D349B8}" destId="{E9F47278-557B-4436-9C23-BF5255E6DFF6}" srcOrd="2" destOrd="0" parTransId="{EBF8E387-5382-4DAB-A011-9FE07511C058}" sibTransId="{8F47CFEE-C60A-424B-9A0E-5572551871BD}"/>
    <dgm:cxn modelId="{CE52B526-4234-4F2E-8903-109C7382697C}" srcId="{1818667A-871A-4AD1-A9CD-323BC54C1628}" destId="{3CCDDC86-768C-4E2D-A094-6FFB09D349B8}" srcOrd="0" destOrd="0" parTransId="{8AB92747-92AF-423C-9BD9-D1FEFB670B5D}" sibTransId="{3CA3C268-6E3B-4EE5-897D-4D7A9CD59726}"/>
    <dgm:cxn modelId="{95B320A8-EF19-4609-8AD2-C14EA61AD40B}" type="presOf" srcId="{C60486ED-B0EF-4A4A-B483-D0C88AB4A2FA}" destId="{FC697F50-9ABA-484D-9E40-5757A3B54169}" srcOrd="0" destOrd="0" presId="urn:microsoft.com/office/officeart/2005/8/layout/radial1"/>
    <dgm:cxn modelId="{91D310F0-9F28-4E7A-9168-B89CEFCC8F53}" type="presOf" srcId="{A76D9CA3-F0AB-4ADB-BB56-F76E6326F5A0}" destId="{3DE4B634-928C-4F79-B051-DC738F7B09E5}" srcOrd="0" destOrd="0" presId="urn:microsoft.com/office/officeart/2005/8/layout/radial1"/>
    <dgm:cxn modelId="{46181421-EA4D-46E1-B171-66D6D8D487A7}" type="presParOf" srcId="{FB1347AE-0A14-4CB6-8B48-81667AB00B88}" destId="{26FCFA43-C78B-45C7-8826-F2A060BBE9AF}" srcOrd="0" destOrd="0" presId="urn:microsoft.com/office/officeart/2005/8/layout/radial1"/>
    <dgm:cxn modelId="{1B337BBE-1DB2-417C-9E7E-6595745EC83A}" type="presParOf" srcId="{FB1347AE-0A14-4CB6-8B48-81667AB00B88}" destId="{08D8D309-805B-44E1-8C46-DC997ED60556}" srcOrd="1" destOrd="0" presId="urn:microsoft.com/office/officeart/2005/8/layout/radial1"/>
    <dgm:cxn modelId="{81EB009C-A0A2-4323-A6A0-24EA567AC466}" type="presParOf" srcId="{08D8D309-805B-44E1-8C46-DC997ED60556}" destId="{8394DA6F-2A51-40B9-AEA8-598D63CBECA5}" srcOrd="0" destOrd="0" presId="urn:microsoft.com/office/officeart/2005/8/layout/radial1"/>
    <dgm:cxn modelId="{4479A320-964F-4DD0-B977-9DF0DAF00A6F}" type="presParOf" srcId="{FB1347AE-0A14-4CB6-8B48-81667AB00B88}" destId="{74F766CF-788F-4128-B9DA-7C71A2D7CB5E}" srcOrd="2" destOrd="0" presId="urn:microsoft.com/office/officeart/2005/8/layout/radial1"/>
    <dgm:cxn modelId="{7CA79D27-084C-47B0-A6EC-8DE0061D465A}" type="presParOf" srcId="{FB1347AE-0A14-4CB6-8B48-81667AB00B88}" destId="{3DE4B634-928C-4F79-B051-DC738F7B09E5}" srcOrd="3" destOrd="0" presId="urn:microsoft.com/office/officeart/2005/8/layout/radial1"/>
    <dgm:cxn modelId="{7D7970EF-BDD5-40D8-B25A-ED3E5BBE46C4}" type="presParOf" srcId="{3DE4B634-928C-4F79-B051-DC738F7B09E5}" destId="{B8D90087-23D2-4FA7-B236-E681C45F3799}" srcOrd="0" destOrd="0" presId="urn:microsoft.com/office/officeart/2005/8/layout/radial1"/>
    <dgm:cxn modelId="{0ECDD81E-9EB3-4854-AC08-5FC7701EE8E6}" type="presParOf" srcId="{FB1347AE-0A14-4CB6-8B48-81667AB00B88}" destId="{FC697F50-9ABA-484D-9E40-5757A3B54169}" srcOrd="4" destOrd="0" presId="urn:microsoft.com/office/officeart/2005/8/layout/radial1"/>
    <dgm:cxn modelId="{73E9EB08-7543-4325-B452-F008B13BE574}" type="presParOf" srcId="{FB1347AE-0A14-4CB6-8B48-81667AB00B88}" destId="{228D85F1-AA44-40B6-B80E-883AEC4396D7}" srcOrd="5" destOrd="0" presId="urn:microsoft.com/office/officeart/2005/8/layout/radial1"/>
    <dgm:cxn modelId="{92A9EFF3-3245-43CF-87DD-A0E66BFD46A5}" type="presParOf" srcId="{228D85F1-AA44-40B6-B80E-883AEC4396D7}" destId="{9D3C5DAF-D382-49A8-BE5A-C8E46DA3E42C}" srcOrd="0" destOrd="0" presId="urn:microsoft.com/office/officeart/2005/8/layout/radial1"/>
    <dgm:cxn modelId="{F0D12851-2733-4F22-88BD-2E6E99F02754}" type="presParOf" srcId="{FB1347AE-0A14-4CB6-8B48-81667AB00B88}" destId="{08377407-811C-4412-A65E-C8F6AAF0D391}" srcOrd="6" destOrd="0" presId="urn:microsoft.com/office/officeart/2005/8/layout/radial1"/>
    <dgm:cxn modelId="{108B9281-E0C5-40ED-ADCF-C247422619B4}" type="presParOf" srcId="{FB1347AE-0A14-4CB6-8B48-81667AB00B88}" destId="{8B3CD63B-E0C9-4BD7-BDAD-ACEE2B6A8CB1}" srcOrd="7" destOrd="0" presId="urn:microsoft.com/office/officeart/2005/8/layout/radial1"/>
    <dgm:cxn modelId="{04C7C0B9-7CB9-4B98-BE7F-8A0A05D0315D}" type="presParOf" srcId="{8B3CD63B-E0C9-4BD7-BDAD-ACEE2B6A8CB1}" destId="{D3E6993B-681C-4C95-80D5-52BFD734CF1B}" srcOrd="0" destOrd="0" presId="urn:microsoft.com/office/officeart/2005/8/layout/radial1"/>
    <dgm:cxn modelId="{4B416309-885D-42AA-B859-01B333A5FBF1}" type="presParOf" srcId="{FB1347AE-0A14-4CB6-8B48-81667AB00B88}" destId="{3B8F7C32-1255-42C4-BFA8-81095C1AE54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F7C18-55CC-415B-9FAA-4362578327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50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FD1A-A01D-4B56-A9FC-C97D4B40B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16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6D7E2-AB2D-4034-8BA8-347068829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05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A59160-E6C2-435B-8816-82F6FBE75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02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9C3D74-F6F5-4523-96CC-45912EC6C4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54944-EDCF-45D8-B024-9E41246B5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88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F4AA4-AAC3-4076-B286-14169FF783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69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128DF-1DD3-494E-9B95-BA7AF87227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72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EB665-4E39-4DC5-AB3A-FFCE44F942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966A3-787C-44F1-9402-FC0C9ADBD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64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33FC-ADAE-40F9-86CC-D313169D1C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085D2-2D2B-4AA2-8E0B-91F0FB47D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99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8E621-870C-4795-B182-C028D61D0A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rgbClr val="66CCFF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9D7CE9-789D-40C5-8144-C10D081EF5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 rot="10800000" flipV="1">
            <a:off x="5332413" y="4416425"/>
            <a:ext cx="32813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latin typeface="Comic Sans MS" panose="030F0702030302020204" pitchFamily="66" charset="0"/>
              </a:rPr>
              <a:t>Выполнила              ученица 10 класса     МОУ ПСОШ №3 Куриленко Мария Учитель: Цвенгер Валентина Михайловна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143000" y="1219200"/>
            <a:ext cx="7162800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3582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Comic Sans MS" panose="030F0702030302020204" pitchFamily="66" charset="0"/>
              </a:rPr>
              <a:t>УЧЕНИЕ О БИОСФЕРЕ</a:t>
            </a:r>
          </a:p>
        </p:txBody>
      </p:sp>
      <p:pic>
        <p:nvPicPr>
          <p:cNvPr id="4103" name="Picture 7" descr="egypet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1121" r="23077" b="11293"/>
          <a:stretch>
            <a:fillRect/>
          </a:stretch>
        </p:blipFill>
        <p:spPr bwMode="auto">
          <a:xfrm>
            <a:off x="1066800" y="3810000"/>
            <a:ext cx="28194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 descr="02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r="-1566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tx1"/>
                </a:solidFill>
                <a:latin typeface="Comic Sans MS" panose="030F0702030302020204" pitchFamily="66" charset="0"/>
              </a:rPr>
              <a:t>Литосфера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300" b="1" i="1">
                <a:solidFill>
                  <a:srgbClr val="003582"/>
                </a:solidFill>
                <a:latin typeface="Comic Sans MS" panose="030F0702030302020204" pitchFamily="66" charset="0"/>
              </a:rPr>
              <a:t>     </a:t>
            </a:r>
            <a:r>
              <a:rPr lang="ru-RU" altLang="ru-RU" sz="2300" b="1" i="1">
                <a:solidFill>
                  <a:schemeClr val="bg1"/>
                </a:solidFill>
                <a:latin typeface="Comic Sans MS" panose="030F0702030302020204" pitchFamily="66" charset="0"/>
              </a:rPr>
              <a:t>Литосфера</a:t>
            </a:r>
            <a:r>
              <a:rPr lang="ru-RU" altLang="ru-RU" sz="2300">
                <a:solidFill>
                  <a:schemeClr val="bg1"/>
                </a:solidFill>
                <a:latin typeface="Comic Sans MS" panose="030F0702030302020204" pitchFamily="66" charset="0"/>
              </a:rPr>
              <a:t> - это верхняя твердая оболочка Земли, имеющая большую прочность и переходящая в нижележащую астеносферу, прочность которой относительно мала. Она включает земную кору и верхнюю мантию до глубин примерно 200 км. Выделяются два основных типа земной коры - континентальный и океанический. Между ними находится промежуточный тип, который называют субконтинентальным. Из данных табл. 8 видно, что общий химический состав земной коры определяют немногие элементы: O, Si, Al, Fe, Ca, Mg, Na, K, которые слагают основную ее массу. При этом наиболее распространенным элементом является кислород, составляющий едва ли не половину массы земной коры ( &gt; 47,3 %) и 92 % ее объема. Он прочно связан химически с другими элементами в главных породообразующих минералах</a:t>
            </a:r>
            <a:r>
              <a:rPr lang="ru-RU" altLang="ru-RU" sz="2300">
                <a:latin typeface="Comic Sans MS" panose="030F0702030302020204" pitchFamily="66" charset="0"/>
              </a:rPr>
              <a:t>.</a:t>
            </a:r>
            <a:r>
              <a:rPr lang="ru-RU" altLang="ru-RU" sz="1800">
                <a:latin typeface="Comic Sans MS" panose="030F0702030302020204" pitchFamily="66" charset="0"/>
              </a:rPr>
              <a:t> </a:t>
            </a:r>
            <a:r>
              <a:rPr lang="ru-RU" altLang="ru-RU" sz="1800"/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>
                <a:solidFill>
                  <a:schemeClr val="bg1"/>
                </a:solidFill>
                <a:latin typeface="Comic Sans MS" panose="030F0702030302020204" pitchFamily="66" charset="0"/>
              </a:rPr>
              <a:t>Живое вещество в биосфере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900" b="1" i="1">
                <a:solidFill>
                  <a:srgbClr val="003582"/>
                </a:solidFill>
                <a:latin typeface="Comic Sans MS" panose="030F0702030302020204" pitchFamily="66" charset="0"/>
              </a:rPr>
              <a:t>      Живое вещество биосферы </a:t>
            </a:r>
            <a:r>
              <a:rPr lang="ru-RU" altLang="ru-RU" sz="1900">
                <a:solidFill>
                  <a:srgbClr val="003582"/>
                </a:solidFill>
                <a:latin typeface="Comic Sans MS" panose="030F0702030302020204" pitchFamily="66" charset="0"/>
              </a:rPr>
              <a:t>в общем занимает ничтожное пространство в масштабе всего земного шара. Широкое распространение самого термина "живое вещество" связано с работами В.И. Вернадского. Он показал, что все живые организмы Земли образуют единое целое - живое вещество планеты. Жизнь на Земле - самый выдающийся процесс на ее поверхности, получающий живительную энергию Солнца и приводящий в движение едва ли не все химические элементы таблицы Менделеева. Биосфера есть часть земного пространства, охваченного жизнью с ее активным химическим проявлением. В биосфере возможно существование организмов в любых возможных концентрациях - от единичных бактерий и спор в 1 см3 атмосферного воздуха до мощных тропических лесов экваториальной зоны и следов жизни в пучинах Мирового океана. По своим требованиям к условиям внешней среды организмы расселяются в разных верхних горизонтах Земли: в нижней атмосфере, в гидросфере, в почвах, в глубинах литосферы, пропитанных природными водами и нефтяными месторождениями. Все живое вещество по своей массе занимает ничтожную долю по сравнению с любой из верхних оболочек земного шара. </a:t>
            </a:r>
          </a:p>
        </p:txBody>
      </p:sp>
      <p:pic>
        <p:nvPicPr>
          <p:cNvPr id="13316" name="Picture 4" descr="00040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2209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000406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20351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000406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1914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Круговорот воды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     Вода находится в постоянном движении.</a:t>
            </a: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 Испаряясь с поверхности водоемов, почвы, растений, вода накапливается в атмосфере и, рано или поздно, выпадает в виде осадков, пополняя запасы в океанах, реках, озерах и т.п. Таким образом, количество воды на Земле не изменяется, она только меняет свои формы - это и есть круговорот воды в природе. Из всех выпадающих осадков 80% попадает непосредственно в океан. Для нас же </a:t>
            </a: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наибольший интерес</a:t>
            </a: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 представляют оставшиеся 20%, выпадающие на суше, так как большинство используемых человеком источников воды пополняется именно за счет этого вида осадков. Упрощенно говоря, у воды, выпавшей на суше, есть два пути.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         Либо она, собираясь в ручейки, речушки и реки, попадает в результате в озера и водохранилища - так называемые открытые (или поверхностные) источники водозабора. Либо вода, просачиваясь через почву и подпочвенные слои, </a:t>
            </a: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пополняет запасы грунтовых вод.</a:t>
            </a: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 Поверхностные и грунтовые воды и составляют два основных источника водоснабжения. Оба этих водных ресурса взаимосвязаны и имеют как свои преимущества, так и недостатки в качестве источника питьевой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Круговорот воды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5438"/>
            <a:ext cx="8229600" cy="611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Круговорот углерода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700">
                <a:latin typeface="Comic Sans MS" panose="030F0702030302020204" pitchFamily="66" charset="0"/>
              </a:rPr>
              <a:t>        </a:t>
            </a:r>
            <a:r>
              <a:rPr lang="ru-RU" altLang="ru-RU" sz="1800">
                <a:solidFill>
                  <a:srgbClr val="003582"/>
                </a:solidFill>
                <a:latin typeface="Comic Sans MS" panose="030F0702030302020204" pitchFamily="66" charset="0"/>
              </a:rPr>
              <a:t>Углерод в биосфере часто представлен </a:t>
            </a:r>
            <a:r>
              <a:rPr lang="ru-RU" altLang="ru-RU" sz="1800" b="1">
                <a:solidFill>
                  <a:srgbClr val="003582"/>
                </a:solidFill>
                <a:latin typeface="Comic Sans MS" panose="030F0702030302020204" pitchFamily="66" charset="0"/>
              </a:rPr>
              <a:t>наиболее подвижной формой</a:t>
            </a:r>
            <a:r>
              <a:rPr lang="ru-RU" altLang="ru-RU" sz="1800">
                <a:solidFill>
                  <a:srgbClr val="003582"/>
                </a:solidFill>
                <a:latin typeface="Comic Sans MS" panose="030F0702030302020204" pitchFamily="66" charset="0"/>
              </a:rPr>
              <a:t> - углекислым газом. Источником первичной углекислоты биосферы является вулканическая деятельность, связанная с вековой дегазацией мантии и нижних горизонтов земной коры.   Миграция углекислого газа в биосфере Земли протекает двумя путями. Первый путь заключается в поглощении его в процессе фотосинтеза с образованием органических веществ и в последующем захоронении их в литосфере в виде торфа, угля, горных сланцев, рассеянной органики, осадочных горных пород. Так, в далекие геологические эпохи сотни миллионов лет назад значительная часть фотосинтезируемого органического вещества не использовалась ни консументами, ни редуцентами, а накапливалась и постепенно погребалась под различными минеральными осадками. Находясь в породах миллионы лет, этот </a:t>
            </a:r>
            <a:r>
              <a:rPr lang="ru-RU" altLang="ru-RU" sz="1800" b="1">
                <a:solidFill>
                  <a:srgbClr val="003582"/>
                </a:solidFill>
                <a:latin typeface="Comic Sans MS" panose="030F0702030302020204" pitchFamily="66" charset="0"/>
              </a:rPr>
              <a:t>детрит под действием высоких температур и давления</a:t>
            </a:r>
            <a:r>
              <a:rPr lang="ru-RU" altLang="ru-RU" sz="1800">
                <a:solidFill>
                  <a:srgbClr val="003582"/>
                </a:solidFill>
                <a:latin typeface="Comic Sans MS" panose="030F0702030302020204" pitchFamily="66" charset="0"/>
              </a:rPr>
              <a:t> (процесс метаморфизации) превращался в нефть, природный газ и уголь, во что именно - зависело от исходного материала, продолжительности и условий пребывания в породах. Теперь мы в огромных количествах добываем это ископаемое топливо для обеспечения потребностей в энергии, а сжигая его, в определенном смысле завершаем круговорот углерода. Если бы ни этот процесс в истории планеты, вероятно, человечество имело бы сейчас совсем другие источники энергии, а может быть и совсем другое направление развития цивилизации.</a:t>
            </a:r>
            <a:r>
              <a:rPr lang="ru-RU" altLang="ru-RU" sz="1800">
                <a:solidFill>
                  <a:srgbClr val="003582"/>
                </a:solidFill>
              </a:rPr>
              <a:t>  </a:t>
            </a:r>
            <a:r>
              <a:rPr lang="ru-RU" altLang="ru-RU" sz="900">
                <a:solidFill>
                  <a:srgbClr val="00358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9" name="Picture 13" descr="Круговорот углерода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8382000" cy="635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Круговорот кислорода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       Кислород - наиболее активный газ. В пределах биосферы происходит быстрый обмен кислорода среды с живыми организмами или их остатками после гибели. В составе земной атмосферы кислород занимает второе место после азота. Господствующей формой нахождения кислорода в атмосфере является молекула О</a:t>
            </a:r>
            <a:r>
              <a:rPr lang="ru-RU" altLang="ru-RU" sz="900" b="1">
                <a:solidFill>
                  <a:srgbClr val="003582"/>
                </a:solidFill>
                <a:latin typeface="Comic Sans MS" panose="030F0702030302020204" pitchFamily="66" charset="0"/>
              </a:rPr>
              <a:t>2</a:t>
            </a: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. Круговорот кислорода в биосфере весьма сложен, поскольку он вступает во множество химических соединений минерального и органического миров. Свободный кислород современной земной атмосферы </a:t>
            </a: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является побочным продуктом процесса фотосинтеза</a:t>
            </a: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 зеленых растений и его общее количество отражает баланс между продуцированием кислорода и процессами окисления и гниения различных веществ. В истории биосферы Земли наступило такое время, когда количество свободного кислорода достигло определенного уровня и оказалось сбалансированным таким образом, что количество выделяемого кислорода стало равным количеству поглощаемого кислорода.</a:t>
            </a:r>
            <a:r>
              <a:rPr lang="ru-RU" altLang="ru-RU" sz="1600"/>
              <a:t> </a:t>
            </a:r>
            <a:br>
              <a:rPr lang="ru-RU" altLang="ru-RU" sz="1600"/>
            </a:b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/>
              <a:t/>
            </a:r>
            <a:br>
              <a:rPr lang="ru-RU" altLang="ru-RU" sz="1600"/>
            </a:b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Круговорот кислорода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229600" cy="632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Круговорот азота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При гниении органических веществ </a:t>
            </a: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значительная часть содержащегося в них азота превращается в аммиак, который под влиянием живущих в почве трифицирующих бактерий окисляется затем в азотную кислоту. Последняя, вступая в реакцию с находящимися в почве карбонатами, например с карбонатом кальция СаСОз, образует нитраты:</a:t>
            </a:r>
            <a:endParaRPr lang="ru-RU" altLang="ru-RU" sz="2000" b="1">
              <a:solidFill>
                <a:srgbClr val="003582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2HN0з + СаСОз = Са(NОз)</a:t>
            </a:r>
            <a:r>
              <a:rPr lang="ru-RU" altLang="ru-RU" sz="1000" b="1">
                <a:solidFill>
                  <a:srgbClr val="003582"/>
                </a:solidFill>
                <a:latin typeface="Comic Sans MS" panose="030F0702030302020204" pitchFamily="66" charset="0"/>
              </a:rPr>
              <a:t>2</a:t>
            </a: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 + СО</a:t>
            </a:r>
            <a:r>
              <a:rPr lang="ru-RU" altLang="ru-RU" sz="1200" b="1">
                <a:solidFill>
                  <a:srgbClr val="003582"/>
                </a:solidFill>
                <a:latin typeface="Comic Sans MS" panose="030F0702030302020204" pitchFamily="66" charset="0"/>
              </a:rPr>
              <a:t>2</a:t>
            </a: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 + Н</a:t>
            </a:r>
            <a:r>
              <a:rPr lang="ru-RU" altLang="ru-RU" sz="1200" b="1">
                <a:solidFill>
                  <a:srgbClr val="003582"/>
                </a:solidFill>
                <a:latin typeface="Comic Sans MS" panose="030F0702030302020204" pitchFamily="66" charset="0"/>
              </a:rPr>
              <a:t>2</a:t>
            </a:r>
            <a:r>
              <a:rPr lang="ru-RU" altLang="ru-RU" sz="2000" b="1">
                <a:solidFill>
                  <a:srgbClr val="003582"/>
                </a:solidFill>
                <a:latin typeface="Comic Sans MS" panose="030F0702030302020204" pitchFamily="66" charset="0"/>
              </a:rPr>
              <a:t>0</a:t>
            </a:r>
            <a:endParaRPr lang="ru-RU" altLang="ru-RU" sz="2000">
              <a:solidFill>
                <a:srgbClr val="003582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Некоторая же часть азота всегда выделяется при гниении в свободном виде в атмосферу. Свободный азот выделяется также при горении органических веществ, при сжигании дров, каменного угля, торфа. Кроме того, существуют бактерии, которые при .недостаточном доступе воздуха могут отнимать кислород от нитратов, разрушая их с выделением свободного азота. Деятельность этих де ни трифицирующих бактерий приводит к тому, что часть азота из доступной для зеленых растений формы (нитраты) переходит в недоступную (свободный азот). Таким образом, далеко не весь азот, входивший в состав погибших растений, возвращается обратно в почву; часть его постепенно выделяется в свободном виде.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Круговорот азота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458200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Содержание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Начало и вечность жизни</a:t>
            </a: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Докучаев В.В. И Вернадский В.И.</a:t>
            </a: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Что это такое «БИОСФЕРА»?</a:t>
            </a: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Биосфера Вернадского</a:t>
            </a: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Составляющие биосферы</a:t>
            </a: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Атмосфера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marL="533400" indent="-533400"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Гидросфера</a:t>
            </a:r>
          </a:p>
          <a:p>
            <a:pPr marL="533400" indent="-533400"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Литосфера</a:t>
            </a:r>
          </a:p>
          <a:p>
            <a:pPr marL="533400" indent="-533400"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Живое вещество биосферы</a:t>
            </a:r>
          </a:p>
          <a:p>
            <a:pPr marL="533400" indent="-533400"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Круговорот воды</a:t>
            </a:r>
          </a:p>
          <a:p>
            <a:pPr marL="533400" indent="-533400"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Круговорот углерода</a:t>
            </a:r>
          </a:p>
          <a:p>
            <a:pPr marL="533400" indent="-533400"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Круговорот кислорода</a:t>
            </a:r>
          </a:p>
          <a:p>
            <a:pPr marL="533400" indent="-533400"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Круговорот азота</a:t>
            </a:r>
          </a:p>
          <a:p>
            <a:pPr marL="533400" indent="-533400">
              <a:buClr>
                <a:schemeClr val="bg1"/>
              </a:buClr>
              <a:buSzPct val="115000"/>
              <a:buFont typeface="Wingdings" panose="05000000000000000000" pitchFamily="2" charset="2"/>
              <a:buChar char="["/>
            </a:pPr>
            <a:r>
              <a:rPr lang="ru-RU" altLang="ru-RU" sz="2800">
                <a:solidFill>
                  <a:srgbClr val="003582"/>
                </a:solidFill>
                <a:latin typeface="Comic Sans MS" panose="030F0702030302020204" pitchFamily="66" charset="0"/>
              </a:rPr>
              <a:t>Вывод</a:t>
            </a:r>
          </a:p>
          <a:p>
            <a:pPr marL="533400" indent="-533400"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5400">
                <a:solidFill>
                  <a:schemeClr val="bg1"/>
                </a:solidFill>
                <a:latin typeface="Comic Sans MS" panose="030F0702030302020204" pitchFamily="66" charset="0"/>
              </a:rPr>
              <a:t>Вывод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003582"/>
                </a:solidFill>
                <a:latin typeface="Comic Sans MS" panose="030F0702030302020204" pitchFamily="66" charset="0"/>
              </a:rPr>
              <a:t>        Таким образом, представление о биосфере как обособленной закрытой самоуправляющейся системе - современной живой специфической плёнке Земли - должно быть отвергнуто. Биосфера - это открытая система, существующая, вероятно, столь же долго, как и сама Земля. В работе "Химическое строение биосферы Земли и её окружения" В.И.Вернадский пишет: "Мы не знаем никакого промежутка времени на нашей планете, когда на ней не было бы живого вещества, не было бы биосферы". Биосфера непрерывно функционирует только в силу своей неразрывной связи с другими геосферами нашей планеты.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Начало и вечность жизни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>
                <a:solidFill>
                  <a:srgbClr val="003582"/>
                </a:solidFill>
                <a:latin typeface="Comic Sans MS" panose="030F0702030302020204" pitchFamily="66" charset="0"/>
              </a:rPr>
              <a:t>     Одно из величайших достижений естествознания XX в. - учение Вернадского о биосфере, области жизни, объединяющей в едином взаимодействии живые организмы (живое вещество) и косное вещество.</a:t>
            </a:r>
          </a:p>
        </p:txBody>
      </p:sp>
      <p:pic>
        <p:nvPicPr>
          <p:cNvPr id="18436" name="Picture 4" descr="p40_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78618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4000">
                <a:solidFill>
                  <a:schemeClr val="bg1"/>
                </a:solidFill>
                <a:latin typeface="Comic Sans MS" panose="030F0702030302020204" pitchFamily="66" charset="0"/>
              </a:rPr>
              <a:t>Докучаев В.В. И Вернадский В.И.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100">
                <a:latin typeface="Comic Sans MS" panose="030F0702030302020204" pitchFamily="66" charset="0"/>
              </a:rPr>
              <a:t>        </a:t>
            </a:r>
            <a:r>
              <a:rPr lang="ru-RU" altLang="ru-RU" sz="2100">
                <a:solidFill>
                  <a:srgbClr val="003582"/>
                </a:solidFill>
                <a:latin typeface="Comic Sans MS" panose="030F0702030302020204" pitchFamily="66" charset="0"/>
              </a:rPr>
              <a:t>Первым начал разрабатывать эту тему учитель Вернадского В.В.Докучаев. Он же обратил внимание на единство материальной и духовной культуры людей с окружающей природной средой. Но если Докучаева волновали в первую очередь практические аспекты этой проблемы, то Вернадский постарался создать теоретически стройную концепцию перехода биосферы в ноосферу в результате разумных преобразований человеком - на основе науки - среды жизни.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100">
                <a:solidFill>
                  <a:srgbClr val="003582"/>
                </a:solidFill>
                <a:latin typeface="Comic Sans MS" panose="030F0702030302020204" pitchFamily="66" charset="0"/>
              </a:rPr>
              <a:t>        В своей работе "Очерки геохимии" Вернадский пишет: "Живое вещество более или менее непрерывно распространено на земной поверхности, оно образует на ней тонкий, но сплошной покров, в котором концентрирована свободная химическая энергия, выработанная им из энергии Солнца. Этот слой есть земная оболочка, которую знаменитый австрийский геолог Э.Зюсс почти 60 лет назад назвал биосферой и которая представляет одну из самых характерных черт организованности нашей планеты. Только в ней сосредоточена та особая форма нахождения химических элементов, которую мы назвали живым веществом".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u8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>
                <a:solidFill>
                  <a:schemeClr val="bg1"/>
                </a:solidFill>
                <a:latin typeface="Comic Sans MS" panose="030F0702030302020204" pitchFamily="66" charset="0"/>
              </a:rPr>
              <a:t>Что это такое «БИОСФЕРА»?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00FFFF"/>
                </a:solidFill>
                <a:latin typeface="Comic Sans MS" panose="030F0702030302020204" pitchFamily="66" charset="0"/>
              </a:rPr>
              <a:t>      </a:t>
            </a:r>
            <a:r>
              <a:rPr lang="ru-RU" altLang="ru-RU" sz="2400">
                <a:solidFill>
                  <a:schemeClr val="bg1"/>
                </a:solidFill>
                <a:latin typeface="Comic Sans MS" panose="030F0702030302020204" pitchFamily="66" charset="0"/>
              </a:rPr>
              <a:t>Наиболее распространённым и вместе с тем наиболее однобоким является представление о биосфере только как о современной живой плёнке </a:t>
            </a:r>
            <a:r>
              <a:rPr lang="ru-RU" altLang="ru-RU" sz="2400">
                <a:latin typeface="Comic Sans MS" panose="030F0702030302020204" pitchFamily="66" charset="0"/>
              </a:rPr>
              <a:t>(условно - оболочке) </a:t>
            </a:r>
            <a:r>
              <a:rPr lang="ru-RU" altLang="ru-RU" sz="2400">
                <a:solidFill>
                  <a:schemeClr val="bg1"/>
                </a:solidFill>
                <a:latin typeface="Comic Sans MS" panose="030F0702030302020204" pitchFamily="66" charset="0"/>
              </a:rPr>
              <a:t>планеты, т.е. о автономной</a:t>
            </a:r>
            <a:r>
              <a:rPr lang="ru-RU" altLang="ru-RU" sz="2400">
                <a:latin typeface="Comic Sans MS" panose="030F0702030302020204" pitchFamily="66" charset="0"/>
              </a:rPr>
              <a:t> совокупности всех организмов (животных, растений, бактерий), населяющих поверхность Земли и её гидросферу и проникающих в той или иной мере в приповерхностные зоны атмосферы и литосферы. Такая биосфера сложным образом соотносится с тремя другими геосферами Земли, что только усиливает иллюзию её автономности. Биосфера в духе геологического миропонимания Вернадского имеет неизмеримо большую глубину и характеризуется большим количеством фундаментальных параметров.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Биосфера Вернадского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003582"/>
                </a:solidFill>
                <a:latin typeface="Comic Sans MS" panose="030F0702030302020204" pitchFamily="66" charset="0"/>
              </a:rPr>
              <a:t>      Биосфера Вернадского неразрывно связана с его концепцией пространства-времени, т.е. она трехмерна и геоисторична. Сведение её к современной жизнедеятельной плёнке планеты не просто обедняет понятие биосферы, а лишает её самой основы - бесконечной длительности эволюции, сложности неравномерного исторического развития, его непрерывности, направленности и необратимости. Нынешний срез биосферы, какой бы сложной и экологически дробной она нам ни представлялась, в своём вхождении в ландшафты Земли, в литосферу, в гидросферу (вплоть до человека в космосе) - только вершина древа - гигантского пути, идущего из геологического прошлого, без знания которого вся ослепительная красота современной мозаики жизни безродна и слепа.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altLang="ru-RU">
                <a:solidFill>
                  <a:schemeClr val="bg1"/>
                </a:solidFill>
              </a:rPr>
              <a:t>Составляющие биосферы</a:t>
            </a:r>
            <a:r>
              <a:rPr lang="ru-RU" altLang="ru-RU"/>
              <a:t>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 descr="wo_scn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Атмосфера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    </a:t>
            </a:r>
            <a:r>
              <a:rPr lang="ru-RU" altLang="ru-RU" sz="2400">
                <a:latin typeface="Comic Sans MS" panose="030F0702030302020204" pitchFamily="66" charset="0"/>
              </a:rPr>
              <a:t>Атмосфера есть внешняя газовая оболочкой Земли, которая достигает от ее поверхности в космическое пространство приблизительно на 3000 км. История возникновения и развития атмосферы довольно сложная и продолжительная, она насчитывает близко 3 млрд лет. За этот период состав и свойства атмосферы неоднократно изменялись, но на протяжении последних 50 млн лет, как считают ученые, они стабилизировались.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>
                <a:latin typeface="Comic Sans MS" panose="030F0702030302020204" pitchFamily="66" charset="0"/>
              </a:rPr>
              <a:t>       Следует отметить, что атмосфера имеет очень большое экологическое значение. Она защищает все живые организмы Земли от губительного влияния космических излучений и ударов метеоритов, регулирует сезонные температурные колебания, уравновешивает и выравнивает суточные.</a:t>
            </a:r>
            <a:r>
              <a:rPr lang="ru-RU" altLang="ru-RU" sz="2400">
                <a:solidFill>
                  <a:srgbClr val="003582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bg1"/>
                </a:solidFill>
                <a:latin typeface="Comic Sans MS" panose="030F0702030302020204" pitchFamily="66" charset="0"/>
              </a:rPr>
              <a:t>Гидросфера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>
                <a:solidFill>
                  <a:srgbClr val="003582"/>
                </a:solidFill>
                <a:latin typeface="Comic Sans MS" panose="030F0702030302020204" pitchFamily="66" charset="0"/>
              </a:rPr>
              <a:t>     Гидросфера</a:t>
            </a:r>
            <a:r>
              <a:rPr lang="ru-RU" altLang="ru-RU" sz="2000">
                <a:solidFill>
                  <a:srgbClr val="003582"/>
                </a:solidFill>
                <a:latin typeface="Comic Sans MS" panose="030F0702030302020204" pitchFamily="66" charset="0"/>
              </a:rPr>
              <a:t> - водная оболочка Земли. Вследствие широкой подвижности воды проникают повсеместно в различные природные образования. Они находятся в виде паров и облаков в земной атмосфере, формируют океаны и моря, существуют в замороженном состоянии в высокогорных районах континентов и в виде мощных ледяных панцирей покрывают полярные участки суши. Атмосферные осадки проникают в толщи осадочных пород, образуя подземные воды. Вода способна растворять в себе многие вещества, поэтому любые воды гидросферы можно рассматривать в качестве естественных растворов различной степени концентрации. Даже наиболее чистые атмосферные воды содержат 10 -50 мг/л растворенных веществ. Гидросфера находится в тесной взаимосвязи с литосферой (подземные воды), атмосферой (парообразная влага) и живым веществом биосферы, в которое она входит в качестве обязательного компонента </a:t>
            </a:r>
          </a:p>
        </p:txBody>
      </p:sp>
      <p:pic>
        <p:nvPicPr>
          <p:cNvPr id="15364" name="Picture 4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1866900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Рисунок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19050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1650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Comic Sans MS</vt:lpstr>
      <vt:lpstr>Wingdings</vt:lpstr>
      <vt:lpstr>Оформление по умолчанию</vt:lpstr>
      <vt:lpstr>Презентация PowerPoint</vt:lpstr>
      <vt:lpstr>Содержание</vt:lpstr>
      <vt:lpstr>Начало и вечность жизни</vt:lpstr>
      <vt:lpstr>Докучаев В.В. И Вернадский В.И.</vt:lpstr>
      <vt:lpstr>Что это такое «БИОСФЕРА»?</vt:lpstr>
      <vt:lpstr>Биосфера Вернадского</vt:lpstr>
      <vt:lpstr>Составляющие биосферы </vt:lpstr>
      <vt:lpstr>Атмосфера</vt:lpstr>
      <vt:lpstr>Гидросфера</vt:lpstr>
      <vt:lpstr>Литосфера</vt:lpstr>
      <vt:lpstr>Живое вещество в биосфере</vt:lpstr>
      <vt:lpstr>Круговорот воды</vt:lpstr>
      <vt:lpstr>Презентация PowerPoint</vt:lpstr>
      <vt:lpstr>Круговорот углерода</vt:lpstr>
      <vt:lpstr>Презентация PowerPoint</vt:lpstr>
      <vt:lpstr>Круговорот кислорода</vt:lpstr>
      <vt:lpstr>Презентация PowerPoint</vt:lpstr>
      <vt:lpstr>Круговорот азота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9</cp:revision>
  <cp:lastPrinted>1601-01-01T00:00:00Z</cp:lastPrinted>
  <dcterms:created xsi:type="dcterms:W3CDTF">1601-01-01T00:00:00Z</dcterms:created>
  <dcterms:modified xsi:type="dcterms:W3CDTF">2015-04-08T14:30:47Z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