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7746-5A90-48D1-9CE1-867B93037713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3471EC6-8162-4DD5-B322-1610FD323C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5618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58E65-76EF-478D-9E5F-43AEDE3806B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63DD7-90BF-4ABB-BAA1-0BCB69A032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324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02F34-2D69-4D91-BD71-A44A55083293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54065-C119-4D54-A229-2EC489DD99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61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5F04-DBB1-48DE-88C4-038B5C76F90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EA620-341D-4C71-9B30-9F20EDB13C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98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3778-B388-41BD-A99A-AD65A68FA84D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892DCA46-E3B6-4A62-904B-630FCC7D2A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2928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C2708-DDE5-4613-A6C1-0E0AB48632D9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03C1A-BD1A-46D8-9F2E-5416ADCC60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878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D0CF-A158-4803-BF2E-180E0126E7B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8036F-1D54-4994-822D-5A4FB12DEA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247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C6658-4DCE-47BB-AC8E-7D99993469B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D2961-F31F-40D6-9503-69F544630B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71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9A5CC-4236-4B2F-9099-0594A1FFFA8F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5A81C-8949-4FFF-905D-A99B7BF886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456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5C03E-23A9-4424-8BFD-8373275A27C9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E4E27-F532-4941-99C9-9B0FC0E84E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501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D36D-5078-4B42-A9DA-CA8F82DBB084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306AB97-2219-4F0F-972D-9E561F1D9C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968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4126977-A489-410C-986F-6CE81F9200FB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FFA02AE7-8840-49C0-977A-AB7F62D8A64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22" r:id="rId3"/>
    <p:sldLayoutId id="2147483719" r:id="rId4"/>
    <p:sldLayoutId id="2147483718" r:id="rId5"/>
    <p:sldLayoutId id="2147483717" r:id="rId6"/>
    <p:sldLayoutId id="2147483716" r:id="rId7"/>
    <p:sldLayoutId id="2147483715" r:id="rId8"/>
    <p:sldLayoutId id="2147483723" r:id="rId9"/>
    <p:sldLayoutId id="2147483714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Vasnetsov_Frog_Princess.jp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38" y="2071688"/>
            <a:ext cx="7772400" cy="1928812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как жанр фольклора.</a:t>
            </a:r>
            <a:b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Виды сказок.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герои.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dirty="0" smtClean="0"/>
              <a:t>  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dirty="0" smtClean="0"/>
              <a:t>   </a:t>
            </a:r>
            <a:r>
              <a:rPr lang="ru-RU" dirty="0" smtClean="0"/>
              <a:t> </a:t>
            </a:r>
            <a:r>
              <a:rPr lang="ru-RU" sz="2800" dirty="0" smtClean="0">
                <a:latin typeface="Book Antiqua" pitchFamily="18" charset="0"/>
              </a:rPr>
              <a:t>Любимый герой русских сказок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Иван-царевич, Иван-дурак, Иван - крестьянский сын.</a:t>
            </a:r>
            <a:r>
              <a:rPr lang="ru-RU" sz="2800" dirty="0" smtClean="0">
                <a:latin typeface="Book Antiqua" pitchFamily="18" charset="0"/>
              </a:rPr>
              <a:t> Это бесстрашный, добрый и благородный герой, который побеждает всех врагов, помогает слабым и завоевывает себе счастье.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герои.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dirty="0" smtClean="0"/>
              <a:t> 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dirty="0" smtClean="0"/>
              <a:t>    </a:t>
            </a:r>
            <a:r>
              <a:rPr lang="ru-RU" sz="2800" dirty="0" smtClean="0">
                <a:latin typeface="Book Antiqua" pitchFamily="18" charset="0"/>
              </a:rPr>
              <a:t>Важное место в русских волшебных сказках отведено женщинам - красивым, добрым, умным и трудолюбивым. </a:t>
            </a:r>
            <a:endParaRPr lang="en-US" sz="2800" dirty="0" smtClean="0">
              <a:latin typeface="Book Antiqua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800" dirty="0" smtClean="0">
                <a:latin typeface="Book Antiqua" pitchFamily="18" charset="0"/>
              </a:rPr>
              <a:t>    </a:t>
            </a:r>
            <a:r>
              <a:rPr lang="ru-RU" sz="2800" dirty="0" smtClean="0">
                <a:latin typeface="Book Antiqua" pitchFamily="18" charset="0"/>
              </a:rPr>
              <a:t>Это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Василиса Премудрая, Елена Прекрасная, Марья Моревна или Синеглазка.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герои.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50068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400" dirty="0" smtClean="0"/>
              <a:t>    </a:t>
            </a:r>
            <a:r>
              <a:rPr lang="ru-RU" sz="2400" dirty="0" smtClean="0">
                <a:latin typeface="Book Antiqua" pitchFamily="18" charset="0"/>
              </a:rPr>
              <a:t>Воплощением зла в  русских сказках чаще всего выступают Кощей Бессмертный, Змей Горыныч и Баба Яга.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Баба Яга - один из самых древних персонажей русских сказок. Это страшная и злая старуха. Она живет в лесу в избушке на курьих ножках, ездит в ступе. Чаще всего она вредит героям, но иногда помогает.</a:t>
            </a:r>
          </a:p>
          <a:p>
            <a:pPr marL="800100" lvl="1" indent="-3429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Змей Горыныч - огнедышащее чудовище с несколькими головами, летающее высоко над землей,- тоже очень известный персонаж русского фольклора. Когда появляется Змей, гаснет солнце, поднимается буря, сверкает молния, дрожит земля.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Особенности русских народных сказок.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800" dirty="0" smtClean="0">
                <a:latin typeface="Book Antiqua" pitchFamily="18" charset="0"/>
              </a:rPr>
              <a:t>    </a:t>
            </a:r>
            <a:endParaRPr lang="en-US" sz="2800" dirty="0" smtClean="0">
              <a:latin typeface="Book Antiqua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800" dirty="0" smtClean="0">
                <a:latin typeface="Book Antiqua" pitchFamily="18" charset="0"/>
              </a:rPr>
              <a:t>   </a:t>
            </a:r>
            <a:r>
              <a:rPr lang="ru-RU" sz="2800" dirty="0" smtClean="0">
                <a:latin typeface="Book Antiqua" pitchFamily="18" charset="0"/>
              </a:rPr>
              <a:t>В русских сказках часто встречаются повторяющиеся определения: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добрый конь; серый волк; красная девица; добрый молодец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sz="2800" dirty="0" smtClean="0">
                <a:latin typeface="Book Antiqua" pitchFamily="18" charset="0"/>
              </a:rPr>
              <a:t>а также сочетания слов: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пир на весь мир; идти куда глаза глядят; буйну голову повесил; ни в сказке сказать, ни пером описать; скоро сказка сказывается, да не скоро дело делается; долго ли, коротко ли…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Особенности русских народных сказок.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dirty="0" smtClean="0"/>
              <a:t>   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800" dirty="0" smtClean="0">
                <a:latin typeface="Book Antiqua" pitchFamily="18" charset="0"/>
              </a:rPr>
              <a:t>    </a:t>
            </a:r>
            <a:r>
              <a:rPr lang="ru-RU" sz="2800" dirty="0" smtClean="0">
                <a:latin typeface="Book Antiqua" pitchFamily="18" charset="0"/>
              </a:rPr>
              <a:t>В русских сказках определение ставится после определяемого слова, что создает особую напевность: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сыновья мои милые; солнце красное; красавица писаная…</a:t>
            </a: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Характерны для русских сказок краткие и усеченные формы прилагательных: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красно солнце; буйну голову повесил; и глаголов: хвать вместо схватил, подь вместо пойди.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Особенности русских народных сказок.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357563" y="1600200"/>
            <a:ext cx="5329237" cy="4757738"/>
          </a:xfrm>
        </p:spPr>
        <p:txBody>
          <a:bodyPr>
            <a:normAutofit fontScale="77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800" dirty="0" smtClean="0"/>
              <a:t>    </a:t>
            </a:r>
            <a:r>
              <a:rPr lang="ru-RU" sz="2800" dirty="0" smtClean="0">
                <a:latin typeface="Book Antiqua" pitchFamily="18" charset="0"/>
              </a:rPr>
              <a:t>Языку сказок свойственно употребление имен существительных и имен прилагательных с различными суффиксами, которые придают им уменьшительно – ласкательное значение: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мал-еньк–ий, брат-ец, петуш-ок, солн-ышк-о…</a:t>
            </a:r>
            <a:r>
              <a:rPr lang="ru-RU" sz="2800" i="1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latin typeface="Book Antiqua" pitchFamily="18" charset="0"/>
              </a:rPr>
              <a:t>Все это делает изложение плавным, напевным, эмоциональным. Этой же цели служат и различные усилительно-выделительные частицы: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то, вот, что за, ка…( Вот чудо-то! Пойду-ка я направо. Что за чудо!)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  <p:pic>
        <p:nvPicPr>
          <p:cNvPr id="19460" name="Picture 4" descr="C:\Documents and Settings\ААЮ 9ВТ\Рабочий стол\Точечный рисунок (2).bmp"/>
          <p:cNvPicPr>
            <a:picLocks noChangeAspect="1" noChangeArrowheads="1"/>
          </p:cNvPicPr>
          <p:nvPr/>
        </p:nvPicPr>
        <p:blipFill>
          <a:blip r:embed="rId2">
            <a:lum bright="-4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85938"/>
            <a:ext cx="3143250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Сказки о животных.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43863" cy="482917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b="1" dirty="0" smtClean="0"/>
              <a:t>   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казка о животных </a:t>
            </a:r>
            <a:r>
              <a:rPr lang="ru-RU" dirty="0" smtClean="0">
                <a:latin typeface="Book Antiqua" pitchFamily="18" charset="0"/>
              </a:rPr>
              <a:t>— это совокупность разножанровых произведений сказочного фольклора (сказка), в которых в качестве главных героев выступают животные, птицы, рыбы, а также предметы, растения и явления природы. В сказках о животных человек либо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1) играет второстепенную роль (старик из сказки «Лиса крадёт рыбу из воза (саней»)), либо 2) занимает положение, равноценное животному (мужик из сказки «Старая хлеб-соль забывается»).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Сказки о животных.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800" b="1" i="1" dirty="0" smtClean="0"/>
              <a:t>   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Сказки о животных </a:t>
            </a:r>
            <a:r>
              <a:rPr lang="ru-RU" sz="2800" b="1" i="1" dirty="0" smtClean="0">
                <a:latin typeface="Book Antiqua" pitchFamily="18" charset="0"/>
              </a:rPr>
              <a:t>- </a:t>
            </a:r>
            <a:r>
              <a:rPr lang="ru-RU" sz="2800" dirty="0" smtClean="0">
                <a:latin typeface="Book Antiqua" pitchFamily="18" charset="0"/>
              </a:rPr>
              <a:t>широко распространенный жанр. В мировом фольклоре известно около 140 сюжетов сказок о животных, в русском - 119 и составляют около 10% сказочного репертуара, причем значительная их час оригинальна.</a:t>
            </a:r>
            <a:endParaRPr lang="en-US" sz="2800" dirty="0" smtClean="0">
              <a:latin typeface="Book Antiqua" pitchFamily="18" charset="0"/>
            </a:endParaRP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Композиционный прием сказок о животных связан с обманом в разных его видах: коварный совет, неожиданный испуг, изменение голоса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b="1" i="1" smtClean="0">
                <a:latin typeface="Book Antiqua" panose="02040602050305030304" pitchFamily="18" charset="0"/>
              </a:rPr>
              <a:t>Сказки о животных.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/>
          </a:bodyPr>
          <a:lstStyle/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 smtClean="0">
              <a:latin typeface="Book Antiqua" pitchFamily="18" charset="0"/>
            </a:endParaRP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В сказках о животных можно проследить забытые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верования, обряды, представления. 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В сказках о животных говорится о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повадках, проделках и приключениях обыкновенных, всем знакомых диких и домашних зверей, о птицах и рабах, отношения между которыми очень похожи на отношения между людьми.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>
                <a:latin typeface="Book Antiqua" panose="02040602050305030304" pitchFamily="18" charset="0"/>
              </a:rPr>
              <a:t>Сказки бытовые.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800" b="1" i="1" dirty="0" smtClean="0"/>
              <a:t>   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бытовая </a:t>
            </a:r>
            <a:r>
              <a:rPr lang="ru-RU" sz="2800" dirty="0" smtClean="0">
                <a:latin typeface="Book Antiqua" pitchFamily="18" charset="0"/>
              </a:rPr>
              <a:t>- ее еще называют социально-бытовой, сатирической или новеллистической. 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   В бытовой сказке говорится о жизни и представлениях русского крестьянина последних двух столетий, хотя некоторые ее сюжеты тоже пришли из очень давних времен.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Оглавление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ru-RU" altLang="ru-RU" smtClean="0">
                <a:latin typeface="Book Antiqua" panose="02040602050305030304" pitchFamily="18" charset="0"/>
              </a:rPr>
              <a:t>Сказка как жанр фольклора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ru-RU" altLang="ru-RU" smtClean="0">
                <a:latin typeface="Book Antiqua" panose="02040602050305030304" pitchFamily="18" charset="0"/>
              </a:rPr>
              <a:t>История сказки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ru-RU" altLang="ru-RU" smtClean="0">
                <a:latin typeface="Book Antiqua" panose="02040602050305030304" pitchFamily="18" charset="0"/>
              </a:rPr>
              <a:t>Структура сказки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ru-RU" altLang="ru-RU" smtClean="0">
                <a:latin typeface="Book Antiqua" panose="02040602050305030304" pitchFamily="18" charset="0"/>
              </a:rPr>
              <a:t>Основные герои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ru-RU" altLang="ru-RU" smtClean="0">
                <a:latin typeface="Book Antiqua" panose="02040602050305030304" pitchFamily="18" charset="0"/>
              </a:rPr>
              <a:t>Особенности русских народных сказок</a:t>
            </a:r>
          </a:p>
          <a:p>
            <a:pPr eaLnBrk="1" hangingPunct="1"/>
            <a:r>
              <a:rPr lang="ru-RU" altLang="ru-RU" smtClean="0">
                <a:latin typeface="Book Antiqua" panose="02040602050305030304" pitchFamily="18" charset="0"/>
              </a:rPr>
              <a:t>Сказки о животных.</a:t>
            </a:r>
          </a:p>
          <a:p>
            <a:pPr eaLnBrk="1" hangingPunct="1"/>
            <a:r>
              <a:rPr lang="ru-RU" altLang="ru-RU" smtClean="0">
                <a:latin typeface="Book Antiqua" panose="02040602050305030304" pitchFamily="18" charset="0"/>
              </a:rPr>
              <a:t>Сказка бытовая</a:t>
            </a:r>
          </a:p>
          <a:p>
            <a:pPr eaLnBrk="1" hangingPunct="1"/>
            <a:r>
              <a:rPr lang="ru-RU" altLang="ru-RU" smtClean="0">
                <a:latin typeface="Book Antiqua" panose="02040602050305030304" pitchFamily="18" charset="0"/>
              </a:rPr>
              <a:t>Волшебная 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Сказки бытовые.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5500687"/>
          </a:xfrm>
        </p:spPr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Местом действия бытовых сказок является русская часто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крепостная деревня.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 Герой —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деревенский бедняк, батрак или солдат; он воюет с барином, барыней, с богатеем и попом.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Бытовые сказки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высмеивают общечеловеческие пороки: лень, глупость, упрямство, жадность. 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Book Antiqua" pitchFamily="18" charset="0"/>
              </a:rPr>
              <a:t>Бытовые сказки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полны юмора, они дают комические портреты беспробудных лентяев, дурней, делающих все невпопад, ворчливых, упрямых жен.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32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Сказки бытовые.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5286375"/>
          </a:xfrm>
        </p:spPr>
        <p:txBody>
          <a:bodyPr>
            <a:normAutofit lnSpcReduction="10000"/>
          </a:bodyPr>
          <a:lstStyle/>
          <a:p>
            <a:pPr marL="914400" lvl="1" indent="-4572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mtClean="0">
                <a:latin typeface="Book Antiqua" pitchFamily="18" charset="0"/>
              </a:rPr>
              <a:t>Бытовая сказка </a:t>
            </a:r>
            <a:r>
              <a:rPr lang="ru-RU" i="1" smtClean="0">
                <a:latin typeface="Book Antiqua" pitchFamily="18" charset="0"/>
              </a:rPr>
              <a:t>идеализирует активность, самостоятельность, ум, смелость человека </a:t>
            </a:r>
            <a:r>
              <a:rPr lang="ru-RU" smtClean="0">
                <a:latin typeface="Book Antiqua" pitchFamily="18" charset="0"/>
              </a:rPr>
              <a:t>в его жизненной борьбе. 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mtClean="0">
                <a:latin typeface="Book Antiqua" pitchFamily="18" charset="0"/>
              </a:rPr>
              <a:t>Для бытовой сказки характерны </a:t>
            </a:r>
            <a:r>
              <a:rPr lang="ru-RU" i="1" smtClean="0">
                <a:latin typeface="Book Antiqua" pitchFamily="18" charset="0"/>
              </a:rPr>
              <a:t>краткость изложения, разговорная лексика, диалоги.</a:t>
            </a:r>
            <a:r>
              <a:rPr lang="ru-RU" smtClean="0">
                <a:latin typeface="Book Antiqua" pitchFamily="18" charset="0"/>
              </a:rPr>
              <a:t> Она не стремится к утроению мотивов и вообще не имеет больших развитых сюжетов. 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mtClean="0">
                <a:latin typeface="Book Antiqua" pitchFamily="18" charset="0"/>
              </a:rPr>
              <a:t>В бытовой сказке </a:t>
            </a:r>
            <a:r>
              <a:rPr lang="ru-RU" i="1" smtClean="0">
                <a:latin typeface="Book Antiqua" pitchFamily="18" charset="0"/>
              </a:rPr>
              <a:t>не используются красочные эпитеты и поэтические формулы. </a:t>
            </a:r>
            <a:r>
              <a:rPr lang="ru-RU" smtClean="0">
                <a:latin typeface="Book Antiqua" pitchFamily="18" charset="0"/>
              </a:rPr>
              <a:t>Художественное обрамление бытовой сказки зачинами и концовками также не является обязательным, многие из них начинаются прямо с завязки и завершаются с последним штрихом самого сюжета.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commons/thumb/1/14/Vasnetsov_Frog_Princess.jpg/300px-Vasnetsov_Frog_Princess.jpg">
            <a:hlinkClick r:id="rId2"/>
          </p:cNvPr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lum bright="-7000" contrast="-3000"/>
          </a:blip>
          <a:srcRect/>
          <a:stretch>
            <a:fillRect/>
          </a:stretch>
        </p:blipFill>
        <p:spPr bwMode="auto">
          <a:xfrm>
            <a:off x="6715140" y="4857760"/>
            <a:ext cx="2286016" cy="1857388"/>
          </a:xfrm>
          <a:prstGeom prst="rect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  <a:softEdge rad="112500"/>
          </a:effectLst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Волшебные сказки.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57212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В основе сюжета волшебной сказки находится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повествование о преодолении потери или недостачи, при помощи чудесных средств, или волшебных помощников.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В экспозиции сказки присутствуют стабильно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 поколения - старшее(царь с царицей и т.д.) и младшее - Иван с братьями или сёстрами.</a:t>
            </a:r>
            <a:r>
              <a:rPr lang="ru-RU" sz="2400" dirty="0" smtClean="0">
                <a:latin typeface="Book Antiqua" pitchFamily="18" charset="0"/>
              </a:rPr>
              <a:t> Также в экспозиции присутствует отлучка старшего поколения. Усиленная форма отлучки - смерть родителей.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Завязка сказки состоит в том, что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главный герой или героиня обнаруживают потерю или недостачу или же здесь присутствую мотивы запрета, нарушения запрета и последующая беда.</a:t>
            </a:r>
            <a:r>
              <a:rPr lang="ru-RU" sz="2400" dirty="0" smtClean="0">
                <a:latin typeface="Book Antiqua" pitchFamily="18" charset="0"/>
              </a:rPr>
              <a:t> Здесь начало противодействия, т.е. отправка героя из дома.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Волшебные сказки.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Развитие сюжета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—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это поиск потерянного или недостающего.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Кульминация волшебной сказки состоит в том, что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главный герой, или героиня сражаются с противоборствующей силой и всегда побеждают её (эквивалент сражения — разгадывание трудных задач, которые всегда разгадываются).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Book Antiqua" pitchFamily="18" charset="0"/>
              </a:rPr>
              <a:t>Развязка —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это преодоление потери, или недостачи. </a:t>
            </a:r>
            <a:r>
              <a:rPr lang="ru-RU" sz="2400" dirty="0" smtClean="0">
                <a:latin typeface="Book Antiqua" pitchFamily="18" charset="0"/>
              </a:rPr>
              <a:t>Обычно герой (героиня) в конце «воцаряется» — то есть приобретает более высокий социальный статус, чем у него был в начале.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Волшебные сказки.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Book Antiqua" pitchFamily="18" charset="0"/>
              </a:rPr>
              <a:t>Главный герой сказки всегда молод.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Book Antiqua" pitchFamily="18" charset="0"/>
              </a:rPr>
              <a:t>В волшебных сказках герой встречается с: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Существами, которых не встретишь в жизни: водяным царем, русалками, лешим, Кощей Бессмертный, Баба-Яга, многоголовый Змей, великаны и карлики.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Невиданными зверями: Олень - Золотые рога, Свинка - Золотая щетинка, Жар - Птица. 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Властителями стихий, природных сил: Солнце, Месяц, Ветер, Морозко. 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Волшебные сказки.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Book Antiqua" pitchFamily="18" charset="0"/>
              </a:rPr>
              <a:t>Нередко в руки героя попадают чудесные предметы: </a:t>
            </a:r>
          </a:p>
          <a:p>
            <a:pPr marL="640080" lvl="1" indent="-246888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гусли - самогуды, </a:t>
            </a:r>
          </a:p>
          <a:p>
            <a:pPr marL="971550" lvl="1" indent="-514350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скатерть-самобранка, </a:t>
            </a:r>
          </a:p>
          <a:p>
            <a:pPr marL="971550" lvl="1" indent="-514350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шапка-невидимка. 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Book Antiqua" pitchFamily="18" charset="0"/>
              </a:rPr>
              <a:t>В такой сказке все возможно. Хочешь стать молодым — поешь молодильных яблочек, надо оживить царевну или царевича спрысни их мертвой, а затем живою водой.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Волшебные сказки.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mtClean="0"/>
              <a:t>   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Book Antiqua" panose="02040602050305030304" pitchFamily="18" charset="0"/>
              </a:rPr>
              <a:t>    В волшебной сказке особенно ярко сказались обращенные к светлому будущему, мечты народа, представления о справедливой и радостной жизни, добре, правде, красоте. В этих сказках настойчиво звучит оптимистическая вера в победу добра над злом.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как жанр фольклора.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z="2800" smtClean="0"/>
              <a:t>    </a:t>
            </a:r>
            <a:r>
              <a:rPr lang="ru-RU" altLang="ru-RU" sz="2800" smtClean="0">
                <a:latin typeface="Book Antiqua" panose="02040602050305030304" pitchFamily="18" charset="0"/>
              </a:rPr>
              <a:t>Сказка как жанр фольклора имеет свою специфическую поэтику, в установлении которой настаивал А.И. Никифоров и В.Я. Пропп.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800" smtClean="0"/>
              <a:t>  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Book Antiqua" panose="02040602050305030304" pitchFamily="18" charset="0"/>
              </a:rPr>
              <a:t>Тексты данного жанра, строятся с помощью установленных традицией клише: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как жанр фольклора.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dirty="0" smtClean="0">
                <a:latin typeface="Book Antiqua" pitchFamily="18" charset="0"/>
              </a:rPr>
              <a:t>Сказочные формулы — ритмизованные прозаические фразы: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Жили-были…», «В некотором царстве, в некотором государстве…» — сказочные инициалы, зачины;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«Скоро сказка сказывается, да не скоро дело делается» — срединные формулы;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«И я там был, мёд-пиво пил, по усам текло, да в рот не попало» — сказочная концовка, финал;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как жанр фольклора.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dirty="0" smtClean="0">
                <a:latin typeface="Book Antiqua" pitchFamily="18" charset="0"/>
              </a:rPr>
              <a:t>2. </a:t>
            </a:r>
            <a:r>
              <a:rPr lang="ru-RU" sz="2800" dirty="0" smtClean="0">
                <a:latin typeface="Book Antiqua" pitchFamily="18" charset="0"/>
              </a:rPr>
              <a:t>«Общие места» — кочующие из текста в текст разных сказочных сюжетов целые эпизоды: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Приход Ивана-царевича к Бабе-Яге, где проза перемежается с ритмизованными местами: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Клишированное описание портрета — «Баба-Яга, костяная нога»;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Клишированные формульные вопросы-ответы — «куда путь-дорогу держишь», «встань ко мне лицом, к лесу задом», и т.д.;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 как жанр фольклора.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ru-RU" altLang="ru-RU" smtClean="0">
                <a:latin typeface="Book Antiqua" panose="02040602050305030304" pitchFamily="18" charset="0"/>
              </a:rPr>
              <a:t>Клишированное описание места действия: «на калиновом мосту, на реке смородиновой»;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ru-RU" altLang="ru-RU" smtClean="0">
                <a:latin typeface="Book Antiqua" panose="02040602050305030304" pitchFamily="18" charset="0"/>
              </a:rPr>
              <a:t>Клишированное описание действий: перемещение героя на «ковре-самолёте»;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ru-RU" altLang="ru-RU" smtClean="0">
                <a:latin typeface="Book Antiqua" panose="02040602050305030304" pitchFamily="18" charset="0"/>
              </a:rPr>
              <a:t>Общефольклорные эпитет: «красна девица», «добрый молодец».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История сказки.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214938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b="1" i="1" dirty="0" smtClean="0"/>
              <a:t>    </a:t>
            </a:r>
            <a:r>
              <a:rPr lang="ru-RU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latin typeface="Book Antiqua" pitchFamily="18" charset="0"/>
              </a:rPr>
              <a:t>или казка, байка, и  побасенка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(древнейшее ее название басень - от слова «баять», «говорить») </a:t>
            </a:r>
            <a:r>
              <a:rPr lang="ru-RU" sz="2800" dirty="0" smtClean="0">
                <a:latin typeface="Book Antiqua" pitchFamily="18" charset="0"/>
              </a:rPr>
              <a:t>- это устный рассказ о вымышленных событиях, придумка о том чего не бывает.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800" b="1" i="1" dirty="0" smtClean="0">
                <a:latin typeface="Book Antiqua" pitchFamily="18" charset="0"/>
              </a:rPr>
              <a:t>    </a:t>
            </a:r>
            <a:r>
              <a:rPr lang="ru-RU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Сказка</a:t>
            </a:r>
            <a:r>
              <a:rPr lang="ru-RU" sz="2800" dirty="0" smtClean="0">
                <a:latin typeface="Book Antiqua" pitchFamily="18" charset="0"/>
              </a:rPr>
              <a:t> - вид повествовательного, в основном прозаического фольклора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(сказочная проза), </a:t>
            </a:r>
            <a:r>
              <a:rPr lang="ru-RU" sz="2800" dirty="0" smtClean="0">
                <a:latin typeface="Book Antiqua" pitchFamily="18" charset="0"/>
              </a:rPr>
              <a:t>включающий в себя разножанровые произведения, тексты которых опираются на вымысел.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История сказки.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mtClean="0"/>
              <a:t>  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Book Antiqua" panose="02040602050305030304" pitchFamily="18" charset="0"/>
              </a:rPr>
              <a:t>    Слово </a:t>
            </a:r>
            <a:r>
              <a:rPr lang="ru-RU" altLang="ru-RU" sz="2800" b="1" i="1" smtClean="0">
                <a:latin typeface="Book Antiqua" panose="02040602050305030304" pitchFamily="18" charset="0"/>
              </a:rPr>
              <a:t>«сказка» </a:t>
            </a:r>
            <a:r>
              <a:rPr lang="ru-RU" altLang="ru-RU" sz="2800" smtClean="0">
                <a:latin typeface="Book Antiqua" panose="02040602050305030304" pitchFamily="18" charset="0"/>
              </a:rPr>
              <a:t>засвидетельствовано в письменных источниках не ранее XVI века. От слова «</a:t>
            </a:r>
            <a:r>
              <a:rPr lang="ru-RU" altLang="ru-RU" sz="2800" i="1" smtClean="0">
                <a:latin typeface="Book Antiqua" panose="02040602050305030304" pitchFamily="18" charset="0"/>
              </a:rPr>
              <a:t>каза́ть</a:t>
            </a:r>
            <a:r>
              <a:rPr lang="ru-RU" altLang="ru-RU" sz="2800" smtClean="0">
                <a:latin typeface="Book Antiqua" panose="02040602050305030304" pitchFamily="18" charset="0"/>
              </a:rPr>
              <a:t>». Имело значение: перечень, список, точное описание. Современное значение приобретает с XVII-XIX века. Ранее использовалось слово баснь, до XI века – кощуна.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Структура сказки.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dirty="0" smtClean="0">
                <a:latin typeface="Book Antiqua" pitchFamily="18" charset="0"/>
              </a:rPr>
              <a:t>Зачин.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(“В некотором царстве, в некотором государстве жили-были…”).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dirty="0" smtClean="0">
                <a:latin typeface="Book Antiqua" pitchFamily="18" charset="0"/>
              </a:rPr>
              <a:t>Основная часть.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dirty="0" smtClean="0">
                <a:latin typeface="Book Antiqua" pitchFamily="18" charset="0"/>
              </a:rPr>
              <a:t>Концовка.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(“Стали они жить – поживать и добра наживать” или “Устроили они пир на весь мир…”).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1347</Words>
  <Application>Microsoft Office PowerPoint</Application>
  <PresentationFormat>Экран (4:3)</PresentationFormat>
  <Paragraphs>103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Constantia</vt:lpstr>
      <vt:lpstr>Wingdings 2</vt:lpstr>
      <vt:lpstr>Book Antiqua</vt:lpstr>
      <vt:lpstr>Wingdings</vt:lpstr>
      <vt:lpstr>Поток</vt:lpstr>
      <vt:lpstr>Сказка как жанр фольклора. Виды сказок.</vt:lpstr>
      <vt:lpstr>Оглавление</vt:lpstr>
      <vt:lpstr>Сказка как жанр фольклора.</vt:lpstr>
      <vt:lpstr>Сказка как жанр фольклора.</vt:lpstr>
      <vt:lpstr>Сказка как жанр фольклора.</vt:lpstr>
      <vt:lpstr>Сказка как жанр фольклора.</vt:lpstr>
      <vt:lpstr>История сказки.</vt:lpstr>
      <vt:lpstr>История сказки.</vt:lpstr>
      <vt:lpstr>Структура сказки.</vt:lpstr>
      <vt:lpstr>Основные герои.</vt:lpstr>
      <vt:lpstr>Основные герои.</vt:lpstr>
      <vt:lpstr>Основные герои.</vt:lpstr>
      <vt:lpstr>Особенности русских народных сказок.</vt:lpstr>
      <vt:lpstr>Особенности русских народных сказок.</vt:lpstr>
      <vt:lpstr>Особенности русских народных сказок.</vt:lpstr>
      <vt:lpstr>Сказки о животных.</vt:lpstr>
      <vt:lpstr>Сказки о животных.</vt:lpstr>
      <vt:lpstr>Сказки о животных.</vt:lpstr>
      <vt:lpstr>Сказки бытовые.</vt:lpstr>
      <vt:lpstr>Сказки бытовые.</vt:lpstr>
      <vt:lpstr>Сказки бытовые.</vt:lpstr>
      <vt:lpstr>Волшебные сказки.</vt:lpstr>
      <vt:lpstr>Волшебные сказки.</vt:lpstr>
      <vt:lpstr>Волшебные сказки.</vt:lpstr>
      <vt:lpstr>Волшебные сказки.</vt:lpstr>
      <vt:lpstr>Волшебные сказки.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2010-05-09T11:52:59Z</dcterms:created>
  <dcterms:modified xsi:type="dcterms:W3CDTF">2015-04-08T17:20:12Z</dcterms:modified>
</cp:coreProperties>
</file>