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67" r:id="rId16"/>
    <p:sldId id="268" r:id="rId17"/>
    <p:sldId id="269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FF00"/>
    <a:srgbClr val="FF9900"/>
    <a:srgbClr val="339933"/>
    <a:srgbClr val="CC00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877D08-59E8-416B-89D2-E64F8D87DFD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97024D-D366-4B4D-B83C-889FDD8432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58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E34706-DDE9-47AF-9A0E-1A5FE43256D9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5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8394-41F8-40EE-A4A7-CD98F6C22F8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18BC9-16F1-4064-8706-E2391580D9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38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32D3A-982B-4C95-AFEB-F3F05BFB1A1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098AB-81AC-4C41-8A5A-706485C300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97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996F-E702-4F92-BA2C-F30C30FF2CF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EA9C3-79FB-4F57-B1C0-B4B12ED584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8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C367B-E3FE-45E2-A18C-CCF5501307D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BE61FB4B-8A75-4395-A079-097858ADB6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767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77768-DEBD-4ECF-B940-F4C73805686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D6A1A31-4DC4-4EA1-985C-7F60EC8D25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216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BA140-1A4F-40AF-8841-1ED1E9A1B0E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105BD-16AF-4B7A-BAB7-E04A031EEB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6092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40F6-E522-47BF-A14D-912E956A0FC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B7EFA-2EDF-48E8-A2D8-501A8FCDA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8373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F4D2E-5A00-49E4-B53E-FE076DEA6EB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18DA3CEF-C249-4D2B-BF89-8F5B3B59DE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331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BB189-ED1C-40CF-93E7-EEFDC86941E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9AE5-77FB-4C8D-8307-98DD4F9B08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07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F213-ECC6-4D1E-9F73-D7BAEA80108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1BCC0-FA3F-4970-B088-67A9DD0F99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1724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93FD4-893F-4240-AEC9-FF717CD7852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2DC94-DCB9-4908-9FCE-443531B406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051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65AEB-F44F-4A15-9D5D-F5ADFA5EDF5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18E8C-3B70-4EE7-B40C-B5FC384941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010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E890-4F84-486E-BB06-CEFAF41C738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566FF-A38F-47D8-890D-5F0783ACFB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77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A20E5-C5F5-4F4F-894C-C7773111747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8B73D-B107-4959-AF25-DC92EFA327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193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679B-4BDE-48A6-BAAF-9C0704C8F4E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9E3A3-E4E5-4B55-845F-297A8B2F9E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6629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7A24-EA86-40DA-97EB-26B573BA573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292F8-8D12-48C4-9CF6-D9ACBB1260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0663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8F0B-A98D-48DC-92CE-3ED23803FE2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AC2A7-5C8F-4BAF-AAB4-B45226C5CC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736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CE0B-8263-4620-BB09-141060C8F89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FDC63-BD56-45B0-AC41-3E0ABDCC10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721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8D6E-3EF1-4035-ACCF-A222203D1EF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1D0AB-4A6B-4FC9-99A3-03C717EE1A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646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B52F-E6DC-46A9-B49A-333331830C9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3B5C-F348-44B1-96DA-898BF4C1C5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5823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1AE5A-90B6-4727-B1DE-BD0C60C024E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D7D77-AD6D-469A-A419-559717477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20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76A40-125A-4BA3-9A09-28E5FAE5C20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06F49-7230-4438-ADF6-5149501494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36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3165-B836-45D6-A5A8-9EC5AFF632D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20965-20B3-43D9-AAEC-E4A1ABE4DB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299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8A73-1B80-4751-BB9B-B2B3DAF8731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A13E5-6D41-4664-9863-A878389F2E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888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A1F23-1196-4CC2-A561-58568308027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66E45-8D3C-4A1D-9DDE-1809A9CC6E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130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E5E4-5289-41F2-84C7-54D924FB8C4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37AC5-7571-4513-869F-F1E7D8F1D4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692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3E15-5FF9-4647-82E2-3F957B246A6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FBF0E-E618-4CF0-9404-0FBC1C70BB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8579-C582-4E2B-B64B-92E5045F5B4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BCA0E-8EDC-4AC5-BC7E-5FB14D0314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73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5342-818A-4271-B7F3-25C8661780F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304B4-225E-4A52-85D4-92B7949538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113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20F51-1865-4C26-BCEB-FB8A8831C81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CFC53-7C17-449A-85B4-0634210BEE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77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AD93A-9DCD-42CC-84B8-9234E87CE16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38902-9E0B-47F8-AE61-866124FCE2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03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3146-877A-4C3B-A90E-648B9049AE4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7F9B2-B36E-41C8-993F-0AC1A566DE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148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6ED3F-4A78-46AB-9F0A-35193BB15F0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7F2B8-F91C-49C3-9C67-891B027F4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855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20BD49-3B94-49FE-B518-F192CAA851E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fld id="{79E3314A-45F3-46B4-B5AE-4BA54EAECC2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72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D0ABD8-CF3B-4E69-82ED-BA95C7C8818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fld id="{4D582A38-58DF-4A0F-8C39-D3E3B859736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59" r:id="rId4"/>
    <p:sldLayoutId id="2147483776" r:id="rId5"/>
    <p:sldLayoutId id="2147483760" r:id="rId6"/>
    <p:sldLayoutId id="2147483777" r:id="rId7"/>
    <p:sldLayoutId id="2147483778" r:id="rId8"/>
    <p:sldLayoutId id="2147483779" r:id="rId9"/>
    <p:sldLayoutId id="2147483761" r:id="rId10"/>
    <p:sldLayoutId id="2147483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60965-4ADE-4B1E-BB29-A7F5E99A784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fld id="{EE589B9F-874B-441B-AC81-00A1657197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1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frame.html?&amp;imgurl=http://www.glassworld.ru/img/spider_mini/3.jpg&amp;pageurl=http://sklo-ua.com/2008-09-24-15-23-30/2008-12-15-11-23-35&amp;id=12434497&amp;iid=3&amp;imgwidth=400&amp;imgheight=400&amp;imgsize=76392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stroisteklo.ru/uploads/posts/2009-10/1256425836_93114241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mail.ru/frame.html?&amp;imgurl=http://tandex.com.ua/uploads/posts/2009-04/1238711124_spider-system-facade.jpg&amp;pageurl=http://tandex.com.ua/index.php?do=search&amp;story=%D1%E8%F1%F2%E5%EC%E0&amp;subaction=search&amp;id=92116726&amp;iid=2&amp;imgwidth=360&amp;imgheight=480&amp;imgsize=142112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www.mos-steklo.ru/site-mossteclo/images/fasadi/117410329110001.jpg" TargetMode="External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stroisteklo.ru/uploads/posts/2009-10/1256425877_06.jpg" TargetMode="External"/><Relationship Id="rId7" Type="http://schemas.openxmlformats.org/officeDocument/2006/relationships/hyperlink" Target="http://stroisteklo.ru/uploads/posts/2009-10/1256425878_150_99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stroisteklo.ru/uploads/posts/2009-10/1256425879_71_1133020948.jpg" TargetMode="Externa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stroisteklo.ru/uploads/posts/2009-10/1256425896_185591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oisteklo.ru/uploads/posts/2009-10/1256425816_pik19.jpg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stroisteklo.ru/uploads/posts/2009-10/1256425866_concertto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hyperlink" Target="http://inn-teh.ru/upload/iblock/7ff/dsc02647thumbnail.jpg" TargetMode="Externa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roisteklo.ru/uploads/posts/2009-10/1256425851_pik17.jpg" TargetMode="External"/><Relationship Id="rId7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hyperlink" Target="http://stroisteklo.ru/uploads/posts/2009-10/1256425864_56.jpg" TargetMode="Externa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balkony-okna.ru/uploads/posts/2009-05/1242386237_steklyannye-fasady-3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steklokom.ru/storages/images/data_8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&amp;imgurl=http://www.tsniiskfire.ru/img/r2.gif&amp;pageurl=http://ptiizst.ru/about/&amp;id=121752878&amp;iid=0&amp;imgwidth=800&amp;imgheight=727&amp;imgsize=23013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214563" y="3500438"/>
            <a:ext cx="69294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800" b="1" u="sng">
                <a:solidFill>
                  <a:srgbClr val="3333FF"/>
                </a:solidFill>
                <a:latin typeface="Monotype Corsiva" panose="03010101010201010101" pitchFamily="66" charset="0"/>
              </a:rPr>
              <a:t>ФАСАДНОЕ</a:t>
            </a:r>
          </a:p>
          <a:p>
            <a:pPr algn="ctr" eaLnBrk="1" hangingPunct="1"/>
            <a:r>
              <a:rPr lang="ru-RU" altLang="ru-RU" sz="8800" b="1" u="sng">
                <a:solidFill>
                  <a:srgbClr val="3333FF"/>
                </a:solidFill>
                <a:latin typeface="Monotype Corsiva" panose="03010101010201010101" pitchFamily="66" charset="0"/>
              </a:rPr>
              <a:t>СТЕКЛО</a:t>
            </a:r>
          </a:p>
        </p:txBody>
      </p:sp>
    </p:spTree>
  </p:cSld>
  <p:clrMapOvr>
    <a:masterClrMapping/>
  </p:clrMapOvr>
  <p:transition advTm="873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9144000" cy="1071546"/>
          </a:xfrm>
          <a:solidFill>
            <a:srgbClr val="C00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FF00"/>
                </a:solidFill>
                <a:effectLst/>
              </a:rPr>
              <a:t>Светотеплозащитное стекло</a:t>
            </a:r>
            <a:endParaRPr lang="ru-RU" sz="48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0" y="3786188"/>
            <a:ext cx="5429250" cy="3071812"/>
          </a:xfrm>
          <a:solidFill>
            <a:srgbClr val="00B0F0"/>
          </a:solidFill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нет слепящего эффекта солнца </a:t>
            </a:r>
            <a:endParaRPr lang="ru-RU" sz="2000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не выгорают от солнца мебель, обои, краски, витрины, стены </a:t>
            </a:r>
            <a:endParaRPr lang="ru-RU" sz="2000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нет перегрева и проблем от перепадов дневных/ночных температур </a:t>
            </a:r>
            <a:endParaRPr lang="ru-RU" sz="2000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экономия расхода энергии на кондиционирование и отопление </a:t>
            </a:r>
            <a:endParaRPr lang="ru-RU" sz="2000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в здании с остекленным фасадом можно нормально работать летом. </a:t>
            </a:r>
            <a:endParaRPr lang="ru-RU" sz="2000" b="1" dirty="0" smtClean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3556" name="Picture 3" descr="http://oknaveka.perm.ru/upload/1121599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3714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5" descr="Stopsol: Stops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0"/>
            <a:ext cx="43576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0" y="0"/>
            <a:ext cx="4786313" cy="2800350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</a:rPr>
              <a:t>СТЕКЛО, СПОСОБНОЕ СНИЖАТЬ ПРОПУСКАНИЕ СВЕТОВОЙ И СОЛНЕЧНОЙ ТЕПЛОВОЙ ЭНЕРГИИ</a:t>
            </a:r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2800"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endParaRPr lang="ru-RU" altLang="ru-RU" sz="2800" b="1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</a:rPr>
              <a:t>Коэффициент светопропускания: от 54 до 81%</a:t>
            </a:r>
            <a:endParaRPr lang="ru-RU" altLang="ru-RU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2541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FF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Электрохромное стекло</a:t>
            </a:r>
            <a:endParaRPr lang="ru-RU" sz="54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5" y="1071563"/>
            <a:ext cx="4143375" cy="50006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48640" indent="-411480" eaLnBrk="1" fontAlgn="auto" hangingPunct="1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Управление затемнением окна </a:t>
            </a:r>
          </a:p>
          <a:p>
            <a:pPr marL="548640" indent="-411480" eaLnBrk="1" fontAlgn="auto" hangingPunct="1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Обеспечение приватности и конфиденциальности </a:t>
            </a:r>
          </a:p>
          <a:p>
            <a:pPr marL="548640" indent="-411480" eaLnBrk="1" fontAlgn="auto" hangingPunct="1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Экономия электроэнергии (уменьшение расходов на кондиционирование, освещение) </a:t>
            </a:r>
          </a:p>
          <a:p>
            <a:pPr marL="548640" indent="-411480" eaLnBrk="1" fontAlgn="auto" hangingPunct="1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Хорошие 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термосберегающие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свойства </a:t>
            </a:r>
          </a:p>
          <a:p>
            <a:pPr marL="548640" indent="-411480" eaLnBrk="1" fontAlgn="auto" hangingPunct="1">
              <a:lnSpc>
                <a:spcPts val="2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Прозрачность при отсутствии электропитании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 smtClean="0"/>
          </a:p>
        </p:txBody>
      </p:sp>
      <p:pic>
        <p:nvPicPr>
          <p:cNvPr id="24580" name="Picture 2" descr="http://o2net.info/uploads/images/b/2/e/9/4527/05696bf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5000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  <a:cs typeface="Times New Roman" panose="02020603050405020304" pitchFamily="18" charset="0"/>
              </a:rPr>
              <a:t>Стекло, прозрачное во включенном состоянии и непрозрачное матовое в выключенном; подключение к электросети (напряжение - 9-12 В). </a:t>
            </a:r>
            <a:br>
              <a:rPr lang="ru-RU" altLang="ru-RU" sz="140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40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40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6000750"/>
            <a:ext cx="9144000" cy="1016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Стекло, прозрачное во включенном состоянии и непрозрачное матовое в выключенном.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Пропускает от 5% до 90% света, в зависимости от состояния (</a:t>
            </a:r>
            <a:r>
              <a:rPr lang="ru-RU" sz="2000" dirty="0" err="1">
                <a:latin typeface="+mn-lt"/>
                <a:cs typeface="+mn-cs"/>
              </a:rPr>
              <a:t>вкл</a:t>
            </a:r>
            <a:r>
              <a:rPr lang="ru-RU" sz="2000" dirty="0">
                <a:latin typeface="+mn-lt"/>
                <a:cs typeface="+mn-cs"/>
              </a:rPr>
              <a:t>/</a:t>
            </a:r>
            <a:r>
              <a:rPr lang="ru-RU" sz="2000" dirty="0" err="1">
                <a:latin typeface="+mn-lt"/>
                <a:cs typeface="+mn-cs"/>
              </a:rPr>
              <a:t>выкл</a:t>
            </a:r>
            <a:r>
              <a:rPr lang="ru-RU" dirty="0">
                <a:latin typeface="+mn-lt"/>
                <a:cs typeface="+mn-cs"/>
              </a:rPr>
              <a:t>)</a:t>
            </a:r>
          </a:p>
        </p:txBody>
      </p:sp>
    </p:spTree>
  </p:cSld>
  <p:clrMapOvr>
    <a:masterClrMapping/>
  </p:clrMapOvr>
  <p:transition advTm="2575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FF990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FF00"/>
                </a:solidFill>
                <a:latin typeface="Impact" pitchFamily="34" charset="0"/>
              </a:rPr>
              <a:t>Самоочищающиеся стекло</a:t>
            </a:r>
            <a:endParaRPr lang="ru-RU" sz="4800" dirty="0">
              <a:solidFill>
                <a:srgbClr val="00FF00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2357438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smtClean="0"/>
              <a:t>Действует даже в облачные дни и ночью.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smtClean="0"/>
              <a:t>Разрушает даже сильные органические загрязнения и помогает смыть их дождевой водой. 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smtClean="0"/>
              <a:t>Работает даже в пасмурные дни и ночью.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smtClean="0"/>
              <a:t>Может использоваться практически для любого вида наружного остекления. 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smtClean="0"/>
              <a:t>Покрытие не изнашивается и не стирается – имеет такой же срок службы, что и само стекло.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smtClean="0"/>
              <a:t>Легко моется в засушливое время года с помощью обливания из шланга или вытирания мягкой влажной тканью. 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5604" name="Рисунок 4" descr="http://www.smartal.ru/window/sm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3071813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5" descr="http://www.smartal.ru/window/sms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357563"/>
            <a:ext cx="300037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6" descr="http://www.smartal.ru/window/sms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357563"/>
            <a:ext cx="271462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7" descr="http://www.smartal.ru/window/SMS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307181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Рисунок 9" descr="http://www.smartal.ru/window/SMS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072063"/>
            <a:ext cx="2714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50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ФАСАДНОЕ ОСТЕКЛЕНИЕ</a:t>
            </a:r>
            <a:endParaRPr lang="ru-RU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3000375" cy="28575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Классическое фасадное остекление. Остекление по принципу стойка-ригель применяется для возведения профильных алюминиевых фасадов со светопрозрачным наполнением.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26628" name="Рисунок 3" descr="Фасадное остекление. Остекление фасадов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30003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Структурное остекление фасадов">
            <a:hlinkClick r:id="rId4" tooltip="Остекление фасада здания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71563"/>
            <a:ext cx="27860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00375" y="3929063"/>
            <a:ext cx="2857500" cy="2660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Внешне безрамный остекленный фасад выглядит как одно монолитное стекло, без стыков и рам.</a:t>
            </a:r>
          </a:p>
        </p:txBody>
      </p:sp>
      <p:pic>
        <p:nvPicPr>
          <p:cNvPr id="26631" name="Picture 6" descr="http://im2-tub.mail.ru/i?id=92116726&amp;tov=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214813"/>
            <a:ext cx="307181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 descr="http://im3-tub.mail.ru/i?id=12434497&amp;tov=3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143250"/>
            <a:ext cx="185737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86438" y="1071563"/>
            <a:ext cx="3357562" cy="203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1"/>
                </a:solidFill>
                <a:latin typeface="+mn-lt"/>
                <a:cs typeface="+mn-cs"/>
              </a:rPr>
              <a:t>Спайдер</a:t>
            </a: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 (</a:t>
            </a:r>
            <a:r>
              <a:rPr lang="ru-RU" b="1" dirty="0" err="1">
                <a:solidFill>
                  <a:schemeClr val="bg1"/>
                </a:solidFill>
                <a:latin typeface="+mn-lt"/>
                <a:cs typeface="+mn-cs"/>
              </a:rPr>
              <a:t>Spider</a:t>
            </a: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) представляет собой пространственный кронштейн из высоколегированной стали с отличными декоративными свойствами. </a:t>
            </a:r>
          </a:p>
        </p:txBody>
      </p:sp>
    </p:spTree>
  </p:cSld>
  <p:clrMapOvr>
    <a:masterClrMapping/>
  </p:clrMapOvr>
  <p:transition advTm="2012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 descr="http://vitraria.ru/uploads/1249470329_fa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43313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Рисунок 4" descr="Фасадное остекление. Остекление фасадов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500313"/>
            <a:ext cx="4071937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5" descr="Фасадное остекление. Остекление фасадов.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86188"/>
            <a:ext cx="40719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6" descr="Фасадное остекление. Остекление фасадов.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30718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17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5" descr="Фасадное остекление. Остекление фасадов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9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6" descr="Фасадное остекление. Остекление фасадов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000500"/>
            <a:ext cx="52149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7" descr="Фасадное остекление. Остекление фасадов.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0"/>
            <a:ext cx="36433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8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 descr="http://schlechtendahl.com.ua/uploads/posts/2009-09/1251757507_1212168181_fasad_stekl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Рисунок 4" descr="Увеличить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0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5" descr="Увеличить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62150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9" descr="http://im8-tub.mail.ru/i?id=40431023&amp;tov=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714625"/>
            <a:ext cx="27146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31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http://www.myglaverbel.com/products/Glaverbel/Assets/Images/Products/Heat/toughe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44291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Рисунок 4" descr="Фасадное остекление. Остекление фасадов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8938"/>
            <a:ext cx="45720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5" descr="Фасадное остекление. Остекление фасадов.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71938"/>
            <a:ext cx="407193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6" descr="http://www.smartal.ru/front/pool/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42875"/>
            <a:ext cx="42148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75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Impact" pitchFamily="34" charset="0"/>
              </a:rPr>
              <a:t>Безопасное остекление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15363" name="Содержимое 3" descr="Стеклянные фасады - фасадное остекление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50"/>
            <a:ext cx="4143375" cy="6000750"/>
          </a:xfrm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4143375" y="857250"/>
            <a:ext cx="5000625" cy="6356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40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40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40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40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40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Коэффициент светопропускания: от 85 %.</a:t>
            </a:r>
            <a:endParaRPr lang="ru-RU" altLang="ru-RU" sz="2000" b="1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>
                <a:solidFill>
                  <a:schemeClr val="bg1"/>
                </a:solidFill>
                <a:cs typeface="Times New Roman" panose="02020603050405020304" pitchFamily="18" charset="0"/>
              </a:rPr>
              <a:t>Толщина от 4 до 120 мм</a:t>
            </a:r>
            <a:r>
              <a:rPr lang="ru-RU" altLang="ru-RU" sz="2000" b="1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</a:rPr>
              <a:t>Безопасное стекло – многоуровневая защита фасадного остекления:</a:t>
            </a:r>
          </a:p>
          <a:p>
            <a:pPr eaLnBrk="1" hangingPunct="1"/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</a:rPr>
              <a:t>от агрессивного внешнего воздействия </a:t>
            </a:r>
          </a:p>
          <a:p>
            <a:pPr eaLnBrk="1" hangingPunct="1"/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</a:rPr>
              <a:t>преграда оружию в зависимости от прочности </a:t>
            </a:r>
          </a:p>
          <a:p>
            <a:pPr eaLnBrk="1" hangingPunct="1"/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</a:rPr>
              <a:t>не ранит осколками при повреждении </a:t>
            </a:r>
          </a:p>
          <a:p>
            <a:pPr eaLnBrk="1" hangingPunct="1"/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</a:rPr>
              <a:t>обеспечивает различные степени и виды защиты в зависимости от прочности, способов обработки, толщины пакетов  </a:t>
            </a:r>
          </a:p>
          <a:p>
            <a:pPr eaLnBrk="1" hangingPunct="1"/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</a:rPr>
              <a:t>основа большинства современных фасадных стеклянных материалов вне зависимости от их структуры, способа изготовления и обработки </a:t>
            </a:r>
          </a:p>
          <a:p>
            <a:pPr eaLnBrk="1" hangingPunct="1"/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</a:rPr>
              <a:t>безопасные стекла имеют различные уровни защиты: ударопрочные, взломостойкие, пулестойкие, огнестойкие.</a:t>
            </a:r>
          </a:p>
          <a:p>
            <a:endParaRPr lang="ru-RU" altLang="ru-RU" sz="900"/>
          </a:p>
          <a:p>
            <a:endParaRPr lang="ru-RU" altLang="ru-RU"/>
          </a:p>
        </p:txBody>
      </p:sp>
    </p:spTree>
  </p:cSld>
  <p:clrMapOvr>
    <a:masterClrMapping/>
  </p:clrMapOvr>
  <p:transition advTm="2541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142984"/>
          </a:xfrm>
          <a:solidFill>
            <a:srgbClr val="FF66FF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Закаленное стекло</a:t>
            </a:r>
            <a:endParaRPr lang="ru-RU" sz="7200" dirty="0">
              <a:solidFill>
                <a:schemeClr val="accent4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3" y="1143000"/>
            <a:ext cx="3900487" cy="5715000"/>
          </a:xfrm>
        </p:spPr>
        <p:txBody>
          <a:bodyPr>
            <a:normAutofit fontScale="400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Повышенная механическая прочность по отношению к ударам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5000" b="1" dirty="0" smtClean="0">
              <a:solidFill>
                <a:schemeClr val="bg1"/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Повышенная устойчивость к </a:t>
            </a:r>
            <a:r>
              <a:rPr lang="ru-RU" sz="5000" b="1" dirty="0" err="1" smtClean="0">
                <a:solidFill>
                  <a:schemeClr val="bg1"/>
                </a:solidFill>
              </a:rPr>
              <a:t>термошоку</a:t>
            </a:r>
            <a:r>
              <a:rPr lang="ru-RU" sz="5000" b="1" dirty="0" smtClean="0">
                <a:solidFill>
                  <a:schemeClr val="bg1"/>
                </a:solidFill>
              </a:rPr>
              <a:t> (стекла, подвергаемые воздействию солнечного излучения, часть которых находится в тени и т д.); 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5000" b="1" dirty="0" smtClean="0">
              <a:solidFill>
                <a:schemeClr val="bg1"/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Повышенная безопасность в случае разрушения стекла, уменьшение риска получения травмы от осколков. 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5000" b="1" dirty="0" smtClean="0">
              <a:solidFill>
                <a:schemeClr val="bg1"/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Стекло, подвергшееся закалке, нельзя резать, сверлить или подвергать другим видам обработки.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6388" name="Рисунок 3" descr="http://www.prestige-steklo.ru/_mod_files/ce_images/fa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47148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 descr="Высокая прочность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2000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41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Триплекс(Ламинированное) стекло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4857750" cy="5429250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400" b="1" dirty="0" smtClean="0"/>
              <a:t>При разрушении триплекс снижает опасность возможности </a:t>
            </a:r>
            <a:r>
              <a:rPr lang="ru-RU" sz="4400" b="1" dirty="0" err="1" smtClean="0"/>
              <a:t>травмирования</a:t>
            </a:r>
            <a:r>
              <a:rPr lang="ru-RU" sz="4400" b="1" dirty="0" smtClean="0"/>
              <a:t> людей разлетающимися осколками или падающим стеклом (стекло разбивается, но остается в раме).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400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400" b="1" dirty="0" smtClean="0"/>
              <a:t>Ламинированное стекло способствуют защите помещения от вредного воздействия ультрафиолетовых лучей (предохраняют от выгорания мебель, обои и др.).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400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400" b="1" dirty="0" smtClean="0"/>
              <a:t>Многослойное стекло способно эффективно снижать воздействие нежелательных шумов, т.е. обладает повышенное </a:t>
            </a:r>
            <a:r>
              <a:rPr lang="ru-RU" sz="4400" b="1" dirty="0" err="1" smtClean="0"/>
              <a:t>шумоизоляцией</a:t>
            </a:r>
            <a:r>
              <a:rPr lang="ru-RU" sz="4400" b="1" dirty="0" smtClean="0"/>
              <a:t>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000" b="1" dirty="0"/>
          </a:p>
        </p:txBody>
      </p:sp>
      <p:pic>
        <p:nvPicPr>
          <p:cNvPr id="17412" name="Рисунок 3" descr="http://www.rglass.ru/userfiles/image/glass/p_optil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285875"/>
            <a:ext cx="407193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 descr="http://www.aviaglass.com/images/tripl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285875"/>
            <a:ext cx="20637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24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928670"/>
          </a:xfrm>
          <a:solidFill>
            <a:srgbClr val="00B0F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FF00"/>
                </a:solidFill>
              </a:rPr>
              <a:t>Пожаростойкое стекло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3500438" cy="5857875"/>
          </a:xfrm>
          <a:solidFill>
            <a:srgbClr val="00FF00"/>
          </a:solidFill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000" b="1" smtClean="0">
                <a:solidFill>
                  <a:schemeClr val="bg1"/>
                </a:solidFill>
              </a:rPr>
              <a:t>Целостность (не проникновение пламени) и полная термоизоляция (не проникновение теплового излучения) Продолжительность действия 630 минут.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000" b="1" smtClean="0">
              <a:solidFill>
                <a:schemeClr val="bg1"/>
              </a:solidFill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000" b="1" smtClean="0">
                <a:solidFill>
                  <a:schemeClr val="bg1"/>
                </a:solidFill>
              </a:rPr>
              <a:t>Даже во время сильного пожара стекло не рассыпается из-за того, что гель при высокой температуре сплавляется с лопнувшим ближним к огню слоем стекла и удерживает его.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400" smtClean="0"/>
          </a:p>
        </p:txBody>
      </p:sp>
      <p:pic>
        <p:nvPicPr>
          <p:cNvPr id="18436" name="Picture 2" descr="http://www.sibglass.ru/img/1232007435-56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000125"/>
            <a:ext cx="564356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im0-tub.mail.ru/i?id=121752878&amp;tov=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929188"/>
            <a:ext cx="3000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51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  <a:solidFill>
            <a:srgbClr val="FF0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FF00"/>
                </a:solidFill>
                <a:latin typeface="Comic Sans MS" pitchFamily="66" charset="0"/>
              </a:rPr>
              <a:t>Боросиликатное стекло</a:t>
            </a:r>
            <a:endParaRPr lang="ru-RU" sz="5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928688"/>
            <a:ext cx="5000625" cy="3214687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- Коэффициент светопропускания: около 90 %.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- максимальный размер панели - 160х300 см, минимальный - 13х27 см; толщина - 5, 6, 8 мм. Размеры определяются заказчиком. 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- особенности: однослойное безопасное флоат-стекло, способно пропускать тепловое излучение и задерживать распространение огня и дыма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60" name="Picture 2" descr="http://www.zakaz-okon.ru/UserFiles/Image/4_6_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4000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0" y="4714875"/>
            <a:ext cx="9144000" cy="1570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</a:rPr>
              <a:t>Технология получения обычного боросиликатного стекла заключается в замене в исходном сырьевом составе щелочных компонентов на окись бора. </a:t>
            </a:r>
          </a:p>
        </p:txBody>
      </p:sp>
    </p:spTree>
  </p:cSld>
  <p:clrMapOvr>
    <a:masterClrMapping/>
  </p:clrMapOvr>
  <p:transition advTm="2517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Бронированное стекло</a:t>
            </a:r>
            <a:endParaRPr lang="ru-RU" sz="6000" dirty="0">
              <a:solidFill>
                <a:schemeClr val="accent4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72063"/>
            <a:ext cx="9144000" cy="1785937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Бронированное стекло – высокая безопасность: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bg1"/>
                </a:solidFill>
              </a:rPr>
              <a:t>«спец-стекло» защита от вандализма и террора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преграда пуле, гранате, взрыву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bg1"/>
                </a:solidFill>
              </a:rPr>
              <a:t>страховка от случайного внешнего удара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надежная защита в ситуации стихийного бедствия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484" name="Рисунок 3" descr="http://ickra.kiev.ua/uploads/tc-narodnyj-pr-pobedy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58578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 descr="http://info-set.ru/uploads/posts/2008-10/1222963991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000125"/>
            <a:ext cx="314325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27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  <a:solidFill>
            <a:srgbClr val="3333FF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tx1"/>
                </a:solidFill>
              </a:rPr>
              <a:t>Джамбо-стекло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06900"/>
            <a:ext cx="9144000" cy="24511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Это крупногабаритное флоат-стекло так называемого Jumbo-размера (Джамбо).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Джамбо стекло - монолитное полированное или многослойное ламинированное (триплекс) флоат-стекло. Технология изготовления напоминает изготовление триплекс стекол Максимальные размеры </a:t>
            </a:r>
            <a:r>
              <a:rPr lang="ru-RU" dirty="0" err="1" smtClean="0"/>
              <a:t>джамбо</a:t>
            </a:r>
            <a:r>
              <a:rPr lang="ru-RU" dirty="0" smtClean="0"/>
              <a:t> стекла составляют  6м  на  3,2 м. </a:t>
            </a:r>
            <a:endParaRPr lang="ru-RU" dirty="0"/>
          </a:p>
        </p:txBody>
      </p:sp>
      <p:pic>
        <p:nvPicPr>
          <p:cNvPr id="21508" name="Picture 2" descr="http://www.interservices.ru/images/4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37861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http://www.glass-store.ru/upload/iblock/8bb/8bbdd304e4de4d5b27372f9a42b45e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000125"/>
            <a:ext cx="52863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42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  <a:solidFill>
            <a:schemeClr val="tx1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CC0099"/>
                </a:solidFill>
                <a:effectLst/>
                <a:latin typeface="Monotype Corsiva" pitchFamily="66" charset="0"/>
              </a:rPr>
              <a:t>Низкоэмисионное стекло</a:t>
            </a:r>
            <a:endParaRPr lang="ru-RU" sz="6600" dirty="0">
              <a:solidFill>
                <a:srgbClr val="CC0099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3643313"/>
            <a:ext cx="4500562" cy="3214687"/>
          </a:xfrm>
          <a:solidFill>
            <a:srgbClr val="339933"/>
          </a:solidFill>
        </p:spPr>
        <p:txBody>
          <a:bodyPr>
            <a:normAutofit fontScale="550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dirty="0" smtClean="0"/>
              <a:t>Экономит от 30 до 50% энергии</a:t>
            </a:r>
            <a:r>
              <a:rPr lang="ru-RU" sz="4400" dirty="0" smtClean="0"/>
              <a:t>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100" b="1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800" b="1" dirty="0" smtClean="0"/>
              <a:t>Коэффициент светопропускания: от 80%, энергосберегающее, отражает инфракрасную часть спектра, сохраняя обычную светопропускную способность. Толщина листа от 3 до 10 мм.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2532" name="Рисунок 3" descr="http://www.stekloinstrument.ru/product/reflekt/niz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000125"/>
            <a:ext cx="4286250" cy="2643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4" descr="Стекла с напылениями#Пиролитическ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48577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0" y="1000125"/>
            <a:ext cx="4857750" cy="2678113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</a:rPr>
              <a:t>Низкоэмиссионное стекло - это высококачественное флоат-стекло с многослойным покрытием (пленка металлического серебра, размещенная между слоями оксидов металлов). </a:t>
            </a:r>
          </a:p>
        </p:txBody>
      </p:sp>
    </p:spTree>
  </p:cSld>
  <p:clrMapOvr>
    <a:masterClrMapping/>
  </p:clrMapOvr>
  <p:transition advTm="2525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</TotalTime>
  <Words>612</Words>
  <Application>Microsoft Office PowerPoint</Application>
  <PresentationFormat>Экран (4:3)</PresentationFormat>
  <Paragraphs>80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Times New Roman</vt:lpstr>
      <vt:lpstr>Wingdings 2</vt:lpstr>
      <vt:lpstr>Wingdings</vt:lpstr>
      <vt:lpstr>Wingdings 3</vt:lpstr>
      <vt:lpstr>Calibri</vt:lpstr>
      <vt:lpstr>Franklin Gothic Medium</vt:lpstr>
      <vt:lpstr>Franklin Gothic Book</vt:lpstr>
      <vt:lpstr>Monotype Corsiva</vt:lpstr>
      <vt:lpstr>Impact</vt:lpstr>
      <vt:lpstr>Апекс</vt:lpstr>
      <vt:lpstr>Трек</vt:lpstr>
      <vt:lpstr>1_Апекс</vt:lpstr>
      <vt:lpstr>Презентация PowerPoint</vt:lpstr>
      <vt:lpstr>Безопасное остекление</vt:lpstr>
      <vt:lpstr>Закаленное стекло</vt:lpstr>
      <vt:lpstr>Триплекс(Ламинированное) стекло</vt:lpstr>
      <vt:lpstr>Пожаростойкое стекло</vt:lpstr>
      <vt:lpstr>Боросиликатное стекло</vt:lpstr>
      <vt:lpstr>Бронированное стекло</vt:lpstr>
      <vt:lpstr>Джамбо-стекло</vt:lpstr>
      <vt:lpstr>Низкоэмисионное стекло</vt:lpstr>
      <vt:lpstr>Светотеплозащитное стекло</vt:lpstr>
      <vt:lpstr>Электрохромное стекло</vt:lpstr>
      <vt:lpstr>Самоочищающиеся стекло</vt:lpstr>
      <vt:lpstr>ФАСАДНОЕ ОСТЕКЛЕНИЕ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admin</cp:lastModifiedBy>
  <cp:revision>23</cp:revision>
  <dcterms:created xsi:type="dcterms:W3CDTF">2009-11-24T05:22:20Z</dcterms:created>
  <dcterms:modified xsi:type="dcterms:W3CDTF">2015-04-08T14:39:38Z</dcterms:modified>
</cp:coreProperties>
</file>