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  <p:sldMasterId id="2147484192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DA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CC"/>
    <a:srgbClr val="006400"/>
    <a:srgbClr val="5F5F5F"/>
    <a:srgbClr val="D6A752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94737" autoAdjust="0"/>
  </p:normalViewPr>
  <p:slideViewPr>
    <p:cSldViewPr>
      <p:cViewPr varScale="1">
        <p:scale>
          <a:sx n="39" d="100"/>
          <a:sy n="39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7CC951-ECEF-4D4C-AFFA-1293DF68AB4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F41304-8E93-402D-894B-63C247D032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763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F2BC5D-DFBE-470C-8B83-1B2A7DC61FC1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44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59C03-9A05-43ED-B36B-D2ABDB2EE2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2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33B2-9EF7-49EC-B0AC-281BA028B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70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9B89-9898-4D92-81B8-C8A35FB45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72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8F3BA-40BB-4EA8-BED3-F1F6443225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01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976B2-13FB-4F2B-A92F-473DA25C2C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51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D934-9AEF-4131-82C6-A3864BC61C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76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A390-BE52-4F32-B957-44D6D323E7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08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9AF1-2A56-4321-824F-6CC407DFC0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443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609EC-1999-428D-96CD-C98118288B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023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BC7B-D0C8-4558-833E-A6D6011FD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860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14219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9A4C9-1D15-4613-8B71-180637C61F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57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8A60-0103-4CB6-91CA-361027C36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037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14219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74CE-0DBB-4DF1-9659-0F9F7A1C34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72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891DB-6566-4A8D-AE11-FD8E731A2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417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988E6-019B-4043-855F-7B05E2B05C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64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B56BA-1C3D-4B60-9890-0881CAAB8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608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9DCED-E8E0-4053-86DC-36EFFC7EDA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719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8D846-3B6E-4100-8DBF-4A65E38DD3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7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BEC8D-09EB-44AA-AE4B-F918631DE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94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B3FB4-6B53-4EF9-AC93-FEC78D2093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76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D021D-A3A9-435D-B2DA-78C4E610A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4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0012-0DD4-41EF-8D6E-FA0F938519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89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17E2-A5B4-41C0-B64E-AB8897414B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25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86113-B4CC-4F81-9FA0-7173DC8053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75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F4BC-C435-4E5A-B467-29200C5B80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2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7AC64FE-F2A5-4E91-A1D3-96382404F4A4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2055" name="Picture 8" descr="schoolhous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A47DD5-F357-4694-8509-57A6232CC3A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80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45" r:id="rId12"/>
    <p:sldLayoutId id="2147484446" r:id="rId13"/>
    <p:sldLayoutId id="21474844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E8C2E"/>
        </a:buClr>
        <a:buSzPct val="85000"/>
        <a:buFont typeface="Wingdings" panose="05000000000000000000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CD416"/>
        </a:buClr>
        <a:buSzPct val="85000"/>
        <a:buFont typeface="Wingdings" panose="05000000000000000000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BDFB"/>
        </a:buClr>
        <a:buSzPct val="85000"/>
        <a:buFont typeface="Wingdings" panose="05000000000000000000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489FF"/>
        </a:buClr>
        <a:buSzPct val="85000"/>
        <a:buFont typeface="Wingdings" panose="05000000000000000000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http://kgpu.real.kamchatka.ru/dir/geo/Pics/pyrpic.gif" TargetMode="Externa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5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250825" y="0"/>
            <a:ext cx="8713788" cy="66690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ПІРАМІДА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(дистанційне навчання)</a:t>
            </a:r>
            <a:endParaRPr lang="en-US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3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7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7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7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7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73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73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500188"/>
            <a:ext cx="8785225" cy="51689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r>
              <a:rPr lang="uk-UA" sz="1800" b="1" i="1" dirty="0"/>
              <a:t>    </a:t>
            </a:r>
            <a:r>
              <a:rPr lang="uk-UA" sz="2400" b="1" i="1" dirty="0" err="1"/>
              <a:t>“Хеопс</a:t>
            </a:r>
            <a:r>
              <a:rPr lang="uk-UA" sz="2400" b="1" i="1" dirty="0"/>
              <a:t> змусив працювати на себе весь єгипетський народ, поділивши його на 2 частини. Першим він наказав займатися доставкою до берега Нілу блоків із каменоломень в аравійських горах. Інші займались їх подальшим транспортуванням до підніжжя лівійських гір. Постійно працювали 100000 людей, вони змінювали один одного кожні 3 місяці. За 10 років тяжкої праці була побудована дорога, по якій блоки доставляли до річки. Будівництво цієї дороги було не менш важчою задачею, ніж самої піраміди. Дорога була викладена відшліфованими </a:t>
            </a:r>
            <a:r>
              <a:rPr lang="uk-UA" sz="2400" b="1" i="1" dirty="0" err="1"/>
              <a:t>кам</a:t>
            </a:r>
            <a:r>
              <a:rPr sz="2400" b="1" i="1" dirty="0"/>
              <a:t>’</a:t>
            </a:r>
            <a:r>
              <a:rPr lang="uk-UA" sz="2400" b="1" i="1" dirty="0" err="1"/>
              <a:t>яними</a:t>
            </a:r>
            <a:r>
              <a:rPr lang="uk-UA" sz="2400" b="1" i="1" dirty="0"/>
              <a:t> плитами, прикрашеними різьбою. Закінчилися будівничі роботи навколо піраміди, завершилось будівництво підземних об</a:t>
            </a:r>
            <a:r>
              <a:rPr sz="2400" b="1" i="1" dirty="0"/>
              <a:t>’</a:t>
            </a:r>
            <a:r>
              <a:rPr lang="uk-UA" sz="2400" b="1" i="1" dirty="0" err="1"/>
              <a:t>єктів</a:t>
            </a:r>
            <a:r>
              <a:rPr lang="uk-UA" sz="2400" b="1" i="1" dirty="0"/>
              <a:t>, що  призначалися для гробниці і погребальної камери фараона. Будівництво ж самої піраміди тривало ще 20 </a:t>
            </a:r>
            <a:r>
              <a:rPr lang="uk-UA" sz="2400" b="1" i="1" dirty="0" err="1"/>
              <a:t>років”</a:t>
            </a:r>
            <a:r>
              <a:rPr lang="uk-UA" sz="2400" b="1" i="1" dirty="0"/>
              <a:t>.    </a:t>
            </a:r>
            <a:endParaRPr lang="ru-RU" sz="2400" b="1" i="1" dirty="0"/>
          </a:p>
        </p:txBody>
      </p:sp>
      <p:sp>
        <p:nvSpPr>
          <p:cNvPr id="479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128698"/>
          </a:xfrm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Будівництво враженнями Геродота</a:t>
            </a:r>
            <a:endParaRPr lang="ru-RU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6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214313" y="1143000"/>
            <a:ext cx="8643937" cy="5500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uk-UA" sz="2400" b="1" i="1" dirty="0"/>
              <a:t>Велику піраміду </a:t>
            </a:r>
            <a:r>
              <a:rPr lang="uk-UA" sz="2400" b="1" i="1" dirty="0" err="1"/>
              <a:t>Хеопса</a:t>
            </a:r>
            <a:r>
              <a:rPr lang="uk-UA" sz="2400" b="1" i="1" dirty="0"/>
              <a:t> нерідко називають Біблією в камені. При сході сонця, коли її вершина ще обкутана туманом, піраміда здається рожево-персиковою, у ті рідкісні хвилини, коли горизонт обкутаний хмарами, - сірувато-чорною, а при холодному сяйві місяця вона нагадує засніжену гірську вершину. 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uk-UA" sz="2400" b="1" i="1" dirty="0"/>
              <a:t>Піраміда </a:t>
            </a:r>
            <a:r>
              <a:rPr lang="uk-UA" sz="2400" b="1" i="1" dirty="0" err="1"/>
              <a:t>Хеопса</a:t>
            </a:r>
            <a:r>
              <a:rPr lang="uk-UA" sz="2400" b="1" i="1" dirty="0"/>
              <a:t>, можливо, </a:t>
            </a:r>
            <a:r>
              <a:rPr lang="uk-UA" sz="2400" b="1" i="1" dirty="0" err="1"/>
              <a:t>найграндіозніша</a:t>
            </a:r>
            <a:r>
              <a:rPr lang="uk-UA" sz="2400" b="1" i="1" dirty="0"/>
              <a:t> споруда на землі. Навіть у час найбільшої слави і величі будь-кого з європейських монархів у нього не було такого палацу, котрий зрівнявся б за розміром з гробницею цього фараона. Менше її і </a:t>
            </a:r>
            <a:r>
              <a:rPr lang="uk-UA" sz="2400" b="1" i="1" dirty="0" err="1"/>
              <a:t>Букінгемський</a:t>
            </a:r>
            <a:r>
              <a:rPr lang="uk-UA" sz="2400" b="1" i="1" dirty="0"/>
              <a:t> палац в Лондоні, і Версаль у Франції, і Зимній палац в Санкт-Петербурзі, і навіть </a:t>
            </a:r>
            <a:r>
              <a:rPr lang="uk-UA" sz="2400" b="1" i="1" dirty="0" err="1"/>
              <a:t>Ескоріал</a:t>
            </a:r>
            <a:r>
              <a:rPr lang="uk-UA" sz="2400" b="1" i="1" dirty="0"/>
              <a:t> в Іспанії.   </a:t>
            </a:r>
            <a:endParaRPr lang="ru-RU" sz="2400" b="1" i="1" dirty="0"/>
          </a:p>
        </p:txBody>
      </p:sp>
      <p:sp>
        <p:nvSpPr>
          <p:cNvPr id="48128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429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Велич піраміди</a:t>
            </a:r>
            <a:endParaRPr lang="ru-RU" sz="44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69" name="Picture 13" descr="30009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18495" r="17314" b="15985"/>
          <a:stretch>
            <a:fillRect/>
          </a:stretch>
        </p:blipFill>
        <p:spPr bwMode="auto">
          <a:xfrm>
            <a:off x="4284663" y="3141663"/>
            <a:ext cx="4679950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68" name="Rectangle 12"/>
          <p:cNvSpPr>
            <a:spLocks noGrp="1" noRot="1" noChangeArrowheads="1"/>
          </p:cNvSpPr>
          <p:nvPr>
            <p:ph idx="1"/>
          </p:nvPr>
        </p:nvSpPr>
        <p:spPr>
          <a:xfrm>
            <a:off x="179388" y="1071563"/>
            <a:ext cx="8964612" cy="5786437"/>
          </a:xfrm>
        </p:spPr>
        <p:txBody>
          <a:bodyPr rtlCol="0">
            <a:normAutofit/>
          </a:bodyPr>
          <a:lstStyle/>
          <a:p>
            <a:pPr marL="360363" lvl="1" indent="-360363" eaLnBrk="1" fontAlgn="auto" hangingPunct="1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–"/>
              <a:defRPr/>
            </a:pPr>
            <a:r>
              <a:rPr lang="uk-UA" sz="2400" b="1" i="1" dirty="0"/>
              <a:t>Спочатку піраміда </a:t>
            </a:r>
            <a:r>
              <a:rPr lang="uk-UA" sz="2400" b="1" i="1" dirty="0" err="1"/>
              <a:t>Хеопса</a:t>
            </a:r>
            <a:r>
              <a:rPr lang="uk-UA" sz="2400" b="1" i="1" dirty="0"/>
              <a:t> підіймалась на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147 м</a:t>
            </a:r>
            <a:r>
              <a:rPr lang="uk-UA" sz="2400" b="1" i="1" dirty="0"/>
              <a:t>, але через наступ пісків її висота зменшилася до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137 м</a:t>
            </a:r>
            <a:r>
              <a:rPr lang="uk-UA" sz="2400" b="1" i="1" dirty="0"/>
              <a:t> . Кожна сторона квадратної основи –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233 м</a:t>
            </a:r>
            <a:r>
              <a:rPr lang="uk-UA" sz="2400" b="1" i="1" dirty="0"/>
              <a:t>, площа – більше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50000 м</a:t>
            </a:r>
            <a:r>
              <a:rPr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²</a:t>
            </a:r>
            <a:endParaRPr lang="uk-UA" sz="24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marL="360363" lvl="1" indent="-360363" eaLnBrk="1" fontAlgn="auto" hangingPunct="1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–"/>
              <a:defRPr/>
            </a:pPr>
            <a:r>
              <a:rPr lang="uk-UA" sz="2400" b="1" i="1" dirty="0">
                <a:cs typeface="Arial" charset="0"/>
              </a:rPr>
              <a:t>Піраміда складається з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2 300 000</a:t>
            </a:r>
            <a:r>
              <a:rPr lang="uk-UA" sz="2400" b="1" i="1" dirty="0">
                <a:cs typeface="Arial" charset="0"/>
              </a:rPr>
              <a:t> кубічних блоків вапняку з гладко відшліфованими сторонами. За підрахунками Наполеона, </a:t>
            </a:r>
            <a:r>
              <a:rPr lang="uk-UA" sz="2400" b="1" i="1" dirty="0" err="1">
                <a:cs typeface="Arial" charset="0"/>
              </a:rPr>
              <a:t>кам</a:t>
            </a:r>
            <a:r>
              <a:rPr sz="2400" b="1" i="1" dirty="0">
                <a:cs typeface="Arial" charset="0"/>
              </a:rPr>
              <a:t>’</a:t>
            </a:r>
            <a:r>
              <a:rPr lang="uk-UA" sz="2400" b="1" i="1" dirty="0" err="1">
                <a:cs typeface="Arial" charset="0"/>
              </a:rPr>
              <a:t>яних</a:t>
            </a:r>
            <a:r>
              <a:rPr lang="uk-UA" sz="2400" b="1" i="1" dirty="0">
                <a:cs typeface="Arial" charset="0"/>
              </a:rPr>
              <a:t> блоків від трьох пірамід в Гізі хватило б, щоб обкласти усю Францію стіною висотою у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 м</a:t>
            </a:r>
            <a:r>
              <a:rPr lang="uk-UA" sz="2400" b="1" i="1" dirty="0">
                <a:cs typeface="Arial" charset="0"/>
              </a:rPr>
              <a:t> і товщиною в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30 см</a:t>
            </a:r>
            <a:r>
              <a:rPr lang="uk-UA" sz="2400" b="1" i="1" dirty="0">
                <a:cs typeface="Arial" charset="0"/>
              </a:rPr>
              <a:t> </a:t>
            </a:r>
          </a:p>
          <a:p>
            <a:pPr marL="360363" lvl="1" indent="-360363" eaLnBrk="1" fontAlgn="auto" hangingPunct="1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–"/>
              <a:defRPr/>
            </a:pPr>
            <a:r>
              <a:rPr lang="uk-UA" sz="2400" b="1" i="1" dirty="0" smtClean="0">
                <a:cs typeface="Arial" charset="0"/>
              </a:rPr>
              <a:t>Середня </a:t>
            </a:r>
            <a:r>
              <a:rPr lang="uk-UA" sz="2400" b="1" i="1" dirty="0">
                <a:cs typeface="Arial" charset="0"/>
              </a:rPr>
              <a:t>маса блоку –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2,5 т</a:t>
            </a:r>
            <a:r>
              <a:rPr lang="uk-UA" sz="2400" b="1" i="1" dirty="0">
                <a:cs typeface="Arial" charset="0"/>
              </a:rPr>
              <a:t>  </a:t>
            </a:r>
          </a:p>
          <a:p>
            <a:pPr marL="360363" lvl="1" indent="-360363" eaLnBrk="1" fontAlgn="auto" hangingPunct="1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–"/>
              <a:defRPr/>
            </a:pPr>
            <a:r>
              <a:rPr lang="uk-UA" sz="2400" b="1" i="1" dirty="0">
                <a:cs typeface="Arial" charset="0"/>
              </a:rPr>
              <a:t>Найважчий блок –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15 т</a:t>
            </a:r>
          </a:p>
          <a:p>
            <a:pPr marL="360363" lvl="1" indent="-360363" eaLnBrk="1" fontAlgn="auto" hangingPunct="1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–"/>
              <a:defRPr/>
            </a:pPr>
            <a:r>
              <a:rPr lang="uk-UA" sz="2400" b="1" i="1" dirty="0">
                <a:cs typeface="Arial" charset="0"/>
              </a:rPr>
              <a:t>Довжина блоку –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≈ 9 м</a:t>
            </a:r>
          </a:p>
          <a:p>
            <a:pPr marL="360363" lvl="1" indent="-360363" eaLnBrk="1" fontAlgn="auto" hangingPunct="1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–"/>
              <a:defRPr/>
            </a:pPr>
            <a:r>
              <a:rPr lang="uk-UA" sz="2400" b="1" i="1" dirty="0">
                <a:cs typeface="Arial" charset="0"/>
              </a:rPr>
              <a:t>Маса піраміди –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5,7 млн. т</a:t>
            </a:r>
            <a:endParaRPr sz="24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480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85725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Розміри піраміди</a:t>
            </a:r>
            <a:endParaRPr lang="ru-RU" sz="48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26629" name="AutoShape 8"/>
          <p:cNvCxnSpPr>
            <a:cxnSpLocks noChangeShapeType="1"/>
          </p:cNvCxnSpPr>
          <p:nvPr/>
        </p:nvCxnSpPr>
        <p:spPr bwMode="auto">
          <a:xfrm>
            <a:off x="6443663" y="32575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Line 14"/>
          <p:cNvSpPr>
            <a:spLocks noChangeShapeType="1"/>
          </p:cNvSpPr>
          <p:nvPr/>
        </p:nvSpPr>
        <p:spPr bwMode="auto">
          <a:xfrm>
            <a:off x="6588125" y="68580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8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8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80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80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80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80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80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4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2663825" y="1196975"/>
            <a:ext cx="6480175" cy="41767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r>
              <a:rPr lang="uk-UA" sz="3600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Піраміди у фізиці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endParaRPr lang="uk-UA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r>
              <a:rPr lang="uk-UA" sz="1800" b="1" i="1" dirty="0"/>
              <a:t>     Історична цінність пірамід – наявність великої кількості енергії, створеної завдяки правильності форми пірамід. Створювані поля у середині пірамід дозволяють нейтралізувати негативну енергію і перетворити її в позитивну. Єдина система пірамід на планеті координує процес перетворення енергії у просторі і у часі. </a:t>
            </a:r>
            <a:endParaRPr lang="ru-RU" sz="1800" b="1" i="1" dirty="0"/>
          </a:p>
        </p:txBody>
      </p:sp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10587" cy="1325563"/>
          </a:xfrm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Піраміди, як предмет вивчення</a:t>
            </a:r>
            <a:endParaRPr lang="ru-RU" dirty="0"/>
          </a:p>
        </p:txBody>
      </p:sp>
      <p:pic>
        <p:nvPicPr>
          <p:cNvPr id="488455" name="Picture 7" descr="Возвратно-поступательная спира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22320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6" name="Picture 8" descr="Поле пирами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22320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7" name="Picture 9" descr="Октаэдр (Добро-Зл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216058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8" name="Picture 10" descr="Космос - Зем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22320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484313"/>
            <a:ext cx="6049962" cy="36734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1800" b="1" i="1" smtClean="0"/>
              <a:t>     Піраміди виконують також роль стабілізатора параметрів у русі планети. Важною умовою при енергоінформаційному обміні Космос-Земля-Космос є утримання планети на постійній орбіті з постійним кутом нахилу земної осі до Сонця і, звичайно ж, стала швидкість обертання навколо Сонця і своєї осі. Щоб зберегти ці параметри, треба постійно вводити стабілізаційну програму в ядро і плазму Землі.</a:t>
            </a:r>
            <a:r>
              <a:rPr lang="uk-UA" altLang="ru-RU" sz="2000" smtClean="0"/>
              <a:t> </a:t>
            </a:r>
            <a:endParaRPr lang="ru-RU" altLang="ru-RU" sz="2000" smtClean="0"/>
          </a:p>
        </p:txBody>
      </p:sp>
      <p:sp>
        <p:nvSpPr>
          <p:cNvPr id="492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8013"/>
          </a:xfrm>
          <a:ln>
            <a:miter lim="800000"/>
            <a:headEnd/>
            <a:tailEnd/>
          </a:ln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Піраміди у фізиці</a:t>
            </a:r>
            <a:endParaRPr lang="ru-RU" sz="40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92548" name="Picture 4" descr="Восходяще-Нисходящая спираль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2085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49" name="Picture 5" descr="Управление параметрами Земной о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24400"/>
            <a:ext cx="2089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50" name="Picture 6" descr="Парад план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16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51" name="Picture 7" descr="Стабилизация Земной о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2016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52" name="Picture 8" descr="Энергетический каркас плане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20161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2" name="Picture 4" descr="Пирамиды Мар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30241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5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000125"/>
            <a:ext cx="8540750" cy="4548188"/>
          </a:xfrm>
        </p:spPr>
        <p:txBody>
          <a:bodyPr/>
          <a:lstStyle/>
          <a:p>
            <a:pPr eaLnBrk="1" hangingPunct="1"/>
            <a:r>
              <a:rPr lang="uk-UA" altLang="ru-RU" sz="2000" b="1" smtClean="0"/>
              <a:t>Найбільш приголомшеними знахідками минулого століття стали дані НАСА. У 1976 р. американський космічний апарат “Вікінг”, облітаючи Марс, зафіксував і передав на землю дані про споруди на поверхні червоної планети в області Кідонії. Ця сенсація була офіційно підтверджена лише у листопаді 1994 р. Тоді Національне управління з аеронавтики та вивчення космічного простору США заявило: “Сфінкс і піраміди на Марсі існують”.</a:t>
            </a:r>
          </a:p>
          <a:p>
            <a:pPr eaLnBrk="1" hangingPunct="1"/>
            <a:r>
              <a:rPr lang="uk-UA" altLang="ru-RU" sz="2000" b="1" smtClean="0"/>
              <a:t>У Кідонії було помічено 25 пірамід, з них 5 великих, 20 малих. Сторони основи великих пірамід Марса досягають 1,5 км при висоті в 1 км. Малі піраміди в декілька разів більші великих пірамід Гіз, а весь комплекс розташований на площі 25 км.</a:t>
            </a:r>
            <a:endParaRPr lang="ru-RU" altLang="ru-RU" sz="2000" b="1" smtClean="0"/>
          </a:p>
        </p:txBody>
      </p:sp>
      <p:sp>
        <p:nvSpPr>
          <p:cNvPr id="493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10588" cy="100012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Піраміди в космосі</a:t>
            </a:r>
            <a:endParaRPr lang="ru-RU" sz="40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313" y="1428750"/>
            <a:ext cx="5214937" cy="5214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2000" b="1" i="1" smtClean="0"/>
              <a:t>Луна задає науковцям не менше загадок, ніж Марс. Фотографії, зроблені американською станцією “Луна-Орбіта-2” у 1966 р. з висоти 48 км, зафіксували у районі Моря Дощів 8 об</a:t>
            </a:r>
            <a:r>
              <a:rPr altLang="ru-RU" sz="2000" b="1" i="1" smtClean="0"/>
              <a:t>’</a:t>
            </a:r>
            <a:r>
              <a:rPr lang="uk-UA" altLang="ru-RU" sz="2000" b="1" i="1" smtClean="0"/>
              <a:t>єктів правильної пірамідної чи конічної форми.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000" b="1" i="1" smtClean="0"/>
              <a:t>Досліджуючи фото цих пірамід, інженер А.Абрамов виявив, що план розміщення місячних об</a:t>
            </a:r>
            <a:r>
              <a:rPr altLang="ru-RU" sz="2000" b="1" i="1" smtClean="0"/>
              <a:t>’</a:t>
            </a:r>
            <a:r>
              <a:rPr lang="uk-UA" altLang="ru-RU" sz="2000" b="1" i="1" smtClean="0"/>
              <a:t>єктів 4, 5 і 6 схожий на план розміщення пірамід Хеопса, Хефрена і Мікерина у Гізі. Центри цих вістрів є дзеркальним відображенням вершин трьох єгипетських пірамід.</a:t>
            </a:r>
            <a:endParaRPr lang="ru-RU" altLang="ru-RU" sz="2000" b="1" i="1" smtClean="0"/>
          </a:p>
        </p:txBody>
      </p:sp>
      <p:sp>
        <p:nvSpPr>
          <p:cNvPr id="494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144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Піраміди в космосі</a:t>
            </a:r>
            <a:endParaRPr lang="ru-RU" sz="40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94596" name="Picture 4" descr="Лу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34575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071563"/>
            <a:ext cx="4608513" cy="5786437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r>
              <a:rPr lang="uk-UA" sz="2400" b="1" i="1" u="sng" dirty="0">
                <a:solidFill>
                  <a:srgbClr val="FF0000"/>
                </a:solidFill>
              </a:rPr>
              <a:t>Основні поняття</a:t>
            </a:r>
            <a:endParaRPr lang="uk-UA" sz="1800" b="1" i="1" u="sng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Піраміда </a:t>
            </a:r>
            <a:r>
              <a:rPr lang="uk-UA" sz="2000" b="1" dirty="0"/>
              <a:t>– многогранник, який складається з плоского многокутника – 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основи піраміди</a:t>
            </a:r>
            <a:r>
              <a:rPr lang="uk-UA" sz="2000" b="1" dirty="0"/>
              <a:t>, точки, яка не лежить у площині основи, - 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вершини піраміди</a:t>
            </a:r>
            <a:r>
              <a:rPr lang="uk-UA" sz="2000" b="1" dirty="0"/>
              <a:t> і всіх відрізків, що сполучають вершину піраміди з точками основи.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dirty="0"/>
              <a:t>Відрізки, що сполучають вершину піраміди з вершинами основи, називаються </a:t>
            </a:r>
            <a:r>
              <a:rPr lang="uk-UA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бічними ребрами</a:t>
            </a:r>
            <a:r>
              <a:rPr lang="uk-UA" sz="2000" b="1" dirty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dirty="0"/>
              <a:t>Поверхня піраміди складається з основи і бічних граней. Кожна бічна грань – трикутник.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Висотою піраміди</a:t>
            </a:r>
            <a:r>
              <a:rPr lang="uk-UA" sz="2000" b="1" dirty="0"/>
              <a:t> називається перпендикуляр, опущений з вершини піраміди на площину основи.</a:t>
            </a:r>
            <a:endParaRPr lang="ru-RU" sz="2000" b="1" dirty="0"/>
          </a:p>
        </p:txBody>
      </p:sp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10588" cy="896937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Піраміди в геометрії</a:t>
            </a:r>
            <a:endParaRPr lang="ru-RU" sz="40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5660" name="Line 44"/>
          <p:cNvSpPr>
            <a:spLocks noChangeShapeType="1"/>
          </p:cNvSpPr>
          <p:nvPr/>
        </p:nvSpPr>
        <p:spPr bwMode="auto">
          <a:xfrm flipV="1">
            <a:off x="5003800" y="3357563"/>
            <a:ext cx="3600450" cy="720725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1" name="Line 45"/>
          <p:cNvSpPr>
            <a:spLocks noChangeShapeType="1"/>
          </p:cNvSpPr>
          <p:nvPr/>
        </p:nvSpPr>
        <p:spPr bwMode="auto">
          <a:xfrm>
            <a:off x="5940425" y="3357563"/>
            <a:ext cx="1800225" cy="720725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2" name="Line 46"/>
          <p:cNvSpPr>
            <a:spLocks noChangeShapeType="1"/>
          </p:cNvSpPr>
          <p:nvPr/>
        </p:nvSpPr>
        <p:spPr bwMode="auto">
          <a:xfrm flipH="1">
            <a:off x="6877050" y="1557338"/>
            <a:ext cx="0" cy="2160587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3" name="Line 47"/>
          <p:cNvSpPr>
            <a:spLocks noChangeShapeType="1"/>
          </p:cNvSpPr>
          <p:nvPr/>
        </p:nvSpPr>
        <p:spPr bwMode="auto">
          <a:xfrm flipH="1">
            <a:off x="5003800" y="1557338"/>
            <a:ext cx="1873250" cy="2520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4" name="Line 48"/>
          <p:cNvSpPr>
            <a:spLocks noChangeShapeType="1"/>
          </p:cNvSpPr>
          <p:nvPr/>
        </p:nvSpPr>
        <p:spPr bwMode="auto">
          <a:xfrm flipH="1">
            <a:off x="5940425" y="1557338"/>
            <a:ext cx="936625" cy="180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5" name="Line 49"/>
          <p:cNvSpPr>
            <a:spLocks noChangeShapeType="1"/>
          </p:cNvSpPr>
          <p:nvPr/>
        </p:nvSpPr>
        <p:spPr bwMode="auto">
          <a:xfrm>
            <a:off x="6877050" y="1557338"/>
            <a:ext cx="863600" cy="2520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6" name="Line 50"/>
          <p:cNvSpPr>
            <a:spLocks noChangeShapeType="1"/>
          </p:cNvSpPr>
          <p:nvPr/>
        </p:nvSpPr>
        <p:spPr bwMode="auto">
          <a:xfrm>
            <a:off x="6877050" y="1557338"/>
            <a:ext cx="1727200" cy="180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7" name="Line 51"/>
          <p:cNvSpPr>
            <a:spLocks noChangeShapeType="1"/>
          </p:cNvSpPr>
          <p:nvPr/>
        </p:nvSpPr>
        <p:spPr bwMode="auto">
          <a:xfrm>
            <a:off x="5003800" y="4078288"/>
            <a:ext cx="27368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8" name="Line 52"/>
          <p:cNvSpPr>
            <a:spLocks noChangeShapeType="1"/>
          </p:cNvSpPr>
          <p:nvPr/>
        </p:nvSpPr>
        <p:spPr bwMode="auto">
          <a:xfrm flipH="1">
            <a:off x="7740650" y="3357563"/>
            <a:ext cx="863600" cy="720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69" name="Line 53"/>
          <p:cNvSpPr>
            <a:spLocks noChangeShapeType="1"/>
          </p:cNvSpPr>
          <p:nvPr/>
        </p:nvSpPr>
        <p:spPr bwMode="auto">
          <a:xfrm flipH="1">
            <a:off x="5003800" y="3357563"/>
            <a:ext cx="936625" cy="720725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70" name="Line 54"/>
          <p:cNvSpPr>
            <a:spLocks noChangeShapeType="1"/>
          </p:cNvSpPr>
          <p:nvPr/>
        </p:nvSpPr>
        <p:spPr bwMode="auto">
          <a:xfrm>
            <a:off x="5940425" y="3357563"/>
            <a:ext cx="2663825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5672" name="Text Box 56"/>
          <p:cNvSpPr txBox="1">
            <a:spLocks noChangeArrowheads="1"/>
          </p:cNvSpPr>
          <p:nvPr/>
        </p:nvSpPr>
        <p:spPr bwMode="auto">
          <a:xfrm>
            <a:off x="4787900" y="399891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i="1"/>
              <a:t>А</a:t>
            </a:r>
            <a:endParaRPr lang="ru-RU" altLang="ru-RU" i="1"/>
          </a:p>
        </p:txBody>
      </p:sp>
      <p:sp>
        <p:nvSpPr>
          <p:cNvPr id="495673" name="Text Box 57"/>
          <p:cNvSpPr txBox="1">
            <a:spLocks noChangeArrowheads="1"/>
          </p:cNvSpPr>
          <p:nvPr/>
        </p:nvSpPr>
        <p:spPr bwMode="auto">
          <a:xfrm>
            <a:off x="6156325" y="3068638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i="1"/>
              <a:t>В</a:t>
            </a:r>
            <a:endParaRPr lang="ru-RU" altLang="ru-RU" i="1"/>
          </a:p>
        </p:txBody>
      </p:sp>
      <p:sp>
        <p:nvSpPr>
          <p:cNvPr id="495674" name="Text Box 58"/>
          <p:cNvSpPr txBox="1">
            <a:spLocks noChangeArrowheads="1"/>
          </p:cNvSpPr>
          <p:nvPr/>
        </p:nvSpPr>
        <p:spPr bwMode="auto">
          <a:xfrm>
            <a:off x="8604250" y="3141663"/>
            <a:ext cx="217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i="1"/>
              <a:t>С</a:t>
            </a:r>
            <a:endParaRPr lang="ru-RU" altLang="ru-RU" i="1"/>
          </a:p>
        </p:txBody>
      </p:sp>
      <p:sp>
        <p:nvSpPr>
          <p:cNvPr id="495675" name="Text Box 59"/>
          <p:cNvSpPr txBox="1">
            <a:spLocks noChangeArrowheads="1"/>
          </p:cNvSpPr>
          <p:nvPr/>
        </p:nvSpPr>
        <p:spPr bwMode="auto">
          <a:xfrm>
            <a:off x="7812088" y="400526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D</a:t>
            </a:r>
            <a:endParaRPr lang="ru-RU" altLang="ru-RU" i="1"/>
          </a:p>
        </p:txBody>
      </p:sp>
      <p:sp>
        <p:nvSpPr>
          <p:cNvPr id="495676" name="Text Box 60"/>
          <p:cNvSpPr txBox="1">
            <a:spLocks noChangeArrowheads="1"/>
          </p:cNvSpPr>
          <p:nvPr/>
        </p:nvSpPr>
        <p:spPr bwMode="auto">
          <a:xfrm>
            <a:off x="6732588" y="371951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O</a:t>
            </a:r>
            <a:endParaRPr lang="ru-RU" altLang="ru-RU" i="1"/>
          </a:p>
        </p:txBody>
      </p:sp>
      <p:sp>
        <p:nvSpPr>
          <p:cNvPr id="495677" name="Text Box 61"/>
          <p:cNvSpPr txBox="1">
            <a:spLocks noChangeArrowheads="1"/>
          </p:cNvSpPr>
          <p:nvPr/>
        </p:nvSpPr>
        <p:spPr bwMode="auto">
          <a:xfrm>
            <a:off x="6804025" y="127000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P</a:t>
            </a:r>
            <a:endParaRPr lang="ru-RU" altLang="ru-RU" i="1"/>
          </a:p>
        </p:txBody>
      </p:sp>
      <p:sp>
        <p:nvSpPr>
          <p:cNvPr id="495678" name="Text Box 62"/>
          <p:cNvSpPr txBox="1">
            <a:spLocks noChangeArrowheads="1"/>
          </p:cNvSpPr>
          <p:nvPr/>
        </p:nvSpPr>
        <p:spPr bwMode="auto">
          <a:xfrm>
            <a:off x="4857750" y="4429125"/>
            <a:ext cx="41052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PABCD – </a:t>
            </a:r>
            <a:r>
              <a:rPr lang="uk-UA" altLang="ru-RU" sz="2000">
                <a:solidFill>
                  <a:srgbClr val="006400"/>
                </a:solidFill>
              </a:rPr>
              <a:t>піраміда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PA, PB, PC, PD – </a:t>
            </a:r>
            <a:r>
              <a:rPr lang="uk-UA" altLang="ru-RU" sz="2000">
                <a:solidFill>
                  <a:srgbClr val="006400"/>
                </a:solidFill>
              </a:rPr>
              <a:t>бічні ребра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ABCD – </a:t>
            </a:r>
            <a:r>
              <a:rPr lang="uk-UA" altLang="ru-RU" sz="2000">
                <a:solidFill>
                  <a:srgbClr val="006400"/>
                </a:solidFill>
              </a:rPr>
              <a:t>основа піраміди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PAD, PAB, PBC, PCD – </a:t>
            </a:r>
            <a:r>
              <a:rPr lang="uk-UA" altLang="ru-RU" sz="2000">
                <a:solidFill>
                  <a:srgbClr val="006400"/>
                </a:solidFill>
              </a:rPr>
              <a:t>бічні грані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PO – </a:t>
            </a:r>
            <a:r>
              <a:rPr lang="uk-UA" altLang="ru-RU" sz="2000">
                <a:solidFill>
                  <a:srgbClr val="006400"/>
                </a:solidFill>
              </a:rPr>
              <a:t>висота</a:t>
            </a:r>
            <a:endParaRPr lang="ru-RU" altLang="ru-RU" sz="2000">
              <a:solidFill>
                <a:srgbClr val="006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9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9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9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9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9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9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9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9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9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9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9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9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9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5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5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5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5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5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5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5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5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5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5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5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5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5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5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5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5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60" grpId="0" animBg="1"/>
      <p:bldP spid="495661" grpId="0" animBg="1"/>
      <p:bldP spid="495662" grpId="0" animBg="1"/>
      <p:bldP spid="495663" grpId="0" animBg="1"/>
      <p:bldP spid="495664" grpId="0" animBg="1"/>
      <p:bldP spid="495665" grpId="0" animBg="1"/>
      <p:bldP spid="495666" grpId="0" animBg="1"/>
      <p:bldP spid="495667" grpId="0" animBg="1"/>
      <p:bldP spid="495668" grpId="0" animBg="1"/>
      <p:bldP spid="495669" grpId="0" animBg="1"/>
      <p:bldP spid="495670" grpId="0" animBg="1"/>
      <p:bldP spid="495672" grpId="0"/>
      <p:bldP spid="495673" grpId="0"/>
      <p:bldP spid="495674" grpId="0"/>
      <p:bldP spid="495675" grpId="0"/>
      <p:bldP spid="495676" grpId="0"/>
      <p:bldP spid="4956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4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0" y="928688"/>
            <a:ext cx="4681538" cy="5740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r>
              <a:rPr lang="uk-UA" sz="2400" b="1" i="1" u="sng" dirty="0">
                <a:solidFill>
                  <a:srgbClr val="FF0000"/>
                </a:solidFill>
              </a:rPr>
              <a:t>Правильна піраміда</a:t>
            </a:r>
            <a:endParaRPr lang="uk-UA" sz="1800" dirty="0">
              <a:solidFill>
                <a:srgbClr val="0064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dirty="0"/>
              <a:t>Піраміда називається </a:t>
            </a:r>
            <a:r>
              <a:rPr lang="uk-UA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правильною</a:t>
            </a:r>
            <a:r>
              <a:rPr lang="uk-UA" sz="2000" b="1" i="1" dirty="0"/>
              <a:t>, якщо її основою є правильний многокутник, а основа висоти збігається з центром цього многокутника.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Віссю</a:t>
            </a:r>
            <a:r>
              <a:rPr lang="uk-UA" sz="2000" b="1" i="1" dirty="0"/>
              <a:t> правильної піраміди називається пряма, яка містить її висоту.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dirty="0"/>
              <a:t>У правильній піраміді бічні ребра рівні, отже, бічні грані – рівні рівнобедрені трикутники.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dirty="0"/>
              <a:t>Висота бічної грані правильної піраміди, проведена з її вершини, називається </a:t>
            </a:r>
            <a:r>
              <a:rPr lang="uk-UA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апофемою</a:t>
            </a:r>
            <a:r>
              <a:rPr lang="uk-UA" sz="2000" b="1" i="1" dirty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Бічною поверхнею піраміди</a:t>
            </a:r>
            <a:r>
              <a:rPr lang="uk-UA" sz="2000" b="1" i="1" dirty="0"/>
              <a:t> називається сума площ бічних граней.</a:t>
            </a:r>
            <a:endParaRPr lang="ru-RU" sz="2000" b="1" i="1" dirty="0"/>
          </a:p>
        </p:txBody>
      </p:sp>
      <p:sp>
        <p:nvSpPr>
          <p:cNvPr id="498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10588" cy="72072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Піраміди в геометрії</a:t>
            </a:r>
            <a:endParaRPr lang="ru-RU" sz="40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8695" name="Line 7"/>
          <p:cNvSpPr>
            <a:spLocks noChangeShapeType="1"/>
          </p:cNvSpPr>
          <p:nvPr/>
        </p:nvSpPr>
        <p:spPr bwMode="auto">
          <a:xfrm>
            <a:off x="4716463" y="3789363"/>
            <a:ext cx="2952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696" name="Line 8"/>
          <p:cNvSpPr>
            <a:spLocks noChangeShapeType="1"/>
          </p:cNvSpPr>
          <p:nvPr/>
        </p:nvSpPr>
        <p:spPr bwMode="auto">
          <a:xfrm flipV="1">
            <a:off x="4716463" y="2997200"/>
            <a:ext cx="1079500" cy="792163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697" name="Line 9"/>
          <p:cNvSpPr>
            <a:spLocks noChangeShapeType="1"/>
          </p:cNvSpPr>
          <p:nvPr/>
        </p:nvSpPr>
        <p:spPr bwMode="auto">
          <a:xfrm flipV="1">
            <a:off x="7669213" y="2997200"/>
            <a:ext cx="1079500" cy="7921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698" name="Line 10"/>
          <p:cNvSpPr>
            <a:spLocks noChangeShapeType="1"/>
          </p:cNvSpPr>
          <p:nvPr/>
        </p:nvSpPr>
        <p:spPr bwMode="auto">
          <a:xfrm>
            <a:off x="5795963" y="2997200"/>
            <a:ext cx="29527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699" name="Line 11"/>
          <p:cNvSpPr>
            <a:spLocks noChangeShapeType="1"/>
          </p:cNvSpPr>
          <p:nvPr/>
        </p:nvSpPr>
        <p:spPr bwMode="auto">
          <a:xfrm>
            <a:off x="5795963" y="2997200"/>
            <a:ext cx="1873250" cy="792163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700" name="Line 12"/>
          <p:cNvSpPr>
            <a:spLocks noChangeShapeType="1"/>
          </p:cNvSpPr>
          <p:nvPr/>
        </p:nvSpPr>
        <p:spPr bwMode="auto">
          <a:xfrm flipV="1">
            <a:off x="4716463" y="2997200"/>
            <a:ext cx="4032250" cy="792163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701" name="Line 13"/>
          <p:cNvSpPr>
            <a:spLocks noChangeShapeType="1"/>
          </p:cNvSpPr>
          <p:nvPr/>
        </p:nvSpPr>
        <p:spPr bwMode="auto">
          <a:xfrm>
            <a:off x="6732588" y="1196975"/>
            <a:ext cx="0" cy="2160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702" name="Line 14"/>
          <p:cNvSpPr>
            <a:spLocks noChangeShapeType="1"/>
          </p:cNvSpPr>
          <p:nvPr/>
        </p:nvSpPr>
        <p:spPr bwMode="auto">
          <a:xfrm flipH="1">
            <a:off x="4716463" y="1196975"/>
            <a:ext cx="2016125" cy="2592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703" name="Line 15"/>
          <p:cNvSpPr>
            <a:spLocks noChangeShapeType="1"/>
          </p:cNvSpPr>
          <p:nvPr/>
        </p:nvSpPr>
        <p:spPr bwMode="auto">
          <a:xfrm flipH="1">
            <a:off x="5795963" y="1196975"/>
            <a:ext cx="936625" cy="180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704" name="Line 16"/>
          <p:cNvSpPr>
            <a:spLocks noChangeShapeType="1"/>
          </p:cNvSpPr>
          <p:nvPr/>
        </p:nvSpPr>
        <p:spPr bwMode="auto">
          <a:xfrm>
            <a:off x="6732588" y="1196975"/>
            <a:ext cx="936625" cy="2592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705" name="Line 17"/>
          <p:cNvSpPr>
            <a:spLocks noChangeShapeType="1"/>
          </p:cNvSpPr>
          <p:nvPr/>
        </p:nvSpPr>
        <p:spPr bwMode="auto">
          <a:xfrm>
            <a:off x="6732588" y="1196975"/>
            <a:ext cx="2016125" cy="180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706" name="Line 18"/>
          <p:cNvSpPr>
            <a:spLocks noChangeShapeType="1"/>
          </p:cNvSpPr>
          <p:nvPr/>
        </p:nvSpPr>
        <p:spPr bwMode="auto">
          <a:xfrm>
            <a:off x="6732588" y="1196975"/>
            <a:ext cx="1511300" cy="2160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8707" name="Text Box 19"/>
          <p:cNvSpPr txBox="1">
            <a:spLocks noChangeArrowheads="1"/>
          </p:cNvSpPr>
          <p:nvPr/>
        </p:nvSpPr>
        <p:spPr bwMode="auto">
          <a:xfrm>
            <a:off x="4500563" y="3646488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A</a:t>
            </a:r>
            <a:endParaRPr lang="ru-RU" altLang="ru-RU" i="1"/>
          </a:p>
        </p:txBody>
      </p:sp>
      <p:sp>
        <p:nvSpPr>
          <p:cNvPr id="498708" name="Text Box 20"/>
          <p:cNvSpPr txBox="1">
            <a:spLocks noChangeArrowheads="1"/>
          </p:cNvSpPr>
          <p:nvPr/>
        </p:nvSpPr>
        <p:spPr bwMode="auto">
          <a:xfrm>
            <a:off x="7812088" y="3717925"/>
            <a:ext cx="28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D</a:t>
            </a:r>
            <a:endParaRPr lang="ru-RU" altLang="ru-RU" i="1"/>
          </a:p>
        </p:txBody>
      </p:sp>
      <p:sp>
        <p:nvSpPr>
          <p:cNvPr id="498709" name="Text Box 21"/>
          <p:cNvSpPr txBox="1">
            <a:spLocks noChangeArrowheads="1"/>
          </p:cNvSpPr>
          <p:nvPr/>
        </p:nvSpPr>
        <p:spPr bwMode="auto">
          <a:xfrm>
            <a:off x="8748713" y="2708275"/>
            <a:ext cx="250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C</a:t>
            </a:r>
            <a:endParaRPr lang="ru-RU" altLang="ru-RU" i="1"/>
          </a:p>
        </p:txBody>
      </p:sp>
      <p:sp>
        <p:nvSpPr>
          <p:cNvPr id="498710" name="Text Box 22"/>
          <p:cNvSpPr txBox="1">
            <a:spLocks noChangeArrowheads="1"/>
          </p:cNvSpPr>
          <p:nvPr/>
        </p:nvSpPr>
        <p:spPr bwMode="auto">
          <a:xfrm>
            <a:off x="6011863" y="2709863"/>
            <a:ext cx="287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B</a:t>
            </a:r>
            <a:endParaRPr lang="ru-RU" altLang="ru-RU" i="1"/>
          </a:p>
        </p:txBody>
      </p:sp>
      <p:sp>
        <p:nvSpPr>
          <p:cNvPr id="498711" name="Text Box 23"/>
          <p:cNvSpPr txBox="1">
            <a:spLocks noChangeArrowheads="1"/>
          </p:cNvSpPr>
          <p:nvPr/>
        </p:nvSpPr>
        <p:spPr bwMode="auto">
          <a:xfrm>
            <a:off x="6588125" y="3429000"/>
            <a:ext cx="433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O</a:t>
            </a:r>
            <a:endParaRPr lang="ru-RU" altLang="ru-RU" i="1"/>
          </a:p>
        </p:txBody>
      </p:sp>
      <p:sp>
        <p:nvSpPr>
          <p:cNvPr id="498712" name="Text Box 24"/>
          <p:cNvSpPr txBox="1">
            <a:spLocks noChangeArrowheads="1"/>
          </p:cNvSpPr>
          <p:nvPr/>
        </p:nvSpPr>
        <p:spPr bwMode="auto">
          <a:xfrm>
            <a:off x="6661150" y="909638"/>
            <a:ext cx="288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P</a:t>
            </a:r>
            <a:endParaRPr lang="ru-RU" altLang="ru-RU" i="1"/>
          </a:p>
        </p:txBody>
      </p:sp>
      <p:sp>
        <p:nvSpPr>
          <p:cNvPr id="498713" name="Text Box 25"/>
          <p:cNvSpPr txBox="1">
            <a:spLocks noChangeArrowheads="1"/>
          </p:cNvSpPr>
          <p:nvPr/>
        </p:nvSpPr>
        <p:spPr bwMode="auto">
          <a:xfrm>
            <a:off x="8316913" y="3357563"/>
            <a:ext cx="4333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E</a:t>
            </a:r>
            <a:endParaRPr lang="ru-RU" altLang="ru-RU" i="1"/>
          </a:p>
        </p:txBody>
      </p:sp>
      <p:sp>
        <p:nvSpPr>
          <p:cNvPr id="498714" name="Text Box 26"/>
          <p:cNvSpPr txBox="1">
            <a:spLocks noChangeArrowheads="1"/>
          </p:cNvSpPr>
          <p:nvPr/>
        </p:nvSpPr>
        <p:spPr bwMode="auto">
          <a:xfrm>
            <a:off x="4643438" y="4292600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000" b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55D3FF"/>
                  </a:outerShdw>
                </a:cont>
                <a:cont type="tree" name="">
                  <a:effect ref="fillLine"/>
                  <a:outerShdw dist="38100" dir="2700000" algn="tl">
                    <a:srgbClr val="006184"/>
                  </a:outerShdw>
                </a:cont>
                <a:effect ref="fillLine"/>
              </a:effectDag>
              <a:latin typeface="Arial" charset="0"/>
            </a:endParaRPr>
          </a:p>
        </p:txBody>
      </p:sp>
      <p:sp>
        <p:nvSpPr>
          <p:cNvPr id="498715" name="Text Box 27"/>
          <p:cNvSpPr txBox="1">
            <a:spLocks noChangeArrowheads="1"/>
          </p:cNvSpPr>
          <p:nvPr/>
        </p:nvSpPr>
        <p:spPr bwMode="auto">
          <a:xfrm>
            <a:off x="4787900" y="4286250"/>
            <a:ext cx="4176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PABCD – </a:t>
            </a:r>
            <a:r>
              <a:rPr lang="uk-UA" altLang="ru-RU" sz="2000">
                <a:solidFill>
                  <a:srgbClr val="006400"/>
                </a:solidFill>
              </a:rPr>
              <a:t>правильна піраміда</a:t>
            </a:r>
          </a:p>
          <a:p>
            <a:pPr eaLnBrk="1" hangingPunct="1">
              <a:lnSpc>
                <a:spcPts val="16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ABCD – </a:t>
            </a:r>
            <a:r>
              <a:rPr lang="uk-UA" altLang="ru-RU" sz="2000">
                <a:solidFill>
                  <a:srgbClr val="006400"/>
                </a:solidFill>
              </a:rPr>
              <a:t>правильний многокутник</a:t>
            </a:r>
          </a:p>
          <a:p>
            <a:pPr eaLnBrk="1" hangingPunct="1">
              <a:lnSpc>
                <a:spcPts val="16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PO – </a:t>
            </a:r>
            <a:r>
              <a:rPr lang="uk-UA" altLang="ru-RU" sz="2000">
                <a:solidFill>
                  <a:srgbClr val="006400"/>
                </a:solidFill>
              </a:rPr>
              <a:t>вісь піраміди</a:t>
            </a:r>
          </a:p>
          <a:p>
            <a:pPr eaLnBrk="1" hangingPunct="1">
              <a:lnSpc>
                <a:spcPts val="16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PA= PB= PC= PD</a:t>
            </a:r>
          </a:p>
          <a:p>
            <a:pPr eaLnBrk="1" hangingPunct="1">
              <a:lnSpc>
                <a:spcPts val="16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PAD= PAB= PBC= PCD</a:t>
            </a:r>
          </a:p>
          <a:p>
            <a:pPr eaLnBrk="1" hangingPunct="1">
              <a:lnSpc>
                <a:spcPts val="1600"/>
              </a:lnSpc>
              <a:spcBef>
                <a:spcPct val="50000"/>
              </a:spcBef>
            </a:pPr>
            <a:r>
              <a:rPr lang="en-US" altLang="ru-RU" sz="2000">
                <a:solidFill>
                  <a:srgbClr val="006400"/>
                </a:solidFill>
              </a:rPr>
              <a:t>PE – </a:t>
            </a:r>
            <a:r>
              <a:rPr lang="uk-UA" altLang="ru-RU" sz="2000">
                <a:solidFill>
                  <a:srgbClr val="006400"/>
                </a:solidFill>
              </a:rPr>
              <a:t>апофема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8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8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8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8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8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8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8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8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8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49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498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498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498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498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2000"/>
                                        <p:tgtEl>
                                          <p:spTgt spid="498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5" grpId="0" animBg="1"/>
      <p:bldP spid="498696" grpId="0" animBg="1"/>
      <p:bldP spid="498697" grpId="0" animBg="1"/>
      <p:bldP spid="498698" grpId="0" animBg="1"/>
      <p:bldP spid="498699" grpId="0" animBg="1"/>
      <p:bldP spid="498700" grpId="0" animBg="1"/>
      <p:bldP spid="498701" grpId="0" animBg="1"/>
      <p:bldP spid="498702" grpId="0" animBg="1"/>
      <p:bldP spid="498703" grpId="0" animBg="1"/>
      <p:bldP spid="498704" grpId="0" animBg="1"/>
      <p:bldP spid="498705" grpId="0" animBg="1"/>
      <p:bldP spid="498706" grpId="0" animBg="1"/>
      <p:bldP spid="498707" grpId="0"/>
      <p:bldP spid="498708" grpId="0"/>
      <p:bldP spid="498709" grpId="0"/>
      <p:bldP spid="498710" grpId="0"/>
      <p:bldP spid="498711" grpId="0"/>
      <p:bldP spid="498712" grpId="0"/>
      <p:bldP spid="4987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4663" y="1000125"/>
            <a:ext cx="4608512" cy="5572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r>
              <a:rPr lang="uk-UA" sz="2400" b="1" i="1" u="sng" dirty="0">
                <a:solidFill>
                  <a:srgbClr val="FF0000"/>
                </a:solidFill>
              </a:rPr>
              <a:t>Зрізана піраміда</a:t>
            </a:r>
            <a:endParaRPr lang="uk-UA" sz="1800" u="sng" dirty="0">
              <a:solidFill>
                <a:srgbClr val="0064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sz="2000" b="1" i="1" dirty="0"/>
              <a:t>ABCDEF – </a:t>
            </a:r>
            <a:r>
              <a:rPr lang="uk-UA" sz="2000" b="1" i="1" dirty="0"/>
              <a:t>зрізана піраміда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dirty="0"/>
              <a:t>Грані зрізаної піраміди, що лежать у паралельних площинах, називаються </a:t>
            </a:r>
            <a:r>
              <a:rPr lang="uk-UA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основами</a:t>
            </a:r>
            <a:r>
              <a:rPr lang="uk-UA" sz="2000" b="1" i="1" dirty="0"/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dirty="0"/>
              <a:t>Основи зрізаної піраміди – подібні многокутники.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dirty="0"/>
              <a:t>Бічні грані – трапеції.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dirty="0"/>
              <a:t>Зрізана піраміда, яку дістали з правильної піраміди, називається також </a:t>
            </a:r>
            <a:r>
              <a:rPr lang="uk-UA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правильною</a:t>
            </a:r>
            <a:r>
              <a:rPr lang="uk-UA" sz="2000" b="1" i="1" dirty="0"/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uk-UA" sz="2000" b="1" i="1" dirty="0"/>
              <a:t>Бічні грані правильної зрізаної піраміди – рівні рівнобічні трапеції.</a:t>
            </a:r>
            <a:endParaRPr lang="ru-RU" sz="2000" b="1" i="1" dirty="0"/>
          </a:p>
        </p:txBody>
      </p:sp>
      <p:sp>
        <p:nvSpPr>
          <p:cNvPr id="501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79450"/>
          </a:xfrm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Піраміди в геометрії</a:t>
            </a:r>
            <a:endParaRPr lang="ru-RU" sz="40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764" name="Line 4"/>
          <p:cNvSpPr>
            <a:spLocks noChangeShapeType="1"/>
          </p:cNvSpPr>
          <p:nvPr/>
        </p:nvSpPr>
        <p:spPr bwMode="auto">
          <a:xfrm flipV="1">
            <a:off x="466725" y="3573463"/>
            <a:ext cx="3600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65" name="Line 5"/>
          <p:cNvSpPr>
            <a:spLocks noChangeShapeType="1"/>
          </p:cNvSpPr>
          <p:nvPr/>
        </p:nvSpPr>
        <p:spPr bwMode="auto">
          <a:xfrm>
            <a:off x="466725" y="3573463"/>
            <a:ext cx="1079500" cy="1008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66" name="Line 6"/>
          <p:cNvSpPr>
            <a:spLocks noChangeShapeType="1"/>
          </p:cNvSpPr>
          <p:nvPr/>
        </p:nvSpPr>
        <p:spPr bwMode="auto">
          <a:xfrm flipV="1">
            <a:off x="1546225" y="3573463"/>
            <a:ext cx="2520950" cy="1008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67" name="Line 7"/>
          <p:cNvSpPr>
            <a:spLocks noChangeShapeType="1"/>
          </p:cNvSpPr>
          <p:nvPr/>
        </p:nvSpPr>
        <p:spPr bwMode="auto">
          <a:xfrm flipV="1">
            <a:off x="1546225" y="3573463"/>
            <a:ext cx="792163" cy="1008062"/>
          </a:xfrm>
          <a:prstGeom prst="line">
            <a:avLst/>
          </a:prstGeom>
          <a:noFill/>
          <a:ln w="12700">
            <a:solidFill>
              <a:srgbClr val="3333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68" name="Line 8"/>
          <p:cNvSpPr>
            <a:spLocks noChangeShapeType="1"/>
          </p:cNvSpPr>
          <p:nvPr/>
        </p:nvSpPr>
        <p:spPr bwMode="auto">
          <a:xfrm>
            <a:off x="466725" y="3573463"/>
            <a:ext cx="2374900" cy="504825"/>
          </a:xfrm>
          <a:prstGeom prst="line">
            <a:avLst/>
          </a:prstGeom>
          <a:noFill/>
          <a:ln w="12700">
            <a:solidFill>
              <a:srgbClr val="3333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69" name="Line 9"/>
          <p:cNvSpPr>
            <a:spLocks noChangeShapeType="1"/>
          </p:cNvSpPr>
          <p:nvPr/>
        </p:nvSpPr>
        <p:spPr bwMode="auto">
          <a:xfrm flipV="1">
            <a:off x="2051050" y="1412875"/>
            <a:ext cx="0" cy="2519363"/>
          </a:xfrm>
          <a:prstGeom prst="line">
            <a:avLst/>
          </a:prstGeom>
          <a:noFill/>
          <a:ln w="12700">
            <a:solidFill>
              <a:srgbClr val="3333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70" name="Freeform 10"/>
          <p:cNvSpPr>
            <a:spLocks/>
          </p:cNvSpPr>
          <p:nvPr/>
        </p:nvSpPr>
        <p:spPr bwMode="auto">
          <a:xfrm>
            <a:off x="466725" y="2420938"/>
            <a:ext cx="865188" cy="1152525"/>
          </a:xfrm>
          <a:custGeom>
            <a:avLst/>
            <a:gdLst>
              <a:gd name="T0" fmla="*/ 2147483647 w 532"/>
              <a:gd name="T1" fmla="*/ 0 h 740"/>
              <a:gd name="T2" fmla="*/ 0 w 532"/>
              <a:gd name="T3" fmla="*/ 2147483647 h 740"/>
              <a:gd name="T4" fmla="*/ 0 60000 65536"/>
              <a:gd name="T5" fmla="*/ 0 60000 65536"/>
              <a:gd name="T6" fmla="*/ 0 w 532"/>
              <a:gd name="T7" fmla="*/ 0 h 740"/>
              <a:gd name="T8" fmla="*/ 532 w 532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" h="740">
                <a:moveTo>
                  <a:pt x="532" y="0"/>
                </a:moveTo>
                <a:lnTo>
                  <a:pt x="0" y="7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71" name="Freeform 11"/>
          <p:cNvSpPr>
            <a:spLocks/>
          </p:cNvSpPr>
          <p:nvPr/>
        </p:nvSpPr>
        <p:spPr bwMode="auto">
          <a:xfrm>
            <a:off x="2987675" y="2420938"/>
            <a:ext cx="1079500" cy="1152525"/>
          </a:xfrm>
          <a:custGeom>
            <a:avLst/>
            <a:gdLst>
              <a:gd name="T0" fmla="*/ 0 w 675"/>
              <a:gd name="T1" fmla="*/ 0 h 740"/>
              <a:gd name="T2" fmla="*/ 2147483647 w 675"/>
              <a:gd name="T3" fmla="*/ 2147483647 h 740"/>
              <a:gd name="T4" fmla="*/ 0 60000 65536"/>
              <a:gd name="T5" fmla="*/ 0 60000 65536"/>
              <a:gd name="T6" fmla="*/ 0 w 675"/>
              <a:gd name="T7" fmla="*/ 0 h 740"/>
              <a:gd name="T8" fmla="*/ 675 w 675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5" h="740">
                <a:moveTo>
                  <a:pt x="0" y="0"/>
                </a:moveTo>
                <a:lnTo>
                  <a:pt x="675" y="7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72" name="Freeform 12"/>
          <p:cNvSpPr>
            <a:spLocks/>
          </p:cNvSpPr>
          <p:nvPr/>
        </p:nvSpPr>
        <p:spPr bwMode="auto">
          <a:xfrm>
            <a:off x="1546225" y="2852738"/>
            <a:ext cx="288925" cy="1728787"/>
          </a:xfrm>
          <a:custGeom>
            <a:avLst/>
            <a:gdLst>
              <a:gd name="T0" fmla="*/ 2147483647 w 178"/>
              <a:gd name="T1" fmla="*/ 0 h 1116"/>
              <a:gd name="T2" fmla="*/ 0 w 178"/>
              <a:gd name="T3" fmla="*/ 2147483647 h 1116"/>
              <a:gd name="T4" fmla="*/ 0 60000 65536"/>
              <a:gd name="T5" fmla="*/ 0 60000 65536"/>
              <a:gd name="T6" fmla="*/ 0 w 178"/>
              <a:gd name="T7" fmla="*/ 0 h 1116"/>
              <a:gd name="T8" fmla="*/ 178 w 178"/>
              <a:gd name="T9" fmla="*/ 1116 h 11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16">
                <a:moveTo>
                  <a:pt x="178" y="0"/>
                </a:moveTo>
                <a:lnTo>
                  <a:pt x="0" y="111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73" name="Line 13"/>
          <p:cNvSpPr>
            <a:spLocks noChangeShapeType="1"/>
          </p:cNvSpPr>
          <p:nvPr/>
        </p:nvSpPr>
        <p:spPr bwMode="auto">
          <a:xfrm>
            <a:off x="1330325" y="2420938"/>
            <a:ext cx="1655763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74" name="Line 14"/>
          <p:cNvSpPr>
            <a:spLocks noChangeShapeType="1"/>
          </p:cNvSpPr>
          <p:nvPr/>
        </p:nvSpPr>
        <p:spPr bwMode="auto">
          <a:xfrm>
            <a:off x="1330325" y="2420938"/>
            <a:ext cx="503238" cy="4333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75" name="Line 15"/>
          <p:cNvSpPr>
            <a:spLocks noChangeShapeType="1"/>
          </p:cNvSpPr>
          <p:nvPr/>
        </p:nvSpPr>
        <p:spPr bwMode="auto">
          <a:xfrm flipV="1">
            <a:off x="1833563" y="2420938"/>
            <a:ext cx="1152525" cy="4333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76" name="Text Box 16"/>
          <p:cNvSpPr txBox="1">
            <a:spLocks noChangeArrowheads="1"/>
          </p:cNvSpPr>
          <p:nvPr/>
        </p:nvSpPr>
        <p:spPr bwMode="auto">
          <a:xfrm>
            <a:off x="250825" y="3430588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A</a:t>
            </a:r>
            <a:endParaRPr lang="ru-RU" altLang="ru-RU" i="1"/>
          </a:p>
        </p:txBody>
      </p:sp>
      <p:sp>
        <p:nvSpPr>
          <p:cNvPr id="501777" name="Text Box 17"/>
          <p:cNvSpPr txBox="1">
            <a:spLocks noChangeArrowheads="1"/>
          </p:cNvSpPr>
          <p:nvPr/>
        </p:nvSpPr>
        <p:spPr bwMode="auto">
          <a:xfrm>
            <a:off x="1258888" y="451008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C</a:t>
            </a:r>
            <a:endParaRPr lang="ru-RU" altLang="ru-RU" i="1"/>
          </a:p>
        </p:txBody>
      </p:sp>
      <p:sp>
        <p:nvSpPr>
          <p:cNvPr id="501778" name="Text Box 18"/>
          <p:cNvSpPr txBox="1">
            <a:spLocks noChangeArrowheads="1"/>
          </p:cNvSpPr>
          <p:nvPr/>
        </p:nvSpPr>
        <p:spPr bwMode="auto">
          <a:xfrm>
            <a:off x="3995738" y="357346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B</a:t>
            </a:r>
            <a:endParaRPr lang="ru-RU" altLang="ru-RU" i="1"/>
          </a:p>
        </p:txBody>
      </p:sp>
      <p:sp>
        <p:nvSpPr>
          <p:cNvPr id="501779" name="Text Box 19"/>
          <p:cNvSpPr txBox="1">
            <a:spLocks noChangeArrowheads="1"/>
          </p:cNvSpPr>
          <p:nvPr/>
        </p:nvSpPr>
        <p:spPr bwMode="auto">
          <a:xfrm>
            <a:off x="1979613" y="3933825"/>
            <a:ext cx="28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O</a:t>
            </a:r>
            <a:endParaRPr lang="ru-RU" altLang="ru-RU" i="1"/>
          </a:p>
        </p:txBody>
      </p:sp>
      <p:sp>
        <p:nvSpPr>
          <p:cNvPr id="501780" name="Text Box 20"/>
          <p:cNvSpPr txBox="1">
            <a:spLocks noChangeArrowheads="1"/>
          </p:cNvSpPr>
          <p:nvPr/>
        </p:nvSpPr>
        <p:spPr bwMode="auto">
          <a:xfrm>
            <a:off x="1978025" y="1125538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P</a:t>
            </a:r>
            <a:endParaRPr lang="ru-RU" altLang="ru-RU" i="1"/>
          </a:p>
        </p:txBody>
      </p:sp>
      <p:sp>
        <p:nvSpPr>
          <p:cNvPr id="501781" name="Text Box 21"/>
          <p:cNvSpPr txBox="1">
            <a:spLocks noChangeArrowheads="1"/>
          </p:cNvSpPr>
          <p:nvPr/>
        </p:nvSpPr>
        <p:spPr bwMode="auto">
          <a:xfrm>
            <a:off x="1041400" y="213360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D</a:t>
            </a:r>
            <a:endParaRPr lang="ru-RU" altLang="ru-RU" i="1"/>
          </a:p>
        </p:txBody>
      </p:sp>
      <p:sp>
        <p:nvSpPr>
          <p:cNvPr id="501782" name="Text Box 22"/>
          <p:cNvSpPr txBox="1">
            <a:spLocks noChangeArrowheads="1"/>
          </p:cNvSpPr>
          <p:nvPr/>
        </p:nvSpPr>
        <p:spPr bwMode="auto">
          <a:xfrm>
            <a:off x="1617663" y="27813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F</a:t>
            </a:r>
            <a:endParaRPr lang="ru-RU" altLang="ru-RU" i="1"/>
          </a:p>
        </p:txBody>
      </p:sp>
      <p:sp>
        <p:nvSpPr>
          <p:cNvPr id="501783" name="Text Box 23"/>
          <p:cNvSpPr txBox="1">
            <a:spLocks noChangeArrowheads="1"/>
          </p:cNvSpPr>
          <p:nvPr/>
        </p:nvSpPr>
        <p:spPr bwMode="auto">
          <a:xfrm>
            <a:off x="3059113" y="21336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E</a:t>
            </a:r>
            <a:endParaRPr lang="ru-RU" altLang="ru-RU" i="1"/>
          </a:p>
        </p:txBody>
      </p:sp>
      <p:sp>
        <p:nvSpPr>
          <p:cNvPr id="501784" name="Line 24"/>
          <p:cNvSpPr>
            <a:spLocks noChangeShapeType="1"/>
          </p:cNvSpPr>
          <p:nvPr/>
        </p:nvSpPr>
        <p:spPr bwMode="auto">
          <a:xfrm flipH="1">
            <a:off x="1042988" y="3573463"/>
            <a:ext cx="3024187" cy="503237"/>
          </a:xfrm>
          <a:prstGeom prst="line">
            <a:avLst/>
          </a:prstGeom>
          <a:noFill/>
          <a:ln w="12700">
            <a:solidFill>
              <a:srgbClr val="3333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85" name="Line 25"/>
          <p:cNvSpPr>
            <a:spLocks noChangeShapeType="1"/>
          </p:cNvSpPr>
          <p:nvPr/>
        </p:nvSpPr>
        <p:spPr bwMode="auto">
          <a:xfrm flipH="1">
            <a:off x="1331913" y="1412875"/>
            <a:ext cx="719137" cy="10080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86" name="Line 26"/>
          <p:cNvSpPr>
            <a:spLocks noChangeShapeType="1"/>
          </p:cNvSpPr>
          <p:nvPr/>
        </p:nvSpPr>
        <p:spPr bwMode="auto">
          <a:xfrm flipH="1">
            <a:off x="1835150" y="1412875"/>
            <a:ext cx="215900" cy="14398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1787" name="Line 27"/>
          <p:cNvSpPr>
            <a:spLocks noChangeShapeType="1"/>
          </p:cNvSpPr>
          <p:nvPr/>
        </p:nvSpPr>
        <p:spPr bwMode="auto">
          <a:xfrm>
            <a:off x="2051050" y="1412875"/>
            <a:ext cx="936625" cy="10080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0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0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0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0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0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0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0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0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0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4" grpId="0" animBg="1"/>
      <p:bldP spid="501765" grpId="0" animBg="1"/>
      <p:bldP spid="501766" grpId="0" animBg="1"/>
      <p:bldP spid="501767" grpId="0" animBg="1"/>
      <p:bldP spid="501768" grpId="0" animBg="1"/>
      <p:bldP spid="501769" grpId="0" animBg="1"/>
      <p:bldP spid="501770" grpId="0" animBg="1"/>
      <p:bldP spid="501771" grpId="0" animBg="1"/>
      <p:bldP spid="501772" grpId="0" animBg="1"/>
      <p:bldP spid="501773" grpId="0" animBg="1"/>
      <p:bldP spid="501774" grpId="0" animBg="1"/>
      <p:bldP spid="501775" grpId="0" animBg="1"/>
      <p:bldP spid="501776" grpId="0"/>
      <p:bldP spid="501777" grpId="0"/>
      <p:bldP spid="501778" grpId="0"/>
      <p:bldP spid="501779" grpId="0"/>
      <p:bldP spid="501780" grpId="0"/>
      <p:bldP spid="501781" grpId="0"/>
      <p:bldP spid="501782" grpId="0"/>
      <p:bldP spid="501783" grpId="0"/>
      <p:bldP spid="501784" grpId="0" animBg="1"/>
      <p:bldP spid="501785" grpId="0" animBg="1"/>
      <p:bldP spid="501786" grpId="0" animBg="1"/>
      <p:bldP spid="5017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97" name="Rectangle 49"/>
          <p:cNvSpPr>
            <a:spLocks noGrp="1" noRot="1" noChangeArrowheads="1"/>
          </p:cNvSpPr>
          <p:nvPr>
            <p:ph type="title"/>
          </p:nvPr>
        </p:nvSpPr>
        <p:spPr>
          <a:xfrm>
            <a:off x="214282" y="228600"/>
            <a:ext cx="8715436" cy="1143000"/>
          </a:xfrm>
          <a:noFill/>
          <a:ln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слова “</a:t>
            </a:r>
            <a:r>
              <a:rPr sz="4800" i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піраміда</a:t>
            </a:r>
            <a:r>
              <a:rPr sz="4800" i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4800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298" name="Rectangle 50"/>
          <p:cNvSpPr>
            <a:spLocks noGrp="1" noRot="1" noChangeArrowheads="1"/>
          </p:cNvSpPr>
          <p:nvPr>
            <p:ph sz="half" idx="1"/>
          </p:nvPr>
        </p:nvSpPr>
        <p:spPr>
          <a:xfrm>
            <a:off x="323850" y="1700213"/>
            <a:ext cx="8496300" cy="48244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r>
              <a:rPr lang="uk-UA" sz="3200" b="1" i="1" dirty="0" smtClean="0"/>
              <a:t>  </a:t>
            </a:r>
            <a:r>
              <a:rPr lang="uk-UA" sz="3200" b="1" i="1" dirty="0" err="1" smtClean="0"/>
              <a:t>“</a:t>
            </a:r>
            <a:r>
              <a:rPr lang="uk-UA" sz="32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Піраміда</a:t>
            </a:r>
            <a:r>
              <a:rPr lang="uk-UA" sz="3200" b="1" i="1" dirty="0" err="1" smtClean="0"/>
              <a:t>”</a:t>
            </a:r>
            <a:r>
              <a:rPr lang="uk-UA" sz="3200" b="1" i="1" dirty="0" smtClean="0"/>
              <a:t> – латинська форма грецького слова </a:t>
            </a:r>
            <a:r>
              <a:rPr lang="uk-UA" sz="3200" b="1" i="1" dirty="0" err="1" smtClean="0"/>
              <a:t>“</a:t>
            </a:r>
            <a:r>
              <a:rPr lang="uk-UA" sz="32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пюраміс</a:t>
            </a:r>
            <a:r>
              <a:rPr lang="uk-UA" sz="3200" b="1" i="1" dirty="0" err="1" smtClean="0"/>
              <a:t>”</a:t>
            </a:r>
            <a:r>
              <a:rPr lang="uk-UA" sz="3200" b="1" i="1" dirty="0" smtClean="0"/>
              <a:t>, яким греки називали єгипетські піраміди; це слово походить від давньоєгипетського слова </a:t>
            </a:r>
            <a:r>
              <a:rPr lang="uk-UA" sz="3200" b="1" i="1" dirty="0" err="1" smtClean="0"/>
              <a:t>“</a:t>
            </a:r>
            <a:r>
              <a:rPr lang="uk-UA" sz="32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пурама</a:t>
            </a:r>
            <a:r>
              <a:rPr lang="uk-UA" sz="3200" b="1" i="1" dirty="0" err="1" smtClean="0"/>
              <a:t>”</a:t>
            </a:r>
            <a:r>
              <a:rPr lang="uk-UA" sz="3200" b="1" i="1" dirty="0" smtClean="0"/>
              <a:t>, яким ці піраміди називали самі єгиптяни. Сучасні єгиптяни називають піраміди словом </a:t>
            </a:r>
            <a:r>
              <a:rPr lang="uk-UA" sz="3200" b="1" i="1" dirty="0" err="1" smtClean="0"/>
              <a:t>“</a:t>
            </a:r>
            <a:r>
              <a:rPr lang="uk-UA" sz="32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ахрам</a:t>
            </a:r>
            <a:r>
              <a:rPr lang="uk-UA" sz="3200" b="1" i="1" dirty="0" err="1" smtClean="0"/>
              <a:t>”</a:t>
            </a:r>
            <a:r>
              <a:rPr lang="uk-UA" sz="3200" b="1" i="1" dirty="0" smtClean="0"/>
              <a:t>, яке також походить від давньоєгипетського слова.</a:t>
            </a:r>
            <a:endParaRPr lang="ru-RU" sz="3200" b="1" i="1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679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Піраміди в геометрії</a:t>
            </a:r>
            <a:endParaRPr lang="ru-RU" sz="40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27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20713"/>
            <a:ext cx="8842375" cy="54070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ru-RU" sz="2400" b="1" i="1" u="sng" smtClean="0">
                <a:solidFill>
                  <a:srgbClr val="FF0000"/>
                </a:solidFill>
              </a:rPr>
              <a:t>Правильні многогранники. Переріз пірамід.</a:t>
            </a:r>
            <a:endParaRPr lang="ru-RU" altLang="ru-RU" sz="2400" b="1" i="1" u="sng" smtClean="0">
              <a:solidFill>
                <a:srgbClr val="FF0000"/>
              </a:solidFill>
            </a:endParaRPr>
          </a:p>
        </p:txBody>
      </p:sp>
      <p:graphicFrame>
        <p:nvGraphicFramePr>
          <p:cNvPr id="50279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473450" y="1341438"/>
          <a:ext cx="23383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3" imgW="1332992" imgH="1313853" progId="Word.Document.8">
                  <p:embed/>
                </p:oleObj>
              </mc:Choice>
              <mc:Fallback>
                <p:oleObj name="Документ" r:id="rId3" imgW="1332992" imgH="1313853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473450" y="1341438"/>
                        <a:ext cx="23383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2789" name="Picture 5" descr="tetr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5209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92" name="Picture 8" descr="http://kgpu.real.kamchatka.ru/dir/geo/Pics/pyrpic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3125" r="5556" b="5556"/>
          <a:stretch>
            <a:fillRect/>
          </a:stretch>
        </p:blipFill>
        <p:spPr bwMode="auto">
          <a:xfrm>
            <a:off x="6516688" y="1341438"/>
            <a:ext cx="22320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79388" y="3860800"/>
            <a:ext cx="273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79388" y="3789363"/>
            <a:ext cx="280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502795" name="Text Box 11"/>
          <p:cNvSpPr txBox="1">
            <a:spLocks noChangeArrowheads="1"/>
          </p:cNvSpPr>
          <p:nvPr/>
        </p:nvSpPr>
        <p:spPr bwMode="auto">
          <a:xfrm>
            <a:off x="179388" y="3789363"/>
            <a:ext cx="280828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uk-UA" altLang="ru-RU" i="1" u="sng">
                <a:solidFill>
                  <a:srgbClr val="000000"/>
                </a:solidFill>
              </a:rPr>
              <a:t>Тетраедр</a:t>
            </a:r>
            <a:r>
              <a:rPr lang="uk-UA" altLang="ru-RU" i="1">
                <a:solidFill>
                  <a:schemeClr val="tx1"/>
                </a:solidFill>
              </a:rPr>
              <a:t> – трикутна піраміда, всі ребра якої рівні.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uk-UA" altLang="ru-RU" i="1">
                <a:solidFill>
                  <a:schemeClr val="tx1"/>
                </a:solidFill>
              </a:rPr>
              <a:t>У правильного тетраедра грані – правильні трикутники.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uk-UA" altLang="ru-RU" i="1">
                <a:solidFill>
                  <a:schemeClr val="tx1"/>
                </a:solidFill>
              </a:rPr>
              <a:t>У кожній вершині сходяться по три ребра.</a:t>
            </a:r>
            <a:endParaRPr lang="ru-RU" altLang="ru-RU" i="1">
              <a:solidFill>
                <a:schemeClr val="tx1"/>
              </a:solidFill>
            </a:endParaRPr>
          </a:p>
        </p:txBody>
      </p:sp>
      <p:sp>
        <p:nvSpPr>
          <p:cNvPr id="502798" name="Text Box 14"/>
          <p:cNvSpPr txBox="1">
            <a:spLocks noChangeArrowheads="1"/>
          </p:cNvSpPr>
          <p:nvPr/>
        </p:nvSpPr>
        <p:spPr bwMode="auto">
          <a:xfrm>
            <a:off x="6443663" y="3789363"/>
            <a:ext cx="23764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i="1">
                <a:solidFill>
                  <a:schemeClr val="tx1"/>
                </a:solidFill>
              </a:rPr>
              <a:t>Переріз грані площиною є пряма.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i="1">
                <a:solidFill>
                  <a:schemeClr val="tx1"/>
                </a:solidFill>
              </a:rPr>
              <a:t>Для побудови перерізу досить мати в кожній грані дві точки контуру перерізу.</a:t>
            </a:r>
            <a:endParaRPr lang="ru-RU" altLang="ru-RU" i="1">
              <a:solidFill>
                <a:schemeClr val="tx1"/>
              </a:solidFill>
            </a:endParaRPr>
          </a:p>
        </p:txBody>
      </p:sp>
      <p:sp>
        <p:nvSpPr>
          <p:cNvPr id="502799" name="Text Box 15"/>
          <p:cNvSpPr txBox="1">
            <a:spLocks noChangeArrowheads="1"/>
          </p:cNvSpPr>
          <p:nvPr/>
        </p:nvSpPr>
        <p:spPr bwMode="auto">
          <a:xfrm>
            <a:off x="3419475" y="3789363"/>
            <a:ext cx="2447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uk-UA" altLang="ru-RU" i="1" u="sng">
                <a:solidFill>
                  <a:srgbClr val="000000"/>
                </a:solidFill>
              </a:rPr>
              <a:t>Октаедр</a:t>
            </a:r>
            <a:r>
              <a:rPr lang="uk-UA" altLang="ru-RU" i="1">
                <a:solidFill>
                  <a:schemeClr val="tx1"/>
                </a:solidFill>
              </a:rPr>
              <a:t> – це многогранник, який складається з двох пірамід з однією основою.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uk-UA" altLang="ru-RU" i="1">
                <a:solidFill>
                  <a:schemeClr val="tx1"/>
                </a:solidFill>
              </a:rPr>
              <a:t>У октаедра грані – правильні трикутники.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uk-UA" altLang="ru-RU" i="1">
                <a:solidFill>
                  <a:schemeClr val="tx1"/>
                </a:solidFill>
              </a:rPr>
              <a:t>У кожній вершині сходяться по чотири ребра.</a:t>
            </a:r>
            <a:endParaRPr lang="ru-RU" altLang="ru-RU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2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2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2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2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02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2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формули стосовно піраміди</a:t>
            </a:r>
            <a:endParaRPr lang="ru-RU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08039" name="Group 135"/>
          <p:cNvGraphicFramePr>
            <a:graphicFrameLocks noGrp="1"/>
          </p:cNvGraphicFramePr>
          <p:nvPr>
            <p:ph type="tbl" idx="1"/>
          </p:nvPr>
        </p:nvGraphicFramePr>
        <p:xfrm>
          <a:off x="250825" y="2060575"/>
          <a:ext cx="8662988" cy="4260850"/>
        </p:xfrm>
        <a:graphic>
          <a:graphicData uri="http://schemas.openxmlformats.org/drawingml/2006/table">
            <a:tbl>
              <a:tblPr/>
              <a:tblGrid>
                <a:gridCol w="3117850"/>
                <a:gridCol w="2808288"/>
                <a:gridCol w="2736850"/>
              </a:tblGrid>
              <a:tr h="36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Назва формули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Формула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Позначення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Площа повної поверхні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S+S</a:t>
                      </a: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площа основи;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площа бічної поверхні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Площа бічної поверхні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½·P·l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S/ cos </a:t>
                      </a:r>
                      <a:r>
                        <a:rPr kumimoji="0" lang="el-G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 – периметр основи;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 – 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апофема;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двогранний кут при основі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єм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довільної зрізаної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піраміди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 = ⅓·H·(S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+√S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площі основ;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єм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правильної зрізаної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піраміди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 = ½·(P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+P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)·l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периметри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основ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єм піраміди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=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⅓·S·H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43" name="Picture 11" descr="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36734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85750"/>
            <a:ext cx="8447088" cy="727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</a:t>
            </a:r>
            <a:r>
              <a:rPr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uk-UA" sz="4000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єм</a:t>
            </a:r>
            <a:r>
              <a:rPr lang="uk-UA"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піраміди</a:t>
            </a:r>
            <a:r>
              <a:rPr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4000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Хеопса</a:t>
            </a:r>
            <a:r>
              <a:rPr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sz="40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48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908050"/>
            <a:ext cx="8518525" cy="56165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altLang="ru-RU" sz="2400" smtClean="0"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altLang="ru-RU" sz="2400" b="1" i="1" smtClean="0"/>
              <a:t>V = </a:t>
            </a:r>
            <a:r>
              <a:rPr altLang="ru-RU" sz="2400" b="1" i="1" smtClean="0">
                <a:cs typeface="Arial" panose="020B0604020202020204" pitchFamily="34" charset="0"/>
              </a:rPr>
              <a:t>⅓ S</a:t>
            </a:r>
            <a:r>
              <a:rPr lang="uk-UA" altLang="ru-RU" sz="1600" b="1" i="1" smtClean="0">
                <a:cs typeface="Arial" panose="020B0604020202020204" pitchFamily="34" charset="0"/>
              </a:rPr>
              <a:t>основи </a:t>
            </a:r>
            <a:r>
              <a:rPr altLang="ru-RU" sz="1600" b="1" i="1" smtClean="0">
                <a:cs typeface="Arial" panose="020B0604020202020204" pitchFamily="34" charset="0"/>
              </a:rPr>
              <a:t>·</a:t>
            </a:r>
            <a:r>
              <a:rPr lang="uk-UA" altLang="ru-RU" sz="1600" b="1" i="1" smtClean="0">
                <a:cs typeface="Arial" panose="020B0604020202020204" pitchFamily="34" charset="0"/>
              </a:rPr>
              <a:t> </a:t>
            </a:r>
            <a:r>
              <a:rPr altLang="ru-RU" sz="2400" b="1" i="1" smtClean="0">
                <a:cs typeface="Arial" panose="020B0604020202020204" pitchFamily="34" charset="0"/>
              </a:rPr>
              <a:t>H</a:t>
            </a:r>
            <a:endParaRPr lang="uk-UA" altLang="ru-RU" sz="2400" b="1" i="1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2000" b="1" i="1" u="sng" smtClean="0">
                <a:solidFill>
                  <a:srgbClr val="FF0000"/>
                </a:solidFill>
                <a:cs typeface="Arial" panose="020B0604020202020204" pitchFamily="34" charset="0"/>
              </a:rPr>
              <a:t>Параметри піраміди: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2000" b="1" i="1" smtClean="0">
                <a:cs typeface="Arial" panose="020B0604020202020204" pitchFamily="34" charset="0"/>
              </a:rPr>
              <a:t>Висота (Н) – 137 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2000" b="1" i="1" smtClean="0">
                <a:cs typeface="Arial" panose="020B0604020202020204" pitchFamily="34" charset="0"/>
              </a:rPr>
              <a:t>Основа – квадрат, а тому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altLang="ru-RU" sz="2000" b="1" i="1" smtClean="0">
                <a:cs typeface="Arial" panose="020B0604020202020204" pitchFamily="34" charset="0"/>
              </a:rPr>
              <a:t>S</a:t>
            </a:r>
            <a:r>
              <a:rPr lang="uk-UA" altLang="ru-RU" sz="2000" b="1" i="1" smtClean="0">
                <a:cs typeface="Arial" panose="020B0604020202020204" pitchFamily="34" charset="0"/>
              </a:rPr>
              <a:t>основи = а</a:t>
            </a:r>
            <a:r>
              <a:rPr altLang="ru-RU" sz="2000" b="1" i="1" smtClean="0">
                <a:cs typeface="Arial" panose="020B0604020202020204" pitchFamily="34" charset="0"/>
              </a:rPr>
              <a:t>²</a:t>
            </a:r>
            <a:endParaRPr lang="uk-UA" altLang="ru-RU" sz="2000" b="1" i="1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2000" b="1" i="1" smtClean="0">
                <a:cs typeface="Arial" panose="020B0604020202020204" pitchFamily="34" charset="0"/>
              </a:rPr>
              <a:t>Сторона піраміди – 233 м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RU" sz="2000" b="1" i="1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2000" b="1" i="1" u="sng" smtClean="0">
                <a:solidFill>
                  <a:srgbClr val="FF0000"/>
                </a:solidFill>
                <a:cs typeface="Arial" panose="020B0604020202020204" pitchFamily="34" charset="0"/>
              </a:rPr>
              <a:t>Обчислюємо об</a:t>
            </a:r>
            <a:r>
              <a:rPr altLang="ru-RU" sz="2000" b="1" i="1" u="sng" smtClean="0">
                <a:solidFill>
                  <a:srgbClr val="FF0000"/>
                </a:solidFill>
                <a:cs typeface="Arial" panose="020B0604020202020204" pitchFamily="34" charset="0"/>
              </a:rPr>
              <a:t>’</a:t>
            </a:r>
            <a:r>
              <a:rPr lang="uk-UA" altLang="ru-RU" sz="2000" b="1" i="1" u="sng" smtClean="0">
                <a:solidFill>
                  <a:srgbClr val="FF0000"/>
                </a:solidFill>
                <a:cs typeface="Arial" panose="020B0604020202020204" pitchFamily="34" charset="0"/>
              </a:rPr>
              <a:t>єм піраміди: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altLang="ru-RU" sz="2000" b="1" smtClean="0">
                <a:solidFill>
                  <a:srgbClr val="000000"/>
                </a:solidFill>
                <a:cs typeface="Arial" panose="020B0604020202020204" pitchFamily="34" charset="0"/>
              </a:rPr>
              <a:t>V = ⅓ · 233² ·1</a:t>
            </a:r>
            <a:r>
              <a:rPr lang="uk-UA" altLang="ru-RU" sz="2000" b="1" smtClean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altLang="ru-RU" sz="2000" b="1" smtClean="0">
                <a:solidFill>
                  <a:srgbClr val="000000"/>
                </a:solidFill>
                <a:cs typeface="Arial" panose="020B0604020202020204" pitchFamily="34" charset="0"/>
              </a:rPr>
              <a:t>7 = ⅓ · 7437593 ≈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altLang="ru-RU" sz="2000" b="1" smtClean="0">
                <a:solidFill>
                  <a:srgbClr val="000000"/>
                </a:solidFill>
                <a:cs typeface="Arial" panose="020B0604020202020204" pitchFamily="34" charset="0"/>
              </a:rPr>
              <a:t>≈ 2500000 </a:t>
            </a:r>
            <a:r>
              <a:rPr lang="uk-UA" altLang="ru-RU" sz="2000" b="1" smtClean="0">
                <a:solidFill>
                  <a:srgbClr val="000000"/>
                </a:solidFill>
                <a:cs typeface="Arial" panose="020B0604020202020204" pitchFamily="34" charset="0"/>
              </a:rPr>
              <a:t>м</a:t>
            </a:r>
            <a:r>
              <a:rPr altLang="ru-RU" sz="2000" b="1" smtClean="0">
                <a:solidFill>
                  <a:srgbClr val="000000"/>
                </a:solidFill>
                <a:cs typeface="Arial" panose="020B0604020202020204" pitchFamily="34" charset="0"/>
              </a:rPr>
              <a:t>³</a:t>
            </a:r>
            <a:r>
              <a:rPr lang="uk-UA" altLang="ru-RU" sz="2000" b="1" smtClean="0">
                <a:solidFill>
                  <a:srgbClr val="000000"/>
                </a:solidFill>
                <a:cs typeface="Arial" panose="020B0604020202020204" pitchFamily="34" charset="0"/>
              </a:rPr>
              <a:t> = 2,5 км</a:t>
            </a:r>
            <a:r>
              <a:rPr altLang="ru-RU" sz="2000" b="1" smtClean="0">
                <a:solidFill>
                  <a:srgbClr val="000000"/>
                </a:solidFill>
                <a:cs typeface="Arial" panose="020B0604020202020204" pitchFamily="34" charset="0"/>
              </a:rPr>
              <a:t>³</a:t>
            </a:r>
            <a:endParaRPr lang="uk-UA" altLang="ru-RU" sz="2000" b="1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2000" b="1" i="1" smtClean="0">
                <a:cs typeface="Arial" panose="020B0604020202020204" pitchFamily="34" charset="0"/>
              </a:rPr>
              <a:t>Отже, об</a:t>
            </a:r>
            <a:r>
              <a:rPr altLang="ru-RU" sz="2000" b="1" i="1" smtClean="0">
                <a:cs typeface="Arial" panose="020B0604020202020204" pitchFamily="34" charset="0"/>
              </a:rPr>
              <a:t>’</a:t>
            </a:r>
            <a:r>
              <a:rPr lang="uk-UA" altLang="ru-RU" sz="2000" b="1" i="1" smtClean="0">
                <a:cs typeface="Arial" panose="020B0604020202020204" pitchFamily="34" charset="0"/>
              </a:rPr>
              <a:t>єм піраміди Хеопса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2000" b="1" i="1" smtClean="0">
                <a:cs typeface="Arial" panose="020B0604020202020204" pitchFamily="34" charset="0"/>
              </a:rPr>
              <a:t>приблизно дорівнює 2,5 км</a:t>
            </a:r>
            <a:r>
              <a:rPr altLang="ru-RU" sz="2000" b="1" i="1" smtClean="0">
                <a:cs typeface="Arial" panose="020B0604020202020204" pitchFamily="34" charset="0"/>
              </a:rPr>
              <a:t>³</a:t>
            </a:r>
            <a:endParaRPr lang="uk-UA" altLang="ru-RU" sz="2000" b="1" i="1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altLang="ru-RU" sz="1800" b="1" i="1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4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4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4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4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4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4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4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4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4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4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4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4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4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8" name="Picture 4" descr="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39" name="Text Box 15"/>
          <p:cNvSpPr txBox="1">
            <a:spLocks noChangeArrowheads="1"/>
          </p:cNvSpPr>
          <p:nvPr/>
        </p:nvSpPr>
        <p:spPr bwMode="auto">
          <a:xfrm>
            <a:off x="0" y="6092825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i="1">
                <a:solidFill>
                  <a:srgbClr val="000000"/>
                </a:solidFill>
              </a:rPr>
              <a:t>Тайна пірамід і досі  не розгадана. Науковці, які намагались з</a:t>
            </a:r>
            <a:r>
              <a:rPr lang="en-US" altLang="ru-RU" sz="1600" i="1">
                <a:solidFill>
                  <a:srgbClr val="000000"/>
                </a:solidFill>
              </a:rPr>
              <a:t>’</a:t>
            </a:r>
            <a:r>
              <a:rPr lang="uk-UA" altLang="ru-RU" sz="1600" i="1">
                <a:solidFill>
                  <a:srgbClr val="000000"/>
                </a:solidFill>
              </a:rPr>
              <a:t>ясувати, яким чином древні будівники змогли побудувати ці грандіозні споруди (і не просто побудувати, а придати їм геометрично правильну форму), просто заходили у глухий кут.</a:t>
            </a:r>
            <a:r>
              <a:rPr lang="ru-RU" altLang="ru-RU" sz="1600" i="1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9025"/>
          </a:xfrm>
        </p:spPr>
        <p:txBody>
          <a:bodyPr/>
          <a:lstStyle/>
          <a:p>
            <a:r>
              <a:rPr lang="uk-UA" altLang="ru-RU" sz="2400" b="1" i="1" smtClean="0"/>
              <a:t>Дайте означення піраміди (основи піраміди, бічних граней, ребер, висоти).</a:t>
            </a:r>
          </a:p>
          <a:p>
            <a:r>
              <a:rPr lang="uk-UA" altLang="ru-RU" sz="2400" b="1" i="1" smtClean="0"/>
              <a:t>Бічні ребра піраміди рівні. У яку точку проектується її вершина?</a:t>
            </a:r>
          </a:p>
          <a:p>
            <a:r>
              <a:rPr lang="uk-UA" altLang="ru-RU" sz="2400" b="1" i="1" smtClean="0"/>
              <a:t>Чи може вершина піраміди проектуватися в точку зовні основи, якщо бічні ребра рівні?</a:t>
            </a:r>
          </a:p>
          <a:p>
            <a:r>
              <a:rPr lang="uk-UA" altLang="ru-RU" sz="2400" b="1" i="1" smtClean="0"/>
              <a:t>Бічні грані піраміди однаково нахилені до основи. У яку точку основи проектується її вершина?</a:t>
            </a:r>
          </a:p>
          <a:p>
            <a:r>
              <a:rPr lang="uk-UA" altLang="ru-RU" sz="2400" b="1" i="1" smtClean="0"/>
              <a:t>Скільки бічних граней, перпендикулярних до основи, може мати піраміда?</a:t>
            </a:r>
          </a:p>
          <a:p>
            <a:endParaRPr lang="ru-RU" altLang="ru-RU" sz="2400" b="1" i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uk-UA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Запитання для самоперевірки</a:t>
            </a:r>
            <a:br>
              <a:rPr lang="uk-UA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i="1" u="sng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75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altLang="ru-RU" sz="2400" b="1" i="1" smtClean="0"/>
              <a:t>Серед наведених нижче тверджень укажіть правильні:</a:t>
            </a:r>
          </a:p>
          <a:p>
            <a:pPr marL="0" indent="0"/>
            <a:r>
              <a:rPr lang="uk-UA" altLang="ru-RU" sz="2400" b="1" i="1" smtClean="0"/>
              <a:t>існує піраміда, яка має 125 ребер;</a:t>
            </a:r>
          </a:p>
          <a:p>
            <a:pPr marL="0" indent="0"/>
            <a:r>
              <a:rPr lang="uk-UA" altLang="ru-RU" sz="2400" b="1" i="1" smtClean="0"/>
              <a:t>існує піраміда, яка має 125 граней;</a:t>
            </a:r>
          </a:p>
          <a:p>
            <a:pPr marL="0" indent="0"/>
            <a:r>
              <a:rPr lang="uk-UA" altLang="ru-RU" sz="2400" b="1" i="1" smtClean="0"/>
              <a:t>піраміда може мати два бічні ребра перпендикулярні до основи;</a:t>
            </a:r>
          </a:p>
          <a:p>
            <a:pPr marL="0" indent="0"/>
            <a:r>
              <a:rPr lang="uk-UA" altLang="ru-RU" sz="2400" b="1" i="1" smtClean="0"/>
              <a:t>сума всіх плоских кутів n-кутної піраміди дорівнює 360°(</a:t>
            </a:r>
            <a:r>
              <a:rPr altLang="ru-RU" sz="2400" b="1" i="1" smtClean="0"/>
              <a:t>n</a:t>
            </a:r>
            <a:r>
              <a:rPr lang="uk-UA" altLang="ru-RU" sz="2400" b="1" i="1" smtClean="0"/>
              <a:t>-1);</a:t>
            </a:r>
            <a:endParaRPr lang="ru-RU" altLang="ru-RU" sz="2400" b="1" i="1" smtClean="0"/>
          </a:p>
          <a:p>
            <a:pPr marL="0" indent="0"/>
            <a:r>
              <a:rPr lang="uk-UA" altLang="ru-RU" sz="2400" b="1" i="1" smtClean="0"/>
              <a:t>якщо одна з бічних граней піраміди перпендикулярна до основи,то висота піраміди збігається з висотою однієї грані.</a:t>
            </a:r>
          </a:p>
          <a:p>
            <a:pPr marL="0" indent="0" algn="ctr"/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uk-UA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Запитання для самоперевірки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86063" y="1500188"/>
            <a:ext cx="6143625" cy="5357812"/>
          </a:xfrm>
        </p:spPr>
        <p:txBody>
          <a:bodyPr/>
          <a:lstStyle/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i="1" smtClean="0"/>
              <a:t>Нехай Р</a:t>
            </a:r>
            <a:r>
              <a:rPr altLang="ru-RU" sz="2000" b="1" i="1" smtClean="0"/>
              <a:t>OABC </a:t>
            </a:r>
            <a:r>
              <a:rPr lang="uk-UA" altLang="ru-RU" sz="2000" b="1" i="1" smtClean="0"/>
              <a:t> - піраміда; ОАВС – квадрат; АВ=20 дм; </a:t>
            </a:r>
            <a:r>
              <a:rPr lang="ru-RU" altLang="ru-RU" sz="2000" b="1" i="1" smtClean="0"/>
              <a:t>РО</a:t>
            </a:r>
            <a:r>
              <a:rPr lang="uk-UA" altLang="ru-RU" sz="2000" b="1" i="1" smtClean="0"/>
              <a:t> </a:t>
            </a:r>
            <a:r>
              <a:rPr altLang="ru-RU" sz="2000" b="1" smtClean="0"/>
              <a:t>ḻ</a:t>
            </a:r>
            <a:r>
              <a:rPr lang="ru-RU" altLang="ru-RU" sz="2000" b="1" smtClean="0"/>
              <a:t> </a:t>
            </a:r>
            <a:r>
              <a:rPr lang="ru-RU" altLang="ru-RU" sz="2000" b="1" i="1" smtClean="0"/>
              <a:t>(АВС); РО=21дм.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ru-RU" altLang="ru-RU" sz="2000" b="1" i="1" smtClean="0"/>
              <a:t>S</a:t>
            </a:r>
            <a:r>
              <a:rPr lang="uk-UA" altLang="ru-RU" sz="2000" b="1" i="1" baseline="-25000" smtClean="0"/>
              <a:t>біч</a:t>
            </a:r>
            <a:r>
              <a:rPr lang="uk-UA" altLang="ru-RU" sz="2000" b="1" i="1" smtClean="0"/>
              <a:t>=</a:t>
            </a:r>
            <a:r>
              <a:rPr altLang="ru-RU" sz="2000" b="1" i="1" smtClean="0"/>
              <a:t>S</a:t>
            </a:r>
            <a:r>
              <a:rPr lang="uk-UA" altLang="ru-RU" sz="2000" b="1" i="1" baseline="-25000" smtClean="0"/>
              <a:t>РОА</a:t>
            </a:r>
            <a:r>
              <a:rPr lang="uk-UA" altLang="ru-RU" sz="2000" b="1" i="1" smtClean="0"/>
              <a:t>+</a:t>
            </a:r>
            <a:r>
              <a:rPr altLang="ru-RU" sz="2000" b="1" i="1" smtClean="0"/>
              <a:t>S</a:t>
            </a:r>
            <a:r>
              <a:rPr lang="uk-UA" altLang="ru-RU" sz="2000" b="1" i="1" baseline="-25000" smtClean="0"/>
              <a:t>РОС</a:t>
            </a:r>
            <a:r>
              <a:rPr lang="uk-UA" altLang="ru-RU" sz="2000" b="1" i="1" smtClean="0"/>
              <a:t>+</a:t>
            </a:r>
            <a:r>
              <a:rPr altLang="ru-RU" sz="2000" b="1" i="1" smtClean="0"/>
              <a:t>S</a:t>
            </a:r>
            <a:r>
              <a:rPr lang="uk-UA" altLang="ru-RU" sz="2000" b="1" i="1" baseline="-25000" smtClean="0"/>
              <a:t>РВС</a:t>
            </a:r>
            <a:r>
              <a:rPr lang="uk-UA" altLang="ru-RU" sz="2000" b="1" i="1" smtClean="0"/>
              <a:t>+</a:t>
            </a:r>
            <a:r>
              <a:rPr altLang="ru-RU" sz="2000" b="1" i="1" smtClean="0"/>
              <a:t>S</a:t>
            </a:r>
            <a:r>
              <a:rPr lang="uk-UA" altLang="ru-RU" sz="2000" b="1" i="1" baseline="-25000" smtClean="0"/>
              <a:t>РАВ</a:t>
            </a:r>
            <a:r>
              <a:rPr lang="uk-UA" altLang="ru-RU" sz="2000" b="1" i="1" smtClean="0"/>
              <a:t>.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el-GR" altLang="ru-RU" sz="2000" b="1" smtClean="0"/>
              <a:t>Δ</a:t>
            </a:r>
            <a:r>
              <a:rPr lang="uk-UA" altLang="ru-RU" sz="2000" b="1" smtClean="0"/>
              <a:t>РОА=</a:t>
            </a:r>
            <a:r>
              <a:rPr lang="el-GR" altLang="ru-RU" sz="2000" b="1" smtClean="0"/>
              <a:t>Δ</a:t>
            </a:r>
            <a:r>
              <a:rPr lang="uk-UA" altLang="ru-RU" sz="2000" b="1" smtClean="0"/>
              <a:t>РОС.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ΔРСВ=</a:t>
            </a:r>
            <a:r>
              <a:rPr lang="el-GR" altLang="ru-RU" sz="2000" b="1" smtClean="0"/>
              <a:t>Δ</a:t>
            </a:r>
            <a:r>
              <a:rPr lang="uk-UA" altLang="ru-RU" sz="2000" b="1" smtClean="0"/>
              <a:t>РАВ.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S</a:t>
            </a:r>
            <a:r>
              <a:rPr lang="uk-UA" altLang="ru-RU" sz="2000" b="1" baseline="-25000" smtClean="0"/>
              <a:t>біч</a:t>
            </a:r>
            <a:r>
              <a:rPr lang="uk-UA" altLang="ru-RU" sz="2000" b="1" smtClean="0"/>
              <a:t>=2</a:t>
            </a:r>
            <a:r>
              <a:rPr altLang="ru-RU" sz="2000" b="1" smtClean="0"/>
              <a:t>S</a:t>
            </a:r>
            <a:r>
              <a:rPr lang="uk-UA" altLang="ru-RU" sz="2000" b="1" baseline="-25000" smtClean="0"/>
              <a:t>РОА</a:t>
            </a:r>
            <a:r>
              <a:rPr lang="uk-UA" altLang="ru-RU" sz="2000" b="1" smtClean="0"/>
              <a:t>+2</a:t>
            </a:r>
            <a:r>
              <a:rPr altLang="ru-RU" sz="2000" b="1" smtClean="0"/>
              <a:t>S</a:t>
            </a:r>
            <a:r>
              <a:rPr lang="uk-UA" altLang="ru-RU" sz="2000" b="1" baseline="-25000" smtClean="0"/>
              <a:t>РАВ</a:t>
            </a:r>
            <a:r>
              <a:rPr lang="uk-UA" altLang="ru-RU" sz="2000" b="1" smtClean="0"/>
              <a:t>.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S</a:t>
            </a:r>
            <a:r>
              <a:rPr lang="uk-UA" altLang="ru-RU" sz="2000" b="1" baseline="-25000" smtClean="0"/>
              <a:t>РОА</a:t>
            </a:r>
            <a:r>
              <a:rPr lang="uk-UA" altLang="ru-RU" sz="2000" b="1" smtClean="0"/>
              <a:t>=½ОА·ОР=½·20·21=210(дм</a:t>
            </a:r>
            <a:r>
              <a:rPr lang="uk-UA" altLang="ru-RU" sz="2000" b="1" baseline="30000" smtClean="0"/>
              <a:t>3</a:t>
            </a:r>
            <a:r>
              <a:rPr lang="uk-UA" altLang="ru-RU" sz="2000" b="1" smtClean="0"/>
              <a:t>).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Із </a:t>
            </a:r>
            <a:r>
              <a:rPr lang="el-GR" altLang="ru-RU" sz="2000" b="1" smtClean="0"/>
              <a:t>Δ</a:t>
            </a:r>
            <a:r>
              <a:rPr lang="uk-UA" altLang="ru-RU" sz="2000" b="1" smtClean="0"/>
              <a:t>РОА: РА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=РО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+АО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=21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+20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=441+400=841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РА=29 дм.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ΔРАВ – прямокутний, тоді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S</a:t>
            </a:r>
            <a:r>
              <a:rPr lang="uk-UA" altLang="ru-RU" sz="2000" b="1" baseline="-25000" smtClean="0"/>
              <a:t>АВС</a:t>
            </a:r>
            <a:r>
              <a:rPr lang="uk-UA" altLang="ru-RU" sz="2000" b="1" smtClean="0"/>
              <a:t>=½РА·АВ=½·29·20=290 (дм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).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S</a:t>
            </a:r>
            <a:r>
              <a:rPr lang="uk-UA" altLang="ru-RU" sz="2000" b="1" baseline="-25000" smtClean="0"/>
              <a:t>біч</a:t>
            </a:r>
            <a:r>
              <a:rPr lang="uk-UA" altLang="ru-RU" sz="2000" b="1" smtClean="0"/>
              <a:t>=2·210+2·290=2·500=1000(дм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)=10(м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)</a:t>
            </a:r>
          </a:p>
          <a:p>
            <a:pPr marL="0" indent="15875">
              <a:buFont typeface="Wingdings" panose="05000000000000000000" pitchFamily="2" charset="2"/>
              <a:buNone/>
            </a:pPr>
            <a:r>
              <a:rPr lang="uk-UA" altLang="ru-RU" sz="2000" b="1" smtClean="0"/>
              <a:t>Відповідь: 10 м</a:t>
            </a:r>
            <a:r>
              <a:rPr lang="uk-UA" altLang="ru-RU" sz="2000" b="1" baseline="30000" smtClean="0"/>
              <a:t>2</a:t>
            </a:r>
            <a:r>
              <a:rPr lang="uk-UA" altLang="ru-RU" sz="2000" b="1" smtClean="0"/>
              <a:t>.</a:t>
            </a:r>
            <a:endParaRPr lang="ru-RU" altLang="ru-RU" sz="2000" b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uk-UA" sz="2400" i="1" dirty="0"/>
              <a:t>Задача. </a:t>
            </a:r>
            <a:r>
              <a:rPr lang="uk-UA" sz="2400" i="1" dirty="0">
                <a:solidFill>
                  <a:schemeClr val="tx1"/>
                </a:solidFill>
              </a:rPr>
              <a:t>Основа піраміди – квадрат, її висота проходить через одну з вершин основи. Знайдіть бічну поверхню </a:t>
            </a:r>
            <a:r>
              <a:rPr lang="uk-UA" sz="2400" i="1" dirty="0">
                <a:solidFill>
                  <a:schemeClr val="tx1"/>
                </a:solidFill>
                <a:effectLst/>
              </a:rPr>
              <a:t>піраміди</a:t>
            </a:r>
            <a:r>
              <a:rPr lang="uk-UA" sz="2400" i="1" dirty="0">
                <a:solidFill>
                  <a:schemeClr val="tx1"/>
                </a:solidFill>
              </a:rPr>
              <a:t>, Якщо сторона основи дорівнює 20 дм, а висота 21 дм.</a:t>
            </a:r>
            <a:endParaRPr lang="ru-RU" sz="2400" i="1" dirty="0"/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0" y="4714875"/>
            <a:ext cx="1643063" cy="46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53"/>
          <p:cNvSpPr>
            <a:spLocks noChangeShapeType="1"/>
          </p:cNvSpPr>
          <p:nvPr/>
        </p:nvSpPr>
        <p:spPr bwMode="auto">
          <a:xfrm flipH="1">
            <a:off x="0" y="3857625"/>
            <a:ext cx="928688" cy="86360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54"/>
          <p:cNvSpPr>
            <a:spLocks noChangeShapeType="1"/>
          </p:cNvSpPr>
          <p:nvPr/>
        </p:nvSpPr>
        <p:spPr bwMode="auto">
          <a:xfrm>
            <a:off x="928688" y="3857625"/>
            <a:ext cx="1571625" cy="46038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52"/>
          <p:cNvSpPr>
            <a:spLocks noChangeShapeType="1"/>
          </p:cNvSpPr>
          <p:nvPr/>
        </p:nvSpPr>
        <p:spPr bwMode="auto">
          <a:xfrm flipH="1">
            <a:off x="1571625" y="3929063"/>
            <a:ext cx="928688" cy="857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H="1">
            <a:off x="928688" y="1714500"/>
            <a:ext cx="0" cy="2160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flipH="1">
            <a:off x="0" y="1714500"/>
            <a:ext cx="928688" cy="3021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>
            <a:off x="928688" y="1785938"/>
            <a:ext cx="714375" cy="3000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47"/>
          <p:cNvSpPr>
            <a:spLocks noChangeShapeType="1"/>
          </p:cNvSpPr>
          <p:nvPr/>
        </p:nvSpPr>
        <p:spPr bwMode="auto">
          <a:xfrm>
            <a:off x="928688" y="1714500"/>
            <a:ext cx="1571625" cy="22145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8" name="Прямоугольник 22"/>
          <p:cNvSpPr>
            <a:spLocks noChangeArrowheads="1"/>
          </p:cNvSpPr>
          <p:nvPr/>
        </p:nvSpPr>
        <p:spPr bwMode="auto">
          <a:xfrm>
            <a:off x="500063" y="157162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P</a:t>
            </a:r>
            <a:endParaRPr lang="ru-RU" altLang="ru-RU" i="1"/>
          </a:p>
        </p:txBody>
      </p:sp>
      <p:sp>
        <p:nvSpPr>
          <p:cNvPr id="39949" name="Прямоугольник 23"/>
          <p:cNvSpPr>
            <a:spLocks noChangeArrowheads="1"/>
          </p:cNvSpPr>
          <p:nvPr/>
        </p:nvSpPr>
        <p:spPr bwMode="auto">
          <a:xfrm>
            <a:off x="500063" y="3571875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i="1"/>
              <a:t>O</a:t>
            </a:r>
            <a:endParaRPr lang="ru-RU" altLang="ru-RU" i="1"/>
          </a:p>
        </p:txBody>
      </p:sp>
      <p:sp>
        <p:nvSpPr>
          <p:cNvPr id="39950" name="Прямоугольник 24"/>
          <p:cNvSpPr>
            <a:spLocks noChangeArrowheads="1"/>
          </p:cNvSpPr>
          <p:nvPr/>
        </p:nvSpPr>
        <p:spPr bwMode="auto">
          <a:xfrm>
            <a:off x="0" y="48577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i="1"/>
              <a:t>А</a:t>
            </a:r>
            <a:endParaRPr lang="ru-RU" altLang="ru-RU" i="1"/>
          </a:p>
        </p:txBody>
      </p:sp>
      <p:sp>
        <p:nvSpPr>
          <p:cNvPr id="39951" name="Прямоугольник 25"/>
          <p:cNvSpPr>
            <a:spLocks noChangeArrowheads="1"/>
          </p:cNvSpPr>
          <p:nvPr/>
        </p:nvSpPr>
        <p:spPr bwMode="auto">
          <a:xfrm>
            <a:off x="1428750" y="48577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i="1"/>
              <a:t>В</a:t>
            </a:r>
            <a:endParaRPr lang="ru-RU" altLang="ru-RU" i="1"/>
          </a:p>
        </p:txBody>
      </p:sp>
      <p:sp>
        <p:nvSpPr>
          <p:cNvPr id="39952" name="Прямоугольник 26"/>
          <p:cNvSpPr>
            <a:spLocks noChangeArrowheads="1"/>
          </p:cNvSpPr>
          <p:nvPr/>
        </p:nvSpPr>
        <p:spPr bwMode="auto">
          <a:xfrm>
            <a:off x="2500313" y="364331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i="1"/>
              <a:t>С</a:t>
            </a:r>
            <a:endParaRPr lang="ru-RU" altLang="ru-RU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357313"/>
            <a:ext cx="8715375" cy="5286375"/>
          </a:xfrm>
        </p:spPr>
        <p:txBody>
          <a:bodyPr/>
          <a:lstStyle/>
          <a:p>
            <a:r>
              <a:rPr lang="uk-UA" altLang="ru-RU" sz="2400" b="1" i="1" smtClean="0"/>
              <a:t>Якщо сторона основи правильної трикутної піраміди дорівнює 3 см, а апофема 1 см, то бічна поверхня піраміди дорівнює: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i="1" smtClean="0"/>
              <a:t>    а) 1 см</a:t>
            </a:r>
            <a:r>
              <a:rPr lang="uk-UA" altLang="ru-RU" sz="2400" b="1" i="1" baseline="30000" smtClean="0"/>
              <a:t>2</a:t>
            </a:r>
            <a:r>
              <a:rPr lang="uk-UA" altLang="ru-RU" sz="2400" b="1" i="1" smtClean="0"/>
              <a:t>;   б) 3 см</a:t>
            </a:r>
            <a:r>
              <a:rPr lang="uk-UA" altLang="ru-RU" sz="2400" b="1" i="1" baseline="30000" smtClean="0"/>
              <a:t>2</a:t>
            </a:r>
            <a:r>
              <a:rPr lang="uk-UA" altLang="ru-RU" sz="2400" b="1" i="1" smtClean="0"/>
              <a:t>;   в) 1,5 см</a:t>
            </a:r>
            <a:r>
              <a:rPr lang="uk-UA" altLang="ru-RU" sz="2400" b="1" i="1" baseline="30000" smtClean="0"/>
              <a:t>2</a:t>
            </a:r>
            <a:r>
              <a:rPr lang="uk-UA" altLang="ru-RU" sz="2400" b="1" i="1" smtClean="0"/>
              <a:t>;   г) 4,5 см</a:t>
            </a:r>
            <a:r>
              <a:rPr lang="uk-UA" altLang="ru-RU" sz="2400" b="1" i="1" baseline="30000" smtClean="0"/>
              <a:t>2</a:t>
            </a:r>
            <a:r>
              <a:rPr lang="uk-UA" altLang="ru-RU" sz="2400" b="1" i="1" smtClean="0"/>
              <a:t>.</a:t>
            </a:r>
          </a:p>
          <a:p>
            <a:r>
              <a:rPr lang="uk-UA" altLang="ru-RU" sz="2400" b="1" i="1" smtClean="0"/>
              <a:t>Основою піраміди є прямокутник зі сторонами 5 см і 8 см. Знайти об'єм піраміди, якщо її висота дорівнює 15 см.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i="1" smtClean="0"/>
              <a:t>    а) 600 см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;   б) 200 см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;   в) 130 см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;   г) 390 см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.</a:t>
            </a:r>
          </a:p>
          <a:p>
            <a:r>
              <a:rPr lang="uk-UA" altLang="ru-RU" sz="2400" b="1" i="1" smtClean="0"/>
              <a:t>Бічне ребро правильної чотирикутної піраміди дорівнює </a:t>
            </a:r>
            <a:r>
              <a:rPr altLang="ru-RU" sz="2400" b="1" i="1" smtClean="0"/>
              <a:t>d</a:t>
            </a:r>
            <a:r>
              <a:rPr lang="uk-UA" altLang="ru-RU" sz="2400" b="1" i="1" smtClean="0"/>
              <a:t>, а плоский кут при її вершині </a:t>
            </a:r>
            <a:r>
              <a:rPr lang="el-GR" altLang="ru-RU" sz="2400" b="1" i="1" smtClean="0"/>
              <a:t>β</a:t>
            </a:r>
            <a:r>
              <a:rPr lang="uk-UA" altLang="ru-RU" sz="2400" b="1" i="1" smtClean="0"/>
              <a:t>. Визначити сторону основи піраміди.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i="1" smtClean="0"/>
              <a:t>    а)</a:t>
            </a:r>
            <a:r>
              <a:rPr altLang="ru-RU" sz="2400" b="1" i="1" smtClean="0"/>
              <a:t>d</a:t>
            </a:r>
            <a:r>
              <a:rPr lang="uk-UA" altLang="ru-RU" sz="2400" b="1" i="1" smtClean="0"/>
              <a:t> </a:t>
            </a:r>
            <a:r>
              <a:rPr altLang="ru-RU" sz="2400" b="1" i="1" smtClean="0"/>
              <a:t>sin </a:t>
            </a:r>
            <a:r>
              <a:rPr lang="el-GR" altLang="ru-RU" sz="2400" b="1" i="1" smtClean="0"/>
              <a:t>β/2</a:t>
            </a:r>
            <a:r>
              <a:rPr lang="uk-UA" altLang="ru-RU" sz="2400" b="1" i="1" smtClean="0"/>
              <a:t>;  б)</a:t>
            </a:r>
            <a:r>
              <a:rPr altLang="ru-RU" sz="2400" b="1" i="1" smtClean="0"/>
              <a:t>d</a:t>
            </a:r>
            <a:r>
              <a:rPr lang="uk-UA" altLang="ru-RU" sz="2400" b="1" i="1" smtClean="0"/>
              <a:t> </a:t>
            </a:r>
            <a:r>
              <a:rPr altLang="ru-RU" sz="2400" b="1" i="1" smtClean="0"/>
              <a:t>cos</a:t>
            </a:r>
            <a:r>
              <a:rPr lang="uk-UA" altLang="ru-RU" sz="2400" b="1" i="1" smtClean="0"/>
              <a:t> </a:t>
            </a:r>
            <a:r>
              <a:rPr lang="el-GR" altLang="ru-RU" sz="2400" b="1" i="1" smtClean="0"/>
              <a:t>β/2</a:t>
            </a:r>
            <a:r>
              <a:rPr lang="uk-UA" altLang="ru-RU" sz="2400" b="1" i="1" smtClean="0"/>
              <a:t>;  в)2</a:t>
            </a:r>
            <a:r>
              <a:rPr altLang="ru-RU" sz="2400" b="1" i="1" smtClean="0"/>
              <a:t>d sin </a:t>
            </a:r>
            <a:r>
              <a:rPr lang="el-GR" altLang="ru-RU" sz="2400" b="1" i="1" smtClean="0"/>
              <a:t>β/2</a:t>
            </a:r>
            <a:r>
              <a:rPr lang="uk-UA" altLang="ru-RU" sz="2400" b="1" i="1" smtClean="0"/>
              <a:t>;   г)2</a:t>
            </a:r>
            <a:r>
              <a:rPr altLang="ru-RU" sz="2400" b="1" i="1" smtClean="0"/>
              <a:t>d</a:t>
            </a:r>
            <a:r>
              <a:rPr lang="uk-UA" altLang="ru-RU" sz="2400" b="1" i="1" smtClean="0"/>
              <a:t> </a:t>
            </a:r>
            <a:r>
              <a:rPr altLang="ru-RU" sz="2400" b="1" i="1" smtClean="0"/>
              <a:t>tg</a:t>
            </a:r>
            <a:r>
              <a:rPr lang="uk-UA" altLang="ru-RU" sz="2400" b="1" i="1" smtClean="0"/>
              <a:t> </a:t>
            </a:r>
            <a:r>
              <a:rPr lang="el-GR" altLang="ru-RU" sz="2400" b="1" i="1" smtClean="0"/>
              <a:t>β/2</a:t>
            </a:r>
            <a:r>
              <a:rPr lang="uk-UA" altLang="ru-RU" sz="2400" b="1" i="1" smtClean="0"/>
              <a:t>.</a:t>
            </a:r>
            <a:endParaRPr lang="ru-RU" altLang="ru-RU" sz="2400" b="1" i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uk-UA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Тестові завдання для самоперевірки (І рівень)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4827587"/>
          </a:xfrm>
        </p:spPr>
        <p:txBody>
          <a:bodyPr/>
          <a:lstStyle/>
          <a:p>
            <a:r>
              <a:rPr lang="ru-RU" altLang="ru-RU" sz="2400" b="1" i="1" smtClean="0"/>
              <a:t>Якщо периметр основи правильної чотирикутної піраміди дорівнює 4 см, а апофема – 1см, то двогранний кут при основі піраміди дорівнює: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i="1" smtClean="0"/>
              <a:t>    а) 30°;   б) 60°;   в) arctg 2;   г) arctg ½.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b="1" i="1" smtClean="0"/>
          </a:p>
          <a:p>
            <a:r>
              <a:rPr lang="uk-UA" altLang="ru-RU" sz="2400" b="1" i="1" smtClean="0"/>
              <a:t>Відстань від центра основи правильної піраміди до бічної грані дорівнює </a:t>
            </a:r>
            <a:r>
              <a:rPr altLang="ru-RU" sz="2400" b="1" i="1" smtClean="0"/>
              <a:t>d</a:t>
            </a:r>
            <a:r>
              <a:rPr lang="uk-UA" altLang="ru-RU" sz="2400" b="1" i="1" smtClean="0"/>
              <a:t>, бічна грань нахилена до площини основи під кутом </a:t>
            </a:r>
            <a:r>
              <a:rPr lang="el-GR" altLang="ru-RU" sz="2400" b="1" i="1" smtClean="0"/>
              <a:t>φ</a:t>
            </a:r>
            <a:r>
              <a:rPr lang="uk-UA" altLang="ru-RU" sz="2400" b="1" i="1" smtClean="0"/>
              <a:t>. Визначити апофему піраміди.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i="1" smtClean="0"/>
              <a:t>    а) 2 </a:t>
            </a:r>
            <a:r>
              <a:rPr altLang="ru-RU" sz="2400" b="1" i="1" smtClean="0"/>
              <a:t>d/sin2</a:t>
            </a:r>
            <a:r>
              <a:rPr lang="el-GR" altLang="ru-RU" sz="2400" b="1" i="1" smtClean="0"/>
              <a:t>φ</a:t>
            </a:r>
            <a:r>
              <a:rPr lang="uk-UA" altLang="ru-RU" sz="2400" b="1" i="1" smtClean="0"/>
              <a:t>;   б) </a:t>
            </a:r>
            <a:r>
              <a:rPr altLang="ru-RU" sz="2400" b="1" i="1" smtClean="0"/>
              <a:t>d</a:t>
            </a:r>
            <a:r>
              <a:rPr lang="uk-UA" altLang="ru-RU" sz="2400" b="1" i="1" smtClean="0"/>
              <a:t> </a:t>
            </a:r>
            <a:r>
              <a:rPr altLang="ru-RU" sz="2400" b="1" i="1" smtClean="0"/>
              <a:t>sin2</a:t>
            </a:r>
            <a:r>
              <a:rPr lang="el-GR" altLang="ru-RU" sz="2400" b="1" i="1" smtClean="0"/>
              <a:t>φ</a:t>
            </a:r>
            <a:r>
              <a:rPr lang="uk-UA" altLang="ru-RU" sz="2400" b="1" i="1" smtClean="0"/>
              <a:t>;   в) </a:t>
            </a:r>
            <a:r>
              <a:rPr altLang="ru-RU" sz="2400" b="1" i="1" smtClean="0"/>
              <a:t>d/sin</a:t>
            </a:r>
            <a:r>
              <a:rPr lang="uk-UA" altLang="ru-RU" sz="2400" b="1" i="1" baseline="30000" smtClean="0"/>
              <a:t>2</a:t>
            </a:r>
            <a:r>
              <a:rPr lang="el-GR" altLang="ru-RU" sz="2400" b="1" i="1" smtClean="0"/>
              <a:t>φ</a:t>
            </a:r>
            <a:r>
              <a:rPr lang="uk-UA" altLang="ru-RU" sz="2400" b="1" i="1" smtClean="0"/>
              <a:t>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i="1" smtClean="0"/>
              <a:t>    г) </a:t>
            </a:r>
            <a:r>
              <a:rPr altLang="ru-RU" sz="2400" b="1" i="1" smtClean="0"/>
              <a:t>d/cos</a:t>
            </a:r>
            <a:r>
              <a:rPr lang="uk-UA" altLang="ru-RU" sz="2400" b="1" i="1" baseline="30000" smtClean="0"/>
              <a:t>2</a:t>
            </a:r>
            <a:r>
              <a:rPr lang="el-GR" altLang="ru-RU" sz="2400" b="1" i="1" smtClean="0"/>
              <a:t>φ</a:t>
            </a:r>
            <a:r>
              <a:rPr lang="uk-UA" altLang="ru-RU" sz="2400" b="1" i="1" smtClean="0"/>
              <a:t>.</a:t>
            </a:r>
            <a:endParaRPr lang="ru-RU" altLang="ru-RU" sz="2400" b="1" i="1" smtClean="0"/>
          </a:p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uk-UA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Тестові завдання для самоперевірки (ІІ рівень)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01813"/>
            <a:ext cx="8229600" cy="4525962"/>
          </a:xfrm>
        </p:spPr>
        <p:txBody>
          <a:bodyPr/>
          <a:lstStyle/>
          <a:p>
            <a:r>
              <a:rPr lang="uk-UA" altLang="ru-RU" sz="2400" b="1" i="1" smtClean="0"/>
              <a:t>Якщо бічні ребра трикутної піраміди попарно перпендикулярні, а площі бічних граней дорівнюють 3 см, 4 см</a:t>
            </a:r>
            <a:r>
              <a:rPr lang="uk-UA" altLang="ru-RU" sz="2400" b="1" i="1" baseline="30000" smtClean="0"/>
              <a:t>2</a:t>
            </a:r>
            <a:r>
              <a:rPr lang="uk-UA" altLang="ru-RU" sz="2400" b="1" i="1" smtClean="0"/>
              <a:t>, 6 см</a:t>
            </a:r>
            <a:r>
              <a:rPr lang="uk-UA" altLang="ru-RU" sz="2400" b="1" i="1" baseline="30000" smtClean="0"/>
              <a:t>2</a:t>
            </a:r>
            <a:r>
              <a:rPr lang="uk-UA" altLang="ru-RU" sz="2400" b="1" i="1" smtClean="0"/>
              <a:t>, то її об'єм дорівнює: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i="1" smtClean="0"/>
              <a:t>    а) 1 см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;   б) 2 см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;   в) 4 см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;   г) 8 см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.</a:t>
            </a:r>
          </a:p>
          <a:p>
            <a:r>
              <a:rPr lang="uk-UA" altLang="ru-RU" sz="2400" b="1" i="1" smtClean="0"/>
              <a:t>Основа піраміди – прямокутний трикутник з гострим кутом </a:t>
            </a:r>
            <a:r>
              <a:rPr lang="el-GR" altLang="ru-RU" sz="2400" b="1" i="1" smtClean="0"/>
              <a:t>α</a:t>
            </a:r>
            <a:r>
              <a:rPr lang="uk-UA" altLang="ru-RU" sz="2400" b="1" i="1" smtClean="0"/>
              <a:t>. Бічна грань, що містить гіпотенузу, перпендикулярна до основи, а дві інші – нахилені до неї під кутом </a:t>
            </a:r>
            <a:r>
              <a:rPr lang="el-GR" altLang="ru-RU" sz="2400" b="1" i="1" smtClean="0"/>
              <a:t>β</a:t>
            </a:r>
            <a:r>
              <a:rPr lang="uk-UA" altLang="ru-RU" sz="2400" b="1" i="1" smtClean="0"/>
              <a:t>. Висота піраміди дорівнює Н. Знайдіть об'єм піраміди.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i="1" smtClean="0"/>
              <a:t>    (Відповідь: 1/6 Н</a:t>
            </a:r>
            <a:r>
              <a:rPr lang="uk-UA" altLang="ru-RU" sz="2400" b="1" i="1" baseline="30000" smtClean="0"/>
              <a:t>3</a:t>
            </a:r>
            <a:r>
              <a:rPr lang="uk-UA" altLang="ru-RU" sz="2400" b="1" i="1" smtClean="0"/>
              <a:t> </a:t>
            </a:r>
            <a:r>
              <a:rPr altLang="ru-RU" sz="2400" b="1" i="1" smtClean="0"/>
              <a:t>ctg</a:t>
            </a:r>
            <a:r>
              <a:rPr lang="uk-UA" altLang="ru-RU" sz="2400" b="1" i="1" baseline="30000" smtClean="0"/>
              <a:t>2</a:t>
            </a:r>
            <a:r>
              <a:rPr lang="el-GR" altLang="ru-RU" sz="2400" b="1" i="1" smtClean="0"/>
              <a:t>β</a:t>
            </a:r>
            <a:r>
              <a:rPr lang="uk-UA" altLang="ru-RU" sz="2400" b="1" i="1" smtClean="0"/>
              <a:t> </a:t>
            </a:r>
            <a:r>
              <a:rPr altLang="ru-RU" sz="2400" b="1" i="1" smtClean="0"/>
              <a:t>tg</a:t>
            </a:r>
            <a:r>
              <a:rPr lang="uk-UA" altLang="ru-RU" sz="2400" b="1" i="1" smtClean="0"/>
              <a:t> </a:t>
            </a:r>
            <a:r>
              <a:rPr lang="el-GR" altLang="ru-RU" sz="2400" b="1" i="1" smtClean="0"/>
              <a:t>α</a:t>
            </a:r>
            <a:r>
              <a:rPr lang="uk-UA" altLang="ru-RU" sz="2400" b="1" i="1" smtClean="0"/>
              <a:t> (</a:t>
            </a:r>
            <a:r>
              <a:rPr altLang="ru-RU" sz="2400" b="1" i="1" smtClean="0"/>
              <a:t>ctg</a:t>
            </a:r>
            <a:r>
              <a:rPr lang="uk-UA" altLang="ru-RU" sz="2400" b="1" i="1" smtClean="0"/>
              <a:t> </a:t>
            </a:r>
            <a:r>
              <a:rPr lang="el-GR" altLang="ru-RU" sz="2400" b="1" i="1" smtClean="0"/>
              <a:t>α</a:t>
            </a:r>
            <a:r>
              <a:rPr lang="uk-UA" altLang="ru-RU" sz="2400" b="1" i="1" smtClean="0"/>
              <a:t> + 1)</a:t>
            </a:r>
            <a:r>
              <a:rPr lang="uk-UA" altLang="ru-RU" sz="2400" b="1" i="1" baseline="30000" smtClean="0"/>
              <a:t>2</a:t>
            </a:r>
            <a:r>
              <a:rPr lang="uk-UA" altLang="ru-RU" sz="2400" b="1" i="1" smtClean="0"/>
              <a:t>.)</a:t>
            </a:r>
          </a:p>
          <a:p>
            <a:endParaRPr lang="ru-RU" altLang="ru-RU" sz="24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uk-UA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для самоперевірки </a:t>
            </a:r>
            <a:br>
              <a:rPr lang="uk-UA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(ІІІ рівень)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2" name="Picture 6" descr="Suenos 2 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239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0"/>
            <a:ext cx="9144000" cy="1600200"/>
          </a:xfrm>
          <a:ln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Піраміда як одне із 100 чудес світу</a:t>
            </a:r>
            <a:endParaRPr lang="ru-RU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6022" name="Rectangle 38"/>
          <p:cNvSpPr>
            <a:spLocks noGrp="1" noRot="1" noChangeArrowheads="1"/>
          </p:cNvSpPr>
          <p:nvPr>
            <p:ph type="subTitle" idx="1"/>
          </p:nvPr>
        </p:nvSpPr>
        <p:spPr>
          <a:xfrm>
            <a:off x="179388" y="1557338"/>
            <a:ext cx="8713787" cy="4779962"/>
          </a:xfrm>
        </p:spPr>
        <p:txBody>
          <a:bodyPr/>
          <a:lstStyle/>
          <a:p>
            <a:pPr>
              <a:buClr>
                <a:srgbClr val="FE8C2E"/>
              </a:buClr>
              <a:buFont typeface="Arial" panose="020B0604020202020204" pitchFamily="34" charset="0"/>
              <a:buNone/>
            </a:pPr>
            <a:r>
              <a:rPr lang="uk-UA" altLang="ru-RU" b="1" u="sng">
                <a:solidFill>
                  <a:srgbClr val="FF0000"/>
                </a:solidFill>
              </a:rPr>
              <a:t>Призначення пірамід у Давньому Єгипті</a:t>
            </a:r>
          </a:p>
          <a:p>
            <a:pPr>
              <a:buClr>
                <a:srgbClr val="FE8C2E"/>
              </a:buClr>
              <a:buFont typeface="Arial" panose="020B0604020202020204" pitchFamily="34" charset="0"/>
              <a:buNone/>
            </a:pPr>
            <a:r>
              <a:rPr lang="uk-UA" altLang="ru-RU" sz="1800" b="1">
                <a:solidFill>
                  <a:schemeClr val="tx1"/>
                </a:solidFill>
              </a:rPr>
              <a:t>В релігії давніх єгиптян вирішальне значення мала уява про загробне життя. Ці уявлення вплинули на розвиток і формування стилю пірамід та гробниць, на всю архітектуру Давнього Єгипту в цілому. Люди вважали підготовку до загробного життя одним із головних завдань свого земного життя. Загробне життя єгиптяни уявляли собі як продовження земного існування: людина і після смерті продовжує свій шлях у царстві безсмертя. А тому благоустрій майбутньої гробниці мав важливе значення.</a:t>
            </a:r>
            <a:endParaRPr lang="ru-RU" altLang="ru-RU" sz="1800" b="1">
              <a:solidFill>
                <a:schemeClr val="tx1"/>
              </a:solidFill>
            </a:endParaRPr>
          </a:p>
        </p:txBody>
      </p:sp>
      <p:pic>
        <p:nvPicPr>
          <p:cNvPr id="426027" name="Picture 43" descr="668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49725"/>
            <a:ext cx="38163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6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26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2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428750"/>
            <a:ext cx="8713787" cy="5022850"/>
          </a:xfrm>
        </p:spPr>
        <p:txBody>
          <a:bodyPr/>
          <a:lstStyle/>
          <a:p>
            <a:pPr eaLnBrk="1" hangingPunct="1"/>
            <a:r>
              <a:rPr lang="uk-UA" altLang="ru-RU" sz="2000" b="1" i="1" smtClean="0"/>
              <a:t>Кожна піраміда повинна була слугувати захистом для схованої у ній мумії від будь-якого ворога, від порушення спокою.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RU" sz="2000" b="1" i="1" smtClean="0"/>
          </a:p>
          <a:p>
            <a:pPr eaLnBrk="1" hangingPunct="1"/>
            <a:r>
              <a:rPr lang="uk-UA" altLang="ru-RU" sz="2000" b="1" i="1" smtClean="0"/>
              <a:t>Будівництво навіть середньої піраміди було нелегкою справою. Піраміди були побудовані за допомогою мускульної сили. На правому березі Ніла, в каменоломнях поблизу Мемфіса, тисячі людей були зайняті видобутком тонкозернистого вапняку. У горі спочатку визначали границі майбутнього блоку, потім вибивали глибоку канаву, а в неї забивали дерев</a:t>
            </a:r>
            <a:r>
              <a:rPr altLang="ru-RU" sz="2000" b="1" i="1" smtClean="0"/>
              <a:t>’</a:t>
            </a:r>
            <a:r>
              <a:rPr lang="uk-UA" altLang="ru-RU" sz="2000" b="1" i="1" smtClean="0"/>
              <a:t>яні  клини , які обливали водою. Через деякий час дерево збільшувалось в об</a:t>
            </a:r>
            <a:r>
              <a:rPr altLang="ru-RU" sz="2000" b="1" i="1" smtClean="0"/>
              <a:t>’</a:t>
            </a:r>
            <a:r>
              <a:rPr lang="uk-UA" altLang="ru-RU" sz="2000" b="1" i="1" smtClean="0"/>
              <a:t>ємі, тріщина розширялась, і моноліт відділявся від скали. Потім кам</a:t>
            </a:r>
            <a:r>
              <a:rPr altLang="ru-RU" sz="2000" b="1" i="1" smtClean="0"/>
              <a:t>’</a:t>
            </a:r>
            <a:r>
              <a:rPr lang="uk-UA" altLang="ru-RU" sz="2000" b="1" i="1" smtClean="0"/>
              <a:t>яну глибу на місці обробляли інструментами із каменю, міді і дерева. Вона набувала форму куба. Оброблені глиби на човнах перевозили на інший берег Нілу.</a:t>
            </a:r>
            <a:r>
              <a:rPr lang="uk-UA" altLang="ru-RU" sz="2000" i="1" smtClean="0"/>
              <a:t>  </a:t>
            </a:r>
          </a:p>
        </p:txBody>
      </p:sp>
      <p:sp>
        <p:nvSpPr>
          <p:cNvPr id="454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14291"/>
            <a:ext cx="8510587" cy="114300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Будівництво пірамід</a:t>
            </a:r>
            <a:endParaRPr lang="ru-RU" sz="48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004" name="Rectangle 12"/>
          <p:cNvSpPr>
            <a:spLocks noGrp="1" noRot="1" noChangeArrowheads="1"/>
          </p:cNvSpPr>
          <p:nvPr>
            <p:ph idx="1"/>
          </p:nvPr>
        </p:nvSpPr>
        <p:spPr>
          <a:xfrm>
            <a:off x="395288" y="1428750"/>
            <a:ext cx="8540750" cy="4929188"/>
          </a:xfrm>
        </p:spPr>
        <p:txBody>
          <a:bodyPr/>
          <a:lstStyle/>
          <a:p>
            <a:pPr eaLnBrk="1" hangingPunct="1"/>
            <a:r>
              <a:rPr lang="uk-UA" altLang="ru-RU" sz="2000" b="1" i="1" smtClean="0"/>
              <a:t>Щоб підняти блоки, єгиптяни будували із цегли і каменю нахилену насип під кутом 15</a:t>
            </a:r>
            <a:r>
              <a:rPr altLang="ru-RU" sz="2000" b="1" i="1" smtClean="0">
                <a:cs typeface="Arial" panose="020B0604020202020204" pitchFamily="34" charset="0"/>
              </a:rPr>
              <a:t>°</a:t>
            </a:r>
            <a:r>
              <a:rPr lang="uk-UA" altLang="ru-RU" sz="2000" b="1" i="1" smtClean="0">
                <a:cs typeface="Arial" panose="020B0604020202020204" pitchFamily="34" charset="0"/>
              </a:rPr>
              <a:t>. Довжину насипу збільшували зі збільшенням розмірів піраміди. По цім насипам кам</a:t>
            </a:r>
            <a:r>
              <a:rPr altLang="ru-RU" sz="2000" b="1" i="1" smtClean="0">
                <a:cs typeface="Arial" panose="020B0604020202020204" pitchFamily="34" charset="0"/>
              </a:rPr>
              <a:t>’</a:t>
            </a:r>
            <a:r>
              <a:rPr lang="uk-UA" altLang="ru-RU" sz="2000" b="1" i="1" smtClean="0">
                <a:cs typeface="Arial" panose="020B0604020202020204" pitchFamily="34" charset="0"/>
              </a:rPr>
              <a:t>яні блоки тягнули на дерев</a:t>
            </a:r>
            <a:r>
              <a:rPr altLang="ru-RU" sz="2000" b="1" i="1" smtClean="0">
                <a:cs typeface="Arial" panose="020B0604020202020204" pitchFamily="34" charset="0"/>
              </a:rPr>
              <a:t>’</a:t>
            </a:r>
            <a:r>
              <a:rPr lang="uk-UA" altLang="ru-RU" sz="2000" b="1" i="1" smtClean="0">
                <a:cs typeface="Arial" panose="020B0604020202020204" pitchFamily="34" charset="0"/>
              </a:rPr>
              <a:t>яних санях, а щоб зменшити силу тертя, трасу постійно поливали водою. Потім з допомогою дерев</a:t>
            </a:r>
            <a:r>
              <a:rPr altLang="ru-RU" sz="2000" b="1" i="1" smtClean="0">
                <a:cs typeface="Arial" panose="020B0604020202020204" pitchFamily="34" charset="0"/>
              </a:rPr>
              <a:t>’</a:t>
            </a:r>
            <a:r>
              <a:rPr lang="uk-UA" altLang="ru-RU" sz="2000" b="1" i="1" smtClean="0">
                <a:cs typeface="Arial" panose="020B0604020202020204" pitchFamily="34" charset="0"/>
              </a:rPr>
              <a:t>яних важелів блоки встановлювали на місце. Коли будівництво в основному закінчувалося, насип вирівнювали, а поверхню піраміди закривали спеціальними блоками.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RU" sz="2000" b="1" i="1" smtClean="0">
              <a:cs typeface="Arial" panose="020B0604020202020204" pitchFamily="34" charset="0"/>
            </a:endParaRPr>
          </a:p>
          <a:p>
            <a:pPr eaLnBrk="1" hangingPunct="1"/>
            <a:r>
              <a:rPr lang="uk-UA" altLang="ru-RU" sz="2000" b="1" i="1" smtClean="0">
                <a:cs typeface="Arial" panose="020B0604020202020204" pitchFamily="34" charset="0"/>
              </a:rPr>
              <a:t>Якість праці будівників, які жили ще 47 століть тому, була такою, що незбіг горизонтальних і вертикальних ліній піраміди не більше ширини великого пальця. Камені так тісно приєднувались один до одного, що між ними не можна було всунути навіть голку.          </a:t>
            </a:r>
            <a:endParaRPr altLang="ru-RU" sz="2000" b="1" i="1" smtClean="0">
              <a:cs typeface="Arial" panose="020B0604020202020204" pitchFamily="34" charset="0"/>
            </a:endParaRPr>
          </a:p>
        </p:txBody>
      </p:sp>
      <p:sp>
        <p:nvSpPr>
          <p:cNvPr id="469003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1"/>
            <a:ext cx="8424862" cy="109694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Будівництво пірамід</a:t>
            </a:r>
            <a:endParaRPr lang="ru-RU" sz="48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9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40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0" y="61436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DA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000" i="1">
                <a:solidFill>
                  <a:schemeClr val="tx1"/>
                </a:solidFill>
              </a:rPr>
              <a:t>На цій піраміді ще й досі збереглися сліди від насипів, по яким тягли блоки.</a:t>
            </a:r>
            <a:endParaRPr lang="ru-RU" altLang="ru-RU" sz="20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00188"/>
            <a:ext cx="8229600" cy="4827587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uk-UA" altLang="ru-RU" sz="2800" b="1" i="1" smtClean="0"/>
              <a:t>У багатьох пірамідах робили лабіринти, сліпі камери і пастки, які повинні були перешкодити грабіжникам добратися до мумій і могильних коштовностей. Та це не допомогло. До того часу, коли вчені серйозно зайнялись вивченням пірамід, вони були вже майже пусті.</a:t>
            </a:r>
          </a:p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endParaRPr lang="uk-UA" altLang="ru-RU" sz="2800" b="1" i="1" smtClean="0"/>
          </a:p>
          <a:p>
            <a:pPr eaLnBrk="1" hangingPunct="1">
              <a:lnSpc>
                <a:spcPts val="2400"/>
              </a:lnSpc>
            </a:pPr>
            <a:r>
              <a:rPr lang="uk-UA" altLang="ru-RU" sz="2800" b="1" i="1" smtClean="0"/>
              <a:t>Величезні за розміром, витонченні за формою, бездоганні за точністю математичного розрахунку піраміди і храми слугують доказом високого рівня будівельного мистецтва давніх єгиптян.</a:t>
            </a:r>
          </a:p>
          <a:p>
            <a:pPr eaLnBrk="1" hangingPunct="1">
              <a:lnSpc>
                <a:spcPts val="2400"/>
              </a:lnSpc>
            </a:pPr>
            <a:endParaRPr lang="ru-RU" altLang="ru-RU" sz="2800" i="1" smtClean="0"/>
          </a:p>
        </p:txBody>
      </p:sp>
      <p:sp>
        <p:nvSpPr>
          <p:cNvPr id="477186" name="Rectangle 2"/>
          <p:cNvSpPr>
            <a:spLocks noGrp="1" noRot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Будівництво пірамід</a:t>
            </a:r>
            <a:endParaRPr lang="ru-RU" sz="48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08050"/>
            <a:ext cx="8208963" cy="59499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r>
              <a:rPr lang="uk-UA" sz="1800" b="1" i="1" dirty="0"/>
              <a:t>    Найвідоміші єгипетські піраміди, збудовані в Гізі між 2600 та 2500 рр. до н. е., - це гробниці фараонів </a:t>
            </a:r>
            <a:r>
              <a:rPr lang="uk-UA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Хеопса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uk-UA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Хуфу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</a:t>
            </a:r>
            <a:r>
              <a:rPr lang="uk-UA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Хефрена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uk-UA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Хафри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та </a:t>
            </a:r>
            <a:r>
              <a:rPr lang="uk-UA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Мікерина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uk-UA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Менкаури</a:t>
            </a: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  <a:r>
              <a:rPr lang="uk-UA" sz="1800" b="1" i="1" dirty="0"/>
              <a:t> Найбільша серед них – </a:t>
            </a:r>
            <a:r>
              <a:rPr lang="uk-UA" sz="2000" b="1" dirty="0"/>
              <a:t>Піраміда </a:t>
            </a:r>
            <a:r>
              <a:rPr lang="uk-UA" sz="2000" b="1" dirty="0" err="1"/>
              <a:t>Хеопса</a:t>
            </a:r>
            <a:r>
              <a:rPr lang="uk-UA" sz="1800" b="1" i="1" dirty="0"/>
              <a:t>, </a:t>
            </a:r>
            <a:r>
              <a:rPr lang="uk-UA" sz="1800" b="1" dirty="0"/>
              <a:t>збудована ще у 28 ст. до н. е.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8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uk-UA" sz="1000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0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0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0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0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0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0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2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2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2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uk-UA" sz="1800" b="1" i="1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uk-UA" sz="1800" b="1" i="1" dirty="0"/>
              <a:t>Отож, одне із 7 чудес світу, яке відоме людству на протязі кількох століть, переживши в століттях усі останні і дійшовши до наших днів</a:t>
            </a:r>
            <a:r>
              <a:rPr lang="uk-UA" sz="900" dirty="0"/>
              <a:t>  </a:t>
            </a:r>
            <a:r>
              <a:rPr lang="uk-UA" sz="900" dirty="0">
                <a:solidFill>
                  <a:srgbClr val="3333CC"/>
                </a:solidFill>
              </a:rPr>
              <a:t>–  </a:t>
            </a:r>
            <a:r>
              <a:rPr lang="uk-UA" sz="2400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священна Піраміда </a:t>
            </a:r>
            <a:r>
              <a:rPr lang="uk-UA" sz="2400" dirty="0" err="1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Хеопса</a:t>
            </a:r>
            <a:r>
              <a:rPr lang="uk-UA" sz="2400" dirty="0">
                <a:solidFill>
                  <a:srgbClr val="3333CC"/>
                </a:solidFill>
              </a:rPr>
              <a:t>!</a:t>
            </a:r>
            <a:endParaRPr lang="ru-RU" sz="2400" dirty="0">
              <a:solidFill>
                <a:srgbClr val="3333CC"/>
              </a:solidFill>
            </a:endParaRPr>
          </a:p>
        </p:txBody>
      </p:sp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90805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Піраміда </a:t>
            </a:r>
            <a:r>
              <a:rPr lang="uk-UA" sz="3200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Хеопса</a:t>
            </a:r>
            <a:r>
              <a:rPr lang="uk-UA" sz="3200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одне з семи чудес світу</a:t>
            </a:r>
            <a:endParaRPr lang="ru-RU" sz="3200" i="1" u="sng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78212" name="Picture 4" descr="3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6880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82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82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82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1673</TotalTime>
  <Words>2470</Words>
  <Application>Microsoft Office PowerPoint</Application>
  <PresentationFormat>Экран (4:3)</PresentationFormat>
  <Paragraphs>243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Comic Sans MS</vt:lpstr>
      <vt:lpstr>Calibri</vt:lpstr>
      <vt:lpstr>Tahoma</vt:lpstr>
      <vt:lpstr>Wingdings</vt:lpstr>
      <vt:lpstr>Times New Roman</vt:lpstr>
      <vt:lpstr>Тема7</vt:lpstr>
      <vt:lpstr>Тема1</vt:lpstr>
      <vt:lpstr>Документ Microsoft Word</vt:lpstr>
      <vt:lpstr>Презентация PowerPoint</vt:lpstr>
      <vt:lpstr>Поняття слова “ піраміда ”</vt:lpstr>
      <vt:lpstr>Презентация PowerPoint</vt:lpstr>
      <vt:lpstr>Піраміда як одне із 100 чудес світу</vt:lpstr>
      <vt:lpstr>Будівництво пірамід</vt:lpstr>
      <vt:lpstr>Будівництво пірамід</vt:lpstr>
      <vt:lpstr>Презентация PowerPoint</vt:lpstr>
      <vt:lpstr>Будівництво пірамід</vt:lpstr>
      <vt:lpstr>Піраміда Хеопса – одне з семи чудес світу</vt:lpstr>
      <vt:lpstr>Будівництво враженнями Геродота</vt:lpstr>
      <vt:lpstr>Велич піраміди</vt:lpstr>
      <vt:lpstr>Розміри піраміди</vt:lpstr>
      <vt:lpstr>Піраміди, як предмет вивчення</vt:lpstr>
      <vt:lpstr>Піраміди у фізиці</vt:lpstr>
      <vt:lpstr>Піраміди в космосі</vt:lpstr>
      <vt:lpstr>Піраміди в космосі</vt:lpstr>
      <vt:lpstr>Піраміди в геометрії</vt:lpstr>
      <vt:lpstr>Піраміди в геометрії</vt:lpstr>
      <vt:lpstr>Піраміди в геометрії</vt:lpstr>
      <vt:lpstr>Піраміди в геометрії</vt:lpstr>
      <vt:lpstr>Основні формули стосовно піраміди</vt:lpstr>
      <vt:lpstr>Об’єм піраміди Хеопса </vt:lpstr>
      <vt:lpstr>Презентация PowerPoint</vt:lpstr>
      <vt:lpstr> Запитання для самоперевірки </vt:lpstr>
      <vt:lpstr>Запитання для самоперевірки</vt:lpstr>
      <vt:lpstr>Задача. Основа піраміди – квадрат, її висота проходить через одну з вершин основи. Знайдіть бічну поверхню піраміди, Якщо сторона основи дорівнює 20 дм, а висота 21 дм.</vt:lpstr>
      <vt:lpstr>Тестові завдання для самоперевірки (І рівень)</vt:lpstr>
      <vt:lpstr>Тестові завдання для самоперевірки (ІІ рівень)</vt:lpstr>
      <vt:lpstr>Завдання для самоперевірки  (ІІІ рівень)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admin</cp:lastModifiedBy>
  <cp:revision>73</cp:revision>
  <dcterms:created xsi:type="dcterms:W3CDTF">2006-03-03T12:09:34Z</dcterms:created>
  <dcterms:modified xsi:type="dcterms:W3CDTF">2015-04-08T16:58:01Z</dcterms:modified>
</cp:coreProperties>
</file>