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sldIdLst>
    <p:sldId id="319" r:id="rId2"/>
    <p:sldId id="275" r:id="rId3"/>
    <p:sldId id="277" r:id="rId4"/>
    <p:sldId id="291" r:id="rId5"/>
    <p:sldId id="320" r:id="rId6"/>
    <p:sldId id="321" r:id="rId7"/>
    <p:sldId id="322" r:id="rId8"/>
    <p:sldId id="323" r:id="rId9"/>
    <p:sldId id="324" r:id="rId10"/>
    <p:sldId id="325" r:id="rId11"/>
    <p:sldId id="279" r:id="rId12"/>
    <p:sldId id="308" r:id="rId13"/>
    <p:sldId id="309" r:id="rId14"/>
    <p:sldId id="311" r:id="rId15"/>
    <p:sldId id="312" r:id="rId16"/>
    <p:sldId id="313" r:id="rId17"/>
    <p:sldId id="314" r:id="rId18"/>
    <p:sldId id="315" r:id="rId19"/>
  </p:sldIdLst>
  <p:sldSz cx="9144000" cy="6858000" type="screen4x3"/>
  <p:notesSz cx="6858000" cy="9144000"/>
  <p:defaultTextStyle>
    <a:defPPr>
      <a:defRPr lang="ru-RU"/>
    </a:defPPr>
    <a:lvl1pPr algn="l" rtl="0" fontAlgn="base">
      <a:spcBef>
        <a:spcPct val="0"/>
      </a:spcBef>
      <a:spcAft>
        <a:spcPct val="0"/>
      </a:spcAft>
      <a:defRPr kumimoji="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umimoji="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umimoji="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umimoji="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umimoji="1"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94794" autoAdjust="0"/>
  </p:normalViewPr>
  <p:slideViewPr>
    <p:cSldViewPr>
      <p:cViewPr varScale="1">
        <p:scale>
          <a:sx n="43" d="100"/>
          <a:sy n="43" d="100"/>
        </p:scale>
        <p:origin x="218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0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latin typeface="Arial" panose="020B0604020202020204" pitchFamily="34" charset="0"/>
              </a:defRPr>
            </a:lvl1pPr>
          </a:lstStyle>
          <a:p>
            <a:endParaRPr lang="ru-RU" altLang="ru-RU"/>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atin typeface="Arial" panose="020B0604020202020204" pitchFamily="34" charset="0"/>
              </a:defRPr>
            </a:lvl1pPr>
          </a:lstStyle>
          <a:p>
            <a:endParaRPr lang="ru-RU" altLang="ru-RU"/>
          </a:p>
        </p:txBody>
      </p:sp>
      <p:sp>
        <p:nvSpPr>
          <p:cNvPr id="122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Arial" panose="020B0604020202020204" pitchFamily="34" charset="0"/>
              </a:defRPr>
            </a:lvl1pPr>
          </a:lstStyle>
          <a:p>
            <a:endParaRPr lang="ru-RU" altLang="ru-RU"/>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Arial" panose="020B0604020202020204" pitchFamily="34" charset="0"/>
              </a:defRPr>
            </a:lvl1pPr>
          </a:lstStyle>
          <a:p>
            <a:fld id="{02D51798-E805-49CE-BE6F-8D015A68CA10}" type="slidenum">
              <a:rPr lang="ru-RU" altLang="ru-RU"/>
              <a:pPr/>
              <a:t>‹#›</a:t>
            </a:fld>
            <a:endParaRPr lang="ru-RU" altLang="ru-RU"/>
          </a:p>
        </p:txBody>
      </p:sp>
    </p:spTree>
    <p:extLst>
      <p:ext uri="{BB962C8B-B14F-4D97-AF65-F5344CB8AC3E}">
        <p14:creationId xmlns:p14="http://schemas.microsoft.com/office/powerpoint/2010/main" val="2568870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0DB6B-1B9F-4BA3-AADB-CB5C1DE47149}" type="slidenum">
              <a:rPr lang="ru-RU" altLang="ru-RU"/>
              <a:pPr/>
              <a:t>2</a:t>
            </a:fld>
            <a:endParaRPr lang="ru-RU" altLang="ru-RU"/>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ru-RU" altLang="ru-RU"/>
              <a:t>Водные ресурсы — это воды (поверхностные и подземные), которые человек использует в быту, в промышленности, в сельском хозяйст­ве.</a:t>
            </a:r>
          </a:p>
        </p:txBody>
      </p:sp>
    </p:spTree>
    <p:extLst>
      <p:ext uri="{BB962C8B-B14F-4D97-AF65-F5344CB8AC3E}">
        <p14:creationId xmlns:p14="http://schemas.microsoft.com/office/powerpoint/2010/main" val="2124842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8BC03-51D8-49F9-8D51-BC3C1889F6D7}" type="slidenum">
              <a:rPr lang="ru-RU" altLang="ru-RU"/>
              <a:pPr/>
              <a:t>5</a:t>
            </a:fld>
            <a:endParaRPr lang="ru-RU" altLang="ru-RU"/>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ru-RU" altLang="ru-RU"/>
              <a:t> </a:t>
            </a:r>
          </a:p>
        </p:txBody>
      </p:sp>
    </p:spTree>
    <p:extLst>
      <p:ext uri="{BB962C8B-B14F-4D97-AF65-F5344CB8AC3E}">
        <p14:creationId xmlns:p14="http://schemas.microsoft.com/office/powerpoint/2010/main" val="284649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DF20D-D4F4-48C3-83B3-32B0B145E341}" type="slidenum">
              <a:rPr lang="ru-RU" altLang="ru-RU"/>
              <a:pPr/>
              <a:t>6</a:t>
            </a:fld>
            <a:endParaRPr lang="ru-RU" altLang="ru-RU"/>
          </a:p>
        </p:txBody>
      </p:sp>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ru-RU" altLang="ru-RU"/>
              <a:t>В 1959 году на р. Суре в г. Пензе была сооружена бетонная плотина для водоснабжения и орошения дли­ной 270 м, шириной 70 м. Она является самой крупной в области и состоят из двух частей: глухого водослива, длиной 110 м, и щитового участка, длиной 90 м, распо­ложенного со стороны левого берега и состоящего из си­стемы сдвоенных плоских щитов. Подъем щитов осу­ществляется самоходным козловым портальным краном с подвижной тележкой.</a:t>
            </a:r>
          </a:p>
        </p:txBody>
      </p:sp>
    </p:spTree>
    <p:extLst>
      <p:ext uri="{BB962C8B-B14F-4D97-AF65-F5344CB8AC3E}">
        <p14:creationId xmlns:p14="http://schemas.microsoft.com/office/powerpoint/2010/main" val="275122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762C4-1260-407C-ACFE-34025AD2EC85}" type="slidenum">
              <a:rPr lang="ru-RU" altLang="ru-RU"/>
              <a:pPr/>
              <a:t>12</a:t>
            </a:fld>
            <a:endParaRPr lang="ru-RU" altLang="ru-RU"/>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ru-RU" altLang="ru-RU" b="1" i="1"/>
              <a:t>Подготовил ученик 8а класса</a:t>
            </a:r>
          </a:p>
          <a:p>
            <a:r>
              <a:rPr lang="ru-RU" altLang="ru-RU" b="1" i="1"/>
              <a:t>                                                                                                                                          </a:t>
            </a:r>
            <a:r>
              <a:rPr lang="ru-RU" altLang="ru-RU"/>
              <a:t> </a:t>
            </a:r>
            <a:r>
              <a:rPr lang="ru-RU" altLang="ru-RU" b="1" i="1"/>
              <a:t>Подготовил ученик 8а класса</a:t>
            </a:r>
          </a:p>
          <a:p>
            <a:r>
              <a:rPr lang="ru-RU" altLang="ru-RU" b="1" i="1"/>
              <a:t>                                                                                                                                          Богачёв Артём</a:t>
            </a:r>
          </a:p>
          <a:p>
            <a:endParaRPr lang="ru-RU" altLang="ru-RU"/>
          </a:p>
        </p:txBody>
      </p:sp>
    </p:spTree>
    <p:extLst>
      <p:ext uri="{BB962C8B-B14F-4D97-AF65-F5344CB8AC3E}">
        <p14:creationId xmlns:p14="http://schemas.microsoft.com/office/powerpoint/2010/main" val="4006364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6146" name="Group 2"/>
          <p:cNvGrpSpPr>
            <a:grpSpLocks/>
          </p:cNvGrpSpPr>
          <p:nvPr/>
        </p:nvGrpSpPr>
        <p:grpSpPr bwMode="auto">
          <a:xfrm>
            <a:off x="-7758113" y="1463675"/>
            <a:ext cx="16902113" cy="10795000"/>
            <a:chOff x="-4887" y="922"/>
            <a:chExt cx="10647" cy="6800"/>
          </a:xfrm>
        </p:grpSpPr>
        <p:sp>
          <p:nvSpPr>
            <p:cNvPr id="6147"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148" name="Arc 4"/>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0"/>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0"/>
                    <a:pt x="23861" y="88"/>
                    <a:pt x="24979" y="265"/>
                  </a:cubicBezTo>
                  <a:lnTo>
                    <a:pt x="21600" y="2160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folHlink"/>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6149"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ru-RU" altLang="ru-RU" noProof="0" smtClean="0"/>
              <a:t>Образец заголовка</a:t>
            </a:r>
          </a:p>
        </p:txBody>
      </p:sp>
      <p:sp>
        <p:nvSpPr>
          <p:cNvPr id="6150" name="Rectangle 6"/>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anose="05000000000000000000" pitchFamily="2" charset="2"/>
              <a:buNone/>
              <a:defRPr/>
            </a:lvl1pPr>
          </a:lstStyle>
          <a:p>
            <a:pPr lvl="0"/>
            <a:r>
              <a:rPr lang="ru-RU" altLang="ru-RU" noProof="0" smtClean="0"/>
              <a:t>Образец подзаголовка</a:t>
            </a:r>
          </a:p>
        </p:txBody>
      </p:sp>
      <p:sp>
        <p:nvSpPr>
          <p:cNvPr id="6151" name="Rectangle 7"/>
          <p:cNvSpPr>
            <a:spLocks noGrp="1" noChangeArrowheads="1"/>
          </p:cNvSpPr>
          <p:nvPr>
            <p:ph type="dt" sz="quarter" idx="2"/>
          </p:nvPr>
        </p:nvSpPr>
        <p:spPr/>
        <p:txBody>
          <a:bodyPr/>
          <a:lstStyle>
            <a:lvl1pPr>
              <a:defRPr/>
            </a:lvl1pPr>
          </a:lstStyle>
          <a:p>
            <a:endParaRPr lang="ru-RU" altLang="ru-RU"/>
          </a:p>
        </p:txBody>
      </p:sp>
      <p:sp>
        <p:nvSpPr>
          <p:cNvPr id="6152" name="Rectangle 8"/>
          <p:cNvSpPr>
            <a:spLocks noGrp="1" noChangeArrowheads="1"/>
          </p:cNvSpPr>
          <p:nvPr>
            <p:ph type="ftr" sz="quarter" idx="3"/>
          </p:nvPr>
        </p:nvSpPr>
        <p:spPr>
          <a:xfrm>
            <a:off x="1295400" y="6365875"/>
            <a:ext cx="4267200" cy="457200"/>
          </a:xfrm>
        </p:spPr>
        <p:txBody>
          <a:bodyPr/>
          <a:lstStyle>
            <a:lvl1pPr>
              <a:defRPr/>
            </a:lvl1pPr>
          </a:lstStyle>
          <a:p>
            <a:endParaRPr lang="ru-RU" altLang="ru-RU"/>
          </a:p>
        </p:txBody>
      </p:sp>
      <p:sp>
        <p:nvSpPr>
          <p:cNvPr id="6153" name="Rectangle 9"/>
          <p:cNvSpPr>
            <a:spLocks noGrp="1" noChangeArrowheads="1"/>
          </p:cNvSpPr>
          <p:nvPr>
            <p:ph type="sldNum" sz="quarter" idx="4"/>
          </p:nvPr>
        </p:nvSpPr>
        <p:spPr/>
        <p:txBody>
          <a:bodyPr/>
          <a:lstStyle>
            <a:lvl2pPr lvl="1">
              <a:defRPr>
                <a:latin typeface="+mn-lt"/>
              </a:defRPr>
            </a:lvl2pPr>
          </a:lstStyle>
          <a:p>
            <a:pPr lvl="1"/>
            <a:fld id="{FE1E4996-7F20-4266-842F-D794B8737C76}" type="slidenum">
              <a:rPr lang="ru-RU" altLang="ru-RU"/>
              <a:pPr lvl="1"/>
              <a:t>‹#›</a:t>
            </a:fld>
            <a:endParaRPr lang="ru-RU" altLang="ru-RU"/>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500" fill="hold"/>
                                        <p:tgtEl>
                                          <p:spTgt spid="614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14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14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150">
                                            <p:txEl>
                                              <p:pRg st="0" end="0"/>
                                            </p:txEl>
                                          </p:spTgt>
                                        </p:tgtEl>
                                        <p:attrNameLst>
                                          <p:attrName>style.visibility</p:attrName>
                                        </p:attrNameLst>
                                      </p:cBhvr>
                                      <p:to>
                                        <p:strVal val="visible"/>
                                      </p:to>
                                    </p:set>
                                    <p:anim calcmode="lin" valueType="num">
                                      <p:cBhvr>
                                        <p:cTn id="15" dur="500" fill="hold"/>
                                        <p:tgtEl>
                                          <p:spTgt spid="615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15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15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1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xit" presetSubtype="0" decel="100000" fill="hold" grpId="1" nodeType="clickEffect">
                                  <p:stCondLst>
                                    <p:cond delay="0"/>
                                  </p:stCondLst>
                                  <p:childTnLst>
                                    <p:anim calcmode="lin" valueType="num">
                                      <p:cBhvr>
                                        <p:cTn id="22" dur="500" fill="hold"/>
                                        <p:tgtEl>
                                          <p:spTgt spid="6149"/>
                                        </p:tgtEl>
                                        <p:attrNameLst>
                                          <p:attrName>ppt_h</p:attrName>
                                        </p:attrNameLst>
                                      </p:cBhvr>
                                      <p:tavLst>
                                        <p:tav tm="0">
                                          <p:val>
                                            <p:strVal val="ppt_h"/>
                                          </p:val>
                                        </p:tav>
                                        <p:tav tm="50000">
                                          <p:val>
                                            <p:strVal val="ppt_h/20"/>
                                          </p:val>
                                        </p:tav>
                                        <p:tav tm="100000">
                                          <p:val>
                                            <p:strVal val="ppt_h/20"/>
                                          </p:val>
                                        </p:tav>
                                      </p:tavLst>
                                    </p:anim>
                                    <p:anim calcmode="lin" valueType="num">
                                      <p:cBhvr>
                                        <p:cTn id="23" dur="500" fill="hold"/>
                                        <p:tgtEl>
                                          <p:spTgt spid="6149"/>
                                        </p:tgtEl>
                                        <p:attrNameLst>
                                          <p:attrName>ppt_w</p:attrName>
                                        </p:attrNameLst>
                                      </p:cBhvr>
                                      <p:tavLst>
                                        <p:tav tm="0">
                                          <p:val>
                                            <p:strVal val="ppt_w"/>
                                          </p:val>
                                        </p:tav>
                                        <p:tav tm="50000">
                                          <p:val>
                                            <p:strVal val="ppt_w+.3"/>
                                          </p:val>
                                        </p:tav>
                                        <p:tav tm="100000">
                                          <p:val>
                                            <p:strVal val="ppt_w+.3"/>
                                          </p:val>
                                        </p:tav>
                                      </p:tavLst>
                                    </p:anim>
                                    <p:anim calcmode="lin" valueType="num">
                                      <p:cBhvr>
                                        <p:cTn id="24" dur="500" fill="hold"/>
                                        <p:tgtEl>
                                          <p:spTgt spid="6149"/>
                                        </p:tgtEl>
                                        <p:attrNameLst>
                                          <p:attrName>ppt_x</p:attrName>
                                        </p:attrNameLst>
                                      </p:cBhvr>
                                      <p:tavLst>
                                        <p:tav tm="0">
                                          <p:val>
                                            <p:strVal val="ppt_x"/>
                                          </p:val>
                                        </p:tav>
                                        <p:tav tm="50000">
                                          <p:val>
                                            <p:strVal val="ppt_x"/>
                                          </p:val>
                                        </p:tav>
                                        <p:tav tm="100000">
                                          <p:val>
                                            <p:strVal val="ppt_x-.3"/>
                                          </p:val>
                                        </p:tav>
                                      </p:tavLst>
                                    </p:anim>
                                    <p:anim calcmode="lin" valueType="num">
                                      <p:cBhvr>
                                        <p:cTn id="25" dur="500" fill="hold"/>
                                        <p:tgtEl>
                                          <p:spTgt spid="6149"/>
                                        </p:tgtEl>
                                        <p:attrNameLst>
                                          <p:attrName>ppt_y</p:attrName>
                                        </p:attrNameLst>
                                      </p:cBhvr>
                                      <p:tavLst>
                                        <p:tav tm="0">
                                          <p:val>
                                            <p:strVal val="ppt_y"/>
                                          </p:val>
                                        </p:tav>
                                        <p:tav tm="100000">
                                          <p:val>
                                            <p:strVal val="ppt_y"/>
                                          </p:val>
                                        </p:tav>
                                      </p:tavLst>
                                    </p:anim>
                                    <p:set>
                                      <p:cBhvr>
                                        <p:cTn id="26" dur="1" fill="hold">
                                          <p:stCondLst>
                                            <p:cond delay="499"/>
                                          </p:stCondLst>
                                        </p:cTn>
                                        <p:tgtEl>
                                          <p:spTgt spid="6149"/>
                                        </p:tgtEl>
                                        <p:attrNameLst>
                                          <p:attrName>style.visibility</p:attrName>
                                        </p:attrNameLst>
                                      </p:cBhvr>
                                      <p:to>
                                        <p:strVal val="hidden"/>
                                      </p:to>
                                    </p:set>
                                  </p:childTnLst>
                                </p:cTn>
                              </p:par>
                              <p:par>
                                <p:cTn id="27" presetID="39" presetClass="exit" presetSubtype="0" decel="100000" fill="hold" grpId="1" nodeType="withEffect">
                                  <p:stCondLst>
                                    <p:cond delay="0"/>
                                  </p:stCondLst>
                                  <p:childTnLst>
                                    <p:anim calcmode="lin" valueType="num">
                                      <p:cBhvr>
                                        <p:cTn id="28" dur="500" fill="hold"/>
                                        <p:tgtEl>
                                          <p:spTgt spid="6150">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 dur="500" fill="hold"/>
                                        <p:tgtEl>
                                          <p:spTgt spid="6150">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 dur="500" fill="hold"/>
                                        <p:tgtEl>
                                          <p:spTgt spid="6150">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1" dur="500" fill="hold"/>
                                        <p:tgtEl>
                                          <p:spTgt spid="6150">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615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49" grpId="1"/>
      <p:bldP spid="6150" grpId="0" build="p">
        <p:tmplLst>
          <p:tmpl lvl="1">
            <p:tnLst>
              <p:par>
                <p:cTn presetID="39" presetClass="entr" presetSubtype="0" accel="100000" fill="hold" nodeType="clickEffect">
                  <p:stCondLst>
                    <p:cond delay="0"/>
                  </p:stCondLst>
                  <p:childTnLst>
                    <p:set>
                      <p:cBhvr>
                        <p:cTn dur="1" fill="hold">
                          <p:stCondLst>
                            <p:cond delay="0"/>
                          </p:stCondLst>
                        </p:cTn>
                        <p:tgtEl>
                          <p:spTgt spid="6150"/>
                        </p:tgtEl>
                        <p:attrNameLst>
                          <p:attrName>style.visibility</p:attrName>
                        </p:attrNameLst>
                      </p:cBhvr>
                      <p:to>
                        <p:strVal val="visible"/>
                      </p:to>
                    </p:set>
                    <p:anim calcmode="lin" valueType="num">
                      <p:cBhvr>
                        <p:cTn dur="500" fill="hold"/>
                        <p:tgtEl>
                          <p:spTgt spid="6150"/>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6150"/>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6150"/>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6150"/>
                        </p:tgtEl>
                        <p:attrNameLst>
                          <p:attrName>ppt_y</p:attrName>
                        </p:attrNameLst>
                      </p:cBhvr>
                      <p:tavLst>
                        <p:tav tm="0">
                          <p:val>
                            <p:strVal val="#ppt_y"/>
                          </p:val>
                        </p:tav>
                        <p:tav tm="100000">
                          <p:val>
                            <p:strVal val="#ppt_y"/>
                          </p:val>
                        </p:tav>
                      </p:tavLst>
                    </p:anim>
                  </p:childTnLst>
                </p:cTn>
              </p:par>
            </p:tnLst>
          </p:tmpl>
        </p:tmplLst>
      </p:bldP>
      <p:bldP spid="6150" grpId="1" build="allAtOnce">
        <p:tmplLst>
          <p:tmpl lvl="1">
            <p:tnLst>
              <p:par>
                <p:cTn presetID="39" presetClass="exit" presetSubtype="0" decel="100000" fill="hold" nodeType="withEffect">
                  <p:stCondLst>
                    <p:cond delay="0"/>
                  </p:stCondLst>
                  <p:childTnLst>
                    <p:anim calcmode="lin" valueType="num">
                      <p:cBhvr>
                        <p:cTn dur="500" fill="hold"/>
                        <p:tgtEl>
                          <p:spTgt spid="6150"/>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6150"/>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6150"/>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6150"/>
                        </p:tgtEl>
                        <p:attrNameLst>
                          <p:attrName>ppt_y</p:attrName>
                        </p:attrNameLst>
                      </p:cBhvr>
                      <p:tavLst>
                        <p:tav tm="0">
                          <p:val>
                            <p:strVal val="ppt_y"/>
                          </p:val>
                        </p:tav>
                        <p:tav tm="100000">
                          <p:val>
                            <p:strVal val="ppt_y"/>
                          </p:val>
                        </p:tav>
                      </p:tavLst>
                    </p:anim>
                    <p:set>
                      <p:cBhvr>
                        <p:cTn dur="1" fill="hold">
                          <p:stCondLst>
                            <p:cond delay="499"/>
                          </p:stCondLst>
                        </p:cTn>
                        <p:tgtEl>
                          <p:spTgt spid="6150"/>
                        </p:tgtEl>
                        <p:attrNameLst>
                          <p:attrName>style.visibility</p:attrName>
                        </p:attrNameLst>
                      </p:cBhvr>
                      <p:to>
                        <p:strVal val="hidden"/>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2pPr lvl="1">
              <a:defRPr/>
            </a:lvl2pPr>
          </a:lstStyle>
          <a:p>
            <a:pPr lvl="1"/>
            <a:fld id="{F6C80EF4-5882-4732-8D56-AFFD5F719F35}" type="slidenum">
              <a:rPr lang="ru-RU" altLang="ru-RU"/>
              <a:pPr lvl="1"/>
              <a:t>‹#›</a:t>
            </a:fld>
            <a:endParaRPr lang="ru-RU" altLang="ru-RU">
              <a:latin typeface="+mn-lt"/>
            </a:endParaRPr>
          </a:p>
        </p:txBody>
      </p:sp>
    </p:spTree>
    <p:extLst>
      <p:ext uri="{BB962C8B-B14F-4D97-AF65-F5344CB8AC3E}">
        <p14:creationId xmlns:p14="http://schemas.microsoft.com/office/powerpoint/2010/main" val="285447243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3700" y="609600"/>
            <a:ext cx="20193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2625" y="609600"/>
            <a:ext cx="5908675"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2pPr lvl="1">
              <a:defRPr/>
            </a:lvl2pPr>
          </a:lstStyle>
          <a:p>
            <a:pPr lvl="1"/>
            <a:fld id="{1678F0D5-32FF-49A2-917A-00F403CCBE19}" type="slidenum">
              <a:rPr lang="ru-RU" altLang="ru-RU"/>
              <a:pPr lvl="1"/>
              <a:t>‹#›</a:t>
            </a:fld>
            <a:endParaRPr lang="ru-RU" altLang="ru-RU">
              <a:latin typeface="+mn-lt"/>
            </a:endParaRPr>
          </a:p>
        </p:txBody>
      </p:sp>
    </p:spTree>
    <p:extLst>
      <p:ext uri="{BB962C8B-B14F-4D97-AF65-F5344CB8AC3E}">
        <p14:creationId xmlns:p14="http://schemas.microsoft.com/office/powerpoint/2010/main" val="63930690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2pPr lvl="1">
              <a:defRPr/>
            </a:lvl2pPr>
          </a:lstStyle>
          <a:p>
            <a:pPr lvl="1"/>
            <a:fld id="{5E0DFBED-2A3C-48A1-BB34-171B79D64A30}" type="slidenum">
              <a:rPr lang="ru-RU" altLang="ru-RU"/>
              <a:pPr lvl="1"/>
              <a:t>‹#›</a:t>
            </a:fld>
            <a:endParaRPr lang="ru-RU" altLang="ru-RU">
              <a:latin typeface="+mn-lt"/>
            </a:endParaRPr>
          </a:p>
        </p:txBody>
      </p:sp>
    </p:spTree>
    <p:extLst>
      <p:ext uri="{BB962C8B-B14F-4D97-AF65-F5344CB8AC3E}">
        <p14:creationId xmlns:p14="http://schemas.microsoft.com/office/powerpoint/2010/main" val="193116368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2pPr lvl="1">
              <a:defRPr/>
            </a:lvl2pPr>
          </a:lstStyle>
          <a:p>
            <a:pPr lvl="1"/>
            <a:fld id="{5BDA34FB-933E-4EFC-BB0F-AEA4419337A7}" type="slidenum">
              <a:rPr lang="ru-RU" altLang="ru-RU"/>
              <a:pPr lvl="1"/>
              <a:t>‹#›</a:t>
            </a:fld>
            <a:endParaRPr lang="ru-RU" altLang="ru-RU">
              <a:latin typeface="+mn-lt"/>
            </a:endParaRPr>
          </a:p>
        </p:txBody>
      </p:sp>
    </p:spTree>
    <p:extLst>
      <p:ext uri="{BB962C8B-B14F-4D97-AF65-F5344CB8AC3E}">
        <p14:creationId xmlns:p14="http://schemas.microsoft.com/office/powerpoint/2010/main" val="274495673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2625"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5025"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2pPr lvl="1">
              <a:defRPr/>
            </a:lvl2pPr>
          </a:lstStyle>
          <a:p>
            <a:pPr lvl="1"/>
            <a:fld id="{36D087E9-9827-42BB-86DA-F37B7CD05986}" type="slidenum">
              <a:rPr lang="ru-RU" altLang="ru-RU"/>
              <a:pPr lvl="1"/>
              <a:t>‹#›</a:t>
            </a:fld>
            <a:endParaRPr lang="ru-RU" altLang="ru-RU">
              <a:latin typeface="+mn-lt"/>
            </a:endParaRPr>
          </a:p>
        </p:txBody>
      </p:sp>
    </p:spTree>
    <p:extLst>
      <p:ext uri="{BB962C8B-B14F-4D97-AF65-F5344CB8AC3E}">
        <p14:creationId xmlns:p14="http://schemas.microsoft.com/office/powerpoint/2010/main" val="83081809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2pPr lvl="1">
              <a:defRPr/>
            </a:lvl2pPr>
          </a:lstStyle>
          <a:p>
            <a:pPr lvl="1"/>
            <a:fld id="{4B2BBC64-C89A-476F-9C51-B85C435ED532}" type="slidenum">
              <a:rPr lang="ru-RU" altLang="ru-RU"/>
              <a:pPr lvl="1"/>
              <a:t>‹#›</a:t>
            </a:fld>
            <a:endParaRPr lang="ru-RU" altLang="ru-RU">
              <a:latin typeface="+mn-lt"/>
            </a:endParaRPr>
          </a:p>
        </p:txBody>
      </p:sp>
    </p:spTree>
    <p:extLst>
      <p:ext uri="{BB962C8B-B14F-4D97-AF65-F5344CB8AC3E}">
        <p14:creationId xmlns:p14="http://schemas.microsoft.com/office/powerpoint/2010/main" val="241903655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2pPr lvl="1">
              <a:defRPr/>
            </a:lvl2pPr>
          </a:lstStyle>
          <a:p>
            <a:pPr lvl="1"/>
            <a:fld id="{8FCC08CE-C8F6-4117-B797-FAC8CCC17F34}" type="slidenum">
              <a:rPr lang="ru-RU" altLang="ru-RU"/>
              <a:pPr lvl="1"/>
              <a:t>‹#›</a:t>
            </a:fld>
            <a:endParaRPr lang="ru-RU" altLang="ru-RU">
              <a:latin typeface="+mn-lt"/>
            </a:endParaRPr>
          </a:p>
        </p:txBody>
      </p:sp>
    </p:spTree>
    <p:extLst>
      <p:ext uri="{BB962C8B-B14F-4D97-AF65-F5344CB8AC3E}">
        <p14:creationId xmlns:p14="http://schemas.microsoft.com/office/powerpoint/2010/main" val="1748524810"/>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2pPr lvl="1">
              <a:defRPr/>
            </a:lvl2pPr>
          </a:lstStyle>
          <a:p>
            <a:pPr lvl="1"/>
            <a:fld id="{49BFB4A5-ECC0-429B-A118-07E8AD45D859}" type="slidenum">
              <a:rPr lang="ru-RU" altLang="ru-RU"/>
              <a:pPr lvl="1"/>
              <a:t>‹#›</a:t>
            </a:fld>
            <a:endParaRPr lang="ru-RU" altLang="ru-RU">
              <a:latin typeface="+mn-lt"/>
            </a:endParaRPr>
          </a:p>
        </p:txBody>
      </p:sp>
    </p:spTree>
    <p:extLst>
      <p:ext uri="{BB962C8B-B14F-4D97-AF65-F5344CB8AC3E}">
        <p14:creationId xmlns:p14="http://schemas.microsoft.com/office/powerpoint/2010/main" val="147203785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2pPr lvl="1">
              <a:defRPr/>
            </a:lvl2pPr>
          </a:lstStyle>
          <a:p>
            <a:pPr lvl="1"/>
            <a:fld id="{A4C70BA1-BF06-4B6D-A7DF-379038732D4F}" type="slidenum">
              <a:rPr lang="ru-RU" altLang="ru-RU"/>
              <a:pPr lvl="1"/>
              <a:t>‹#›</a:t>
            </a:fld>
            <a:endParaRPr lang="ru-RU" altLang="ru-RU">
              <a:latin typeface="+mn-lt"/>
            </a:endParaRPr>
          </a:p>
        </p:txBody>
      </p:sp>
    </p:spTree>
    <p:extLst>
      <p:ext uri="{BB962C8B-B14F-4D97-AF65-F5344CB8AC3E}">
        <p14:creationId xmlns:p14="http://schemas.microsoft.com/office/powerpoint/2010/main" val="414153046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2pPr lvl="1">
              <a:defRPr/>
            </a:lvl2pPr>
          </a:lstStyle>
          <a:p>
            <a:pPr lvl="1"/>
            <a:fld id="{C2020EE4-C98E-44BE-9FE3-C104435C015E}" type="slidenum">
              <a:rPr lang="ru-RU" altLang="ru-RU"/>
              <a:pPr lvl="1"/>
              <a:t>‹#›</a:t>
            </a:fld>
            <a:endParaRPr lang="ru-RU" altLang="ru-RU">
              <a:latin typeface="+mn-lt"/>
            </a:endParaRPr>
          </a:p>
        </p:txBody>
      </p:sp>
    </p:spTree>
    <p:extLst>
      <p:ext uri="{BB962C8B-B14F-4D97-AF65-F5344CB8AC3E}">
        <p14:creationId xmlns:p14="http://schemas.microsoft.com/office/powerpoint/2010/main" val="382108826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8405813" y="4763"/>
            <a:ext cx="17538701" cy="13690600"/>
            <a:chOff x="-5295" y="3"/>
            <a:chExt cx="11048" cy="8624"/>
          </a:xfrm>
        </p:grpSpPr>
        <p:sp>
          <p:nvSpPr>
            <p:cNvPr id="5123"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124" name="Arc 4"/>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599" y="0"/>
                  </a:cubicBezTo>
                  <a:lnTo>
                    <a:pt x="21600" y="2160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folHlink"/>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5125" name="Rectangle 5"/>
          <p:cNvSpPr>
            <a:spLocks noGrp="1" noChangeArrowheads="1"/>
          </p:cNvSpPr>
          <p:nvPr>
            <p:ph type="title"/>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ru-RU" altLang="ru-RU" smtClean="0"/>
              <a:t>Образец заголовка</a:t>
            </a:r>
          </a:p>
        </p:txBody>
      </p:sp>
      <p:sp>
        <p:nvSpPr>
          <p:cNvPr id="5126" name="Rectangle 6"/>
          <p:cNvSpPr>
            <a:spLocks noGrp="1" noChangeArrowheads="1"/>
          </p:cNvSpPr>
          <p:nvPr>
            <p:ph type="body" idx="1"/>
          </p:nvPr>
        </p:nvSpPr>
        <p:spPr bwMode="auto">
          <a:xfrm>
            <a:off x="682625"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2562" tIns="46038" rIns="182562" bIns="46038"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5127" name="Rectangle 7"/>
          <p:cNvSpPr>
            <a:spLocks noGrp="1" noChangeArrowheads="1"/>
          </p:cNvSpPr>
          <p:nvPr>
            <p:ph type="dt" sz="half" idx="2"/>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kumimoji="0" sz="1400"/>
            </a:lvl1pPr>
          </a:lstStyle>
          <a:p>
            <a:endParaRPr lang="ru-RU" altLang="ru-RU"/>
          </a:p>
        </p:txBody>
      </p:sp>
      <p:sp>
        <p:nvSpPr>
          <p:cNvPr id="5128" name="Rectangle 8"/>
          <p:cNvSpPr>
            <a:spLocks noGrp="1" noChangeArrowheads="1"/>
          </p:cNvSpPr>
          <p:nvPr>
            <p:ph type="ftr" sz="quarter" idx="3"/>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kumimoji="0" sz="1400"/>
            </a:lvl1pPr>
          </a:lstStyle>
          <a:p>
            <a:endParaRPr lang="ru-RU" altLang="ru-RU"/>
          </a:p>
        </p:txBody>
      </p:sp>
      <p:sp>
        <p:nvSpPr>
          <p:cNvPr id="5129" name="Rectangle 9"/>
          <p:cNvSpPr>
            <a:spLocks noGrp="1" noChangeArrowheads="1"/>
          </p:cNvSpPr>
          <p:nvPr>
            <p:ph type="sldNum" sz="quarter" idx="4"/>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0" rIns="92075" bIns="0" numCol="1" anchor="b" anchorCtr="0" compatLnSpc="1">
            <a:prstTxWarp prst="textNoShape">
              <a:avLst/>
            </a:prstTxWarp>
          </a:bodyPr>
          <a:lstStyle>
            <a:lvl2pPr lvl="1" algn="r">
              <a:defRPr kumimoji="0" sz="1400">
                <a:latin typeface="+mj-lt"/>
              </a:defRPr>
            </a:lvl2pPr>
          </a:lstStyle>
          <a:p>
            <a:pPr lvl="1"/>
            <a:fld id="{B11434B9-5329-46F6-B5A1-A486AD906DA9}" type="slidenum">
              <a:rPr lang="ru-RU" altLang="ru-RU"/>
              <a:pPr lvl="1"/>
              <a:t>‹#›</a:t>
            </a:fld>
            <a:endParaRPr lang="ru-RU" altLang="ru-RU">
              <a:latin typeface="+mn-lt"/>
            </a:endParaRP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500" fill="hold"/>
                                        <p:tgtEl>
                                          <p:spTgt spid="512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12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12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126">
                                            <p:txEl>
                                              <p:pRg st="0" end="0"/>
                                            </p:txEl>
                                          </p:spTgt>
                                        </p:tgtEl>
                                        <p:attrNameLst>
                                          <p:attrName>style.visibility</p:attrName>
                                        </p:attrNameLst>
                                      </p:cBhvr>
                                      <p:to>
                                        <p:strVal val="visible"/>
                                      </p:to>
                                    </p:set>
                                    <p:anim calcmode="lin" valueType="num">
                                      <p:cBhvr>
                                        <p:cTn id="15" dur="500" fill="hold"/>
                                        <p:tgtEl>
                                          <p:spTgt spid="512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12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12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126">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5126">
                                            <p:txEl>
                                              <p:pRg st="1" end="1"/>
                                            </p:txEl>
                                          </p:spTgt>
                                        </p:tgtEl>
                                        <p:attrNameLst>
                                          <p:attrName>style.visibility</p:attrName>
                                        </p:attrNameLst>
                                      </p:cBhvr>
                                      <p:to>
                                        <p:strVal val="visible"/>
                                      </p:to>
                                    </p:set>
                                    <p:anim calcmode="lin" valueType="num">
                                      <p:cBhvr>
                                        <p:cTn id="21" dur="500" fill="hold"/>
                                        <p:tgtEl>
                                          <p:spTgt spid="512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12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12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126">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5126">
                                            <p:txEl>
                                              <p:pRg st="2" end="2"/>
                                            </p:txEl>
                                          </p:spTgt>
                                        </p:tgtEl>
                                        <p:attrNameLst>
                                          <p:attrName>style.visibility</p:attrName>
                                        </p:attrNameLst>
                                      </p:cBhvr>
                                      <p:to>
                                        <p:strVal val="visible"/>
                                      </p:to>
                                    </p:set>
                                    <p:anim calcmode="lin" valueType="num">
                                      <p:cBhvr>
                                        <p:cTn id="27" dur="500" fill="hold"/>
                                        <p:tgtEl>
                                          <p:spTgt spid="512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512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512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5126">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5126">
                                            <p:txEl>
                                              <p:pRg st="3" end="3"/>
                                            </p:txEl>
                                          </p:spTgt>
                                        </p:tgtEl>
                                        <p:attrNameLst>
                                          <p:attrName>style.visibility</p:attrName>
                                        </p:attrNameLst>
                                      </p:cBhvr>
                                      <p:to>
                                        <p:strVal val="visible"/>
                                      </p:to>
                                    </p:set>
                                    <p:anim calcmode="lin" valueType="num">
                                      <p:cBhvr>
                                        <p:cTn id="33" dur="500" fill="hold"/>
                                        <p:tgtEl>
                                          <p:spTgt spid="512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512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512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5126">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5126">
                                            <p:txEl>
                                              <p:pRg st="4" end="4"/>
                                            </p:txEl>
                                          </p:spTgt>
                                        </p:tgtEl>
                                        <p:attrNameLst>
                                          <p:attrName>style.visibility</p:attrName>
                                        </p:attrNameLst>
                                      </p:cBhvr>
                                      <p:to>
                                        <p:strVal val="visible"/>
                                      </p:to>
                                    </p:set>
                                    <p:anim calcmode="lin" valueType="num">
                                      <p:cBhvr>
                                        <p:cTn id="39" dur="500" fill="hold"/>
                                        <p:tgtEl>
                                          <p:spTgt spid="512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512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512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512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5125"/>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5125"/>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5125"/>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5125"/>
                                        </p:tgtEl>
                                        <p:attrNameLst>
                                          <p:attrName>ppt_y</p:attrName>
                                        </p:attrNameLst>
                                      </p:cBhvr>
                                      <p:tavLst>
                                        <p:tav tm="0">
                                          <p:val>
                                            <p:strVal val="ppt_y"/>
                                          </p:val>
                                        </p:tav>
                                        <p:tav tm="100000">
                                          <p:val>
                                            <p:strVal val="ppt_y"/>
                                          </p:val>
                                        </p:tav>
                                      </p:tavLst>
                                    </p:anim>
                                    <p:set>
                                      <p:cBhvr>
                                        <p:cTn id="50" dur="1" fill="hold">
                                          <p:stCondLst>
                                            <p:cond delay="499"/>
                                          </p:stCondLst>
                                        </p:cTn>
                                        <p:tgtEl>
                                          <p:spTgt spid="5125"/>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5126">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5126">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5126">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5126">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5126">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5126">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5126">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5126">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5126">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5126">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5126">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5126">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5126">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5126">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5126">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5126">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5126">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5126">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5126">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5126">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5126">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5126">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5126">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5126">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512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5" grpId="1"/>
      <p:bldP spid="5126" grpId="0" build="p">
        <p:tmplLst>
          <p:tmpl lvl="1">
            <p:tnLst>
              <p:par>
                <p:cTn presetID="39" presetClass="entr" presetSubtype="0" accel="100000" fill="hold" nodeType="clickEffect">
                  <p:stCondLst>
                    <p:cond delay="0"/>
                  </p:stCondLst>
                  <p:childTnLst>
                    <p:set>
                      <p:cBhvr>
                        <p:cTn dur="1" fill="hold">
                          <p:stCondLst>
                            <p:cond delay="0"/>
                          </p:stCondLst>
                        </p:cTn>
                        <p:tgtEl>
                          <p:spTgt spid="5126"/>
                        </p:tgtEl>
                        <p:attrNameLst>
                          <p:attrName>style.visibility</p:attrName>
                        </p:attrNameLst>
                      </p:cBhvr>
                      <p:to>
                        <p:strVal val="visible"/>
                      </p:to>
                    </p:set>
                    <p:anim calcmode="lin" valueType="num">
                      <p:cBhvr>
                        <p:cTn dur="500" fill="hold"/>
                        <p:tgtEl>
                          <p:spTgt spid="512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512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512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5126"/>
                        </p:tgtEl>
                        <p:attrNameLst>
                          <p:attrName>ppt_y</p:attrName>
                        </p:attrNameLst>
                      </p:cBhvr>
                      <p:tavLst>
                        <p:tav tm="0">
                          <p:val>
                            <p:strVal val="#ppt_y"/>
                          </p:val>
                        </p:tav>
                        <p:tav tm="100000">
                          <p:val>
                            <p:strVal val="#ppt_y"/>
                          </p:val>
                        </p:tav>
                      </p:tavLst>
                    </p:anim>
                  </p:childTnLst>
                </p:cTn>
              </p:par>
            </p:tnLst>
          </p:tmpl>
          <p:tmpl lvl="2">
            <p:tnLst>
              <p:par>
                <p:cTn presetID="39" presetClass="entr" presetSubtype="0" accel="100000" fill="hold" nodeType="withEffect">
                  <p:stCondLst>
                    <p:cond delay="0"/>
                  </p:stCondLst>
                  <p:childTnLst>
                    <p:set>
                      <p:cBhvr>
                        <p:cTn dur="1" fill="hold">
                          <p:stCondLst>
                            <p:cond delay="0"/>
                          </p:stCondLst>
                        </p:cTn>
                        <p:tgtEl>
                          <p:spTgt spid="5126"/>
                        </p:tgtEl>
                        <p:attrNameLst>
                          <p:attrName>style.visibility</p:attrName>
                        </p:attrNameLst>
                      </p:cBhvr>
                      <p:to>
                        <p:strVal val="visible"/>
                      </p:to>
                    </p:set>
                    <p:anim calcmode="lin" valueType="num">
                      <p:cBhvr>
                        <p:cTn dur="500" fill="hold"/>
                        <p:tgtEl>
                          <p:spTgt spid="512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512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512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5126"/>
                        </p:tgtEl>
                        <p:attrNameLst>
                          <p:attrName>ppt_y</p:attrName>
                        </p:attrNameLst>
                      </p:cBhvr>
                      <p:tavLst>
                        <p:tav tm="0">
                          <p:val>
                            <p:strVal val="#ppt_y"/>
                          </p:val>
                        </p:tav>
                        <p:tav tm="100000">
                          <p:val>
                            <p:strVal val="#ppt_y"/>
                          </p:val>
                        </p:tav>
                      </p:tavLst>
                    </p:anim>
                  </p:childTnLst>
                </p:cTn>
              </p:par>
            </p:tnLst>
          </p:tmpl>
          <p:tmpl lvl="3">
            <p:tnLst>
              <p:par>
                <p:cTn presetID="39" presetClass="entr" presetSubtype="0" accel="100000" fill="hold" nodeType="withEffect">
                  <p:stCondLst>
                    <p:cond delay="0"/>
                  </p:stCondLst>
                  <p:childTnLst>
                    <p:set>
                      <p:cBhvr>
                        <p:cTn dur="1" fill="hold">
                          <p:stCondLst>
                            <p:cond delay="0"/>
                          </p:stCondLst>
                        </p:cTn>
                        <p:tgtEl>
                          <p:spTgt spid="5126"/>
                        </p:tgtEl>
                        <p:attrNameLst>
                          <p:attrName>style.visibility</p:attrName>
                        </p:attrNameLst>
                      </p:cBhvr>
                      <p:to>
                        <p:strVal val="visible"/>
                      </p:to>
                    </p:set>
                    <p:anim calcmode="lin" valueType="num">
                      <p:cBhvr>
                        <p:cTn dur="500" fill="hold"/>
                        <p:tgtEl>
                          <p:spTgt spid="512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512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512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5126"/>
                        </p:tgtEl>
                        <p:attrNameLst>
                          <p:attrName>ppt_y</p:attrName>
                        </p:attrNameLst>
                      </p:cBhvr>
                      <p:tavLst>
                        <p:tav tm="0">
                          <p:val>
                            <p:strVal val="#ppt_y"/>
                          </p:val>
                        </p:tav>
                        <p:tav tm="100000">
                          <p:val>
                            <p:strVal val="#ppt_y"/>
                          </p:val>
                        </p:tav>
                      </p:tavLst>
                    </p:anim>
                  </p:childTnLst>
                </p:cTn>
              </p:par>
            </p:tnLst>
          </p:tmpl>
          <p:tmpl lvl="4">
            <p:tnLst>
              <p:par>
                <p:cTn presetID="39" presetClass="entr" presetSubtype="0" accel="100000" fill="hold" nodeType="withEffect">
                  <p:stCondLst>
                    <p:cond delay="0"/>
                  </p:stCondLst>
                  <p:childTnLst>
                    <p:set>
                      <p:cBhvr>
                        <p:cTn dur="1" fill="hold">
                          <p:stCondLst>
                            <p:cond delay="0"/>
                          </p:stCondLst>
                        </p:cTn>
                        <p:tgtEl>
                          <p:spTgt spid="5126"/>
                        </p:tgtEl>
                        <p:attrNameLst>
                          <p:attrName>style.visibility</p:attrName>
                        </p:attrNameLst>
                      </p:cBhvr>
                      <p:to>
                        <p:strVal val="visible"/>
                      </p:to>
                    </p:set>
                    <p:anim calcmode="lin" valueType="num">
                      <p:cBhvr>
                        <p:cTn dur="500" fill="hold"/>
                        <p:tgtEl>
                          <p:spTgt spid="512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512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512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5126"/>
                        </p:tgtEl>
                        <p:attrNameLst>
                          <p:attrName>ppt_y</p:attrName>
                        </p:attrNameLst>
                      </p:cBhvr>
                      <p:tavLst>
                        <p:tav tm="0">
                          <p:val>
                            <p:strVal val="#ppt_y"/>
                          </p:val>
                        </p:tav>
                        <p:tav tm="100000">
                          <p:val>
                            <p:strVal val="#ppt_y"/>
                          </p:val>
                        </p:tav>
                      </p:tavLst>
                    </p:anim>
                  </p:childTnLst>
                </p:cTn>
              </p:par>
            </p:tnLst>
          </p:tmpl>
          <p:tmpl lvl="5">
            <p:tnLst>
              <p:par>
                <p:cTn presetID="39" presetClass="entr" presetSubtype="0" accel="100000" fill="hold" nodeType="withEffect">
                  <p:stCondLst>
                    <p:cond delay="0"/>
                  </p:stCondLst>
                  <p:childTnLst>
                    <p:set>
                      <p:cBhvr>
                        <p:cTn dur="1" fill="hold">
                          <p:stCondLst>
                            <p:cond delay="0"/>
                          </p:stCondLst>
                        </p:cTn>
                        <p:tgtEl>
                          <p:spTgt spid="5126"/>
                        </p:tgtEl>
                        <p:attrNameLst>
                          <p:attrName>style.visibility</p:attrName>
                        </p:attrNameLst>
                      </p:cBhvr>
                      <p:to>
                        <p:strVal val="visible"/>
                      </p:to>
                    </p:set>
                    <p:anim calcmode="lin" valueType="num">
                      <p:cBhvr>
                        <p:cTn dur="500" fill="hold"/>
                        <p:tgtEl>
                          <p:spTgt spid="512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512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512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5126"/>
                        </p:tgtEl>
                        <p:attrNameLst>
                          <p:attrName>ppt_y</p:attrName>
                        </p:attrNameLst>
                      </p:cBhvr>
                      <p:tavLst>
                        <p:tav tm="0">
                          <p:val>
                            <p:strVal val="#ppt_y"/>
                          </p:val>
                        </p:tav>
                        <p:tav tm="100000">
                          <p:val>
                            <p:strVal val="#ppt_y"/>
                          </p:val>
                        </p:tav>
                      </p:tavLst>
                    </p:anim>
                  </p:childTnLst>
                </p:cTn>
              </p:par>
            </p:tnLst>
          </p:tmpl>
        </p:tmplLst>
      </p:bldP>
      <p:bldP spid="5126" grpId="1" build="allAtOnce">
        <p:tmplLst>
          <p:tmpl lvl="1">
            <p:tnLst>
              <p:par>
                <p:cTn presetID="39" presetClass="exit" presetSubtype="0" decel="100000" fill="hold" nodeType="withEffect">
                  <p:stCondLst>
                    <p:cond delay="0"/>
                  </p:stCondLst>
                  <p:childTnLst>
                    <p:anim calcmode="lin" valueType="num">
                      <p:cBhvr>
                        <p:cTn dur="500" fill="hold"/>
                        <p:tgtEl>
                          <p:spTgt spid="512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512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512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5126"/>
                        </p:tgtEl>
                        <p:attrNameLst>
                          <p:attrName>ppt_y</p:attrName>
                        </p:attrNameLst>
                      </p:cBhvr>
                      <p:tavLst>
                        <p:tav tm="0">
                          <p:val>
                            <p:strVal val="ppt_y"/>
                          </p:val>
                        </p:tav>
                        <p:tav tm="100000">
                          <p:val>
                            <p:strVal val="ppt_y"/>
                          </p:val>
                        </p:tav>
                      </p:tavLst>
                    </p:anim>
                    <p:set>
                      <p:cBhvr>
                        <p:cTn dur="1" fill="hold">
                          <p:stCondLst>
                            <p:cond delay="499"/>
                          </p:stCondLst>
                        </p:cTn>
                        <p:tgtEl>
                          <p:spTgt spid="5126"/>
                        </p:tgtEl>
                        <p:attrNameLst>
                          <p:attrName>style.visibility</p:attrName>
                        </p:attrNameLst>
                      </p:cBhvr>
                      <p:to>
                        <p:strVal val="hidden"/>
                      </p:to>
                    </p:set>
                  </p:childTnLst>
                </p:cTn>
              </p:par>
            </p:tnLst>
          </p:tmpl>
          <p:tmpl lvl="2">
            <p:tnLst>
              <p:par>
                <p:cTn presetID="39" presetClass="exit" presetSubtype="0" decel="100000" fill="hold" nodeType="withEffect">
                  <p:stCondLst>
                    <p:cond delay="0"/>
                  </p:stCondLst>
                  <p:childTnLst>
                    <p:anim calcmode="lin" valueType="num">
                      <p:cBhvr>
                        <p:cTn dur="500" fill="hold"/>
                        <p:tgtEl>
                          <p:spTgt spid="512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512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512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5126"/>
                        </p:tgtEl>
                        <p:attrNameLst>
                          <p:attrName>ppt_y</p:attrName>
                        </p:attrNameLst>
                      </p:cBhvr>
                      <p:tavLst>
                        <p:tav tm="0">
                          <p:val>
                            <p:strVal val="ppt_y"/>
                          </p:val>
                        </p:tav>
                        <p:tav tm="100000">
                          <p:val>
                            <p:strVal val="ppt_y"/>
                          </p:val>
                        </p:tav>
                      </p:tavLst>
                    </p:anim>
                    <p:set>
                      <p:cBhvr>
                        <p:cTn dur="1" fill="hold">
                          <p:stCondLst>
                            <p:cond delay="499"/>
                          </p:stCondLst>
                        </p:cTn>
                        <p:tgtEl>
                          <p:spTgt spid="5126"/>
                        </p:tgtEl>
                        <p:attrNameLst>
                          <p:attrName>style.visibility</p:attrName>
                        </p:attrNameLst>
                      </p:cBhvr>
                      <p:to>
                        <p:strVal val="hidden"/>
                      </p:to>
                    </p:set>
                  </p:childTnLst>
                </p:cTn>
              </p:par>
            </p:tnLst>
          </p:tmpl>
          <p:tmpl lvl="3">
            <p:tnLst>
              <p:par>
                <p:cTn presetID="39" presetClass="exit" presetSubtype="0" decel="100000" fill="hold" nodeType="withEffect">
                  <p:stCondLst>
                    <p:cond delay="0"/>
                  </p:stCondLst>
                  <p:childTnLst>
                    <p:anim calcmode="lin" valueType="num">
                      <p:cBhvr>
                        <p:cTn dur="500" fill="hold"/>
                        <p:tgtEl>
                          <p:spTgt spid="512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512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512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5126"/>
                        </p:tgtEl>
                        <p:attrNameLst>
                          <p:attrName>ppt_y</p:attrName>
                        </p:attrNameLst>
                      </p:cBhvr>
                      <p:tavLst>
                        <p:tav tm="0">
                          <p:val>
                            <p:strVal val="ppt_y"/>
                          </p:val>
                        </p:tav>
                        <p:tav tm="100000">
                          <p:val>
                            <p:strVal val="ppt_y"/>
                          </p:val>
                        </p:tav>
                      </p:tavLst>
                    </p:anim>
                    <p:set>
                      <p:cBhvr>
                        <p:cTn dur="1" fill="hold">
                          <p:stCondLst>
                            <p:cond delay="499"/>
                          </p:stCondLst>
                        </p:cTn>
                        <p:tgtEl>
                          <p:spTgt spid="5126"/>
                        </p:tgtEl>
                        <p:attrNameLst>
                          <p:attrName>style.visibility</p:attrName>
                        </p:attrNameLst>
                      </p:cBhvr>
                      <p:to>
                        <p:strVal val="hidden"/>
                      </p:to>
                    </p:set>
                  </p:childTnLst>
                </p:cTn>
              </p:par>
            </p:tnLst>
          </p:tmpl>
          <p:tmpl lvl="4">
            <p:tnLst>
              <p:par>
                <p:cTn presetID="39" presetClass="exit" presetSubtype="0" decel="100000" fill="hold" nodeType="withEffect">
                  <p:stCondLst>
                    <p:cond delay="0"/>
                  </p:stCondLst>
                  <p:childTnLst>
                    <p:anim calcmode="lin" valueType="num">
                      <p:cBhvr>
                        <p:cTn dur="500" fill="hold"/>
                        <p:tgtEl>
                          <p:spTgt spid="512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512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512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5126"/>
                        </p:tgtEl>
                        <p:attrNameLst>
                          <p:attrName>ppt_y</p:attrName>
                        </p:attrNameLst>
                      </p:cBhvr>
                      <p:tavLst>
                        <p:tav tm="0">
                          <p:val>
                            <p:strVal val="ppt_y"/>
                          </p:val>
                        </p:tav>
                        <p:tav tm="100000">
                          <p:val>
                            <p:strVal val="ppt_y"/>
                          </p:val>
                        </p:tav>
                      </p:tavLst>
                    </p:anim>
                    <p:set>
                      <p:cBhvr>
                        <p:cTn dur="1" fill="hold">
                          <p:stCondLst>
                            <p:cond delay="499"/>
                          </p:stCondLst>
                        </p:cTn>
                        <p:tgtEl>
                          <p:spTgt spid="5126"/>
                        </p:tgtEl>
                        <p:attrNameLst>
                          <p:attrName>style.visibility</p:attrName>
                        </p:attrNameLst>
                      </p:cBhvr>
                      <p:to>
                        <p:strVal val="hidden"/>
                      </p:to>
                    </p:set>
                  </p:childTnLst>
                </p:cTn>
              </p:par>
            </p:tnLst>
          </p:tmpl>
          <p:tmpl lvl="5">
            <p:tnLst>
              <p:par>
                <p:cTn presetID="39" presetClass="exit" presetSubtype="0" decel="100000" fill="hold" nodeType="withEffect">
                  <p:stCondLst>
                    <p:cond delay="0"/>
                  </p:stCondLst>
                  <p:childTnLst>
                    <p:anim calcmode="lin" valueType="num">
                      <p:cBhvr>
                        <p:cTn dur="500" fill="hold"/>
                        <p:tgtEl>
                          <p:spTgt spid="512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512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512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5126"/>
                        </p:tgtEl>
                        <p:attrNameLst>
                          <p:attrName>ppt_y</p:attrName>
                        </p:attrNameLst>
                      </p:cBhvr>
                      <p:tavLst>
                        <p:tav tm="0">
                          <p:val>
                            <p:strVal val="ppt_y"/>
                          </p:val>
                        </p:tav>
                        <p:tav tm="100000">
                          <p:val>
                            <p:strVal val="ppt_y"/>
                          </p:val>
                        </p:tav>
                      </p:tavLst>
                    </p:anim>
                    <p:set>
                      <p:cBhvr>
                        <p:cTn dur="1" fill="hold">
                          <p:stCondLst>
                            <p:cond delay="499"/>
                          </p:stCondLst>
                        </p:cTn>
                        <p:tgtEl>
                          <p:spTgt spid="5126"/>
                        </p:tgtEl>
                        <p:attrNameLst>
                          <p:attrName>style.visibility</p:attrName>
                        </p:attrNameLst>
                      </p:cBhvr>
                      <p:to>
                        <p:strVal val="hidden"/>
                      </p:to>
                    </p:set>
                  </p:childTnLst>
                </p:cTn>
              </p:par>
            </p:tnLst>
          </p:tmpl>
        </p:tmplLst>
      </p:bldP>
    </p:bldLst>
  </p:timing>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lnSpc>
          <a:spcPct val="90000"/>
        </a:lnSpc>
        <a:spcBef>
          <a:spcPct val="20000"/>
        </a:spcBef>
        <a:spcAft>
          <a:spcPct val="0"/>
        </a:spcAft>
        <a:buClr>
          <a:schemeClr val="tx2"/>
        </a:buClr>
        <a:buSzPct val="75000"/>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00CCFF"/>
        </a:buClr>
        <a:buSzPct val="65000"/>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4" name="Picture 6" descr="Рисунок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050" name="WordArt 2"/>
          <p:cNvSpPr>
            <a:spLocks noChangeArrowheads="1" noChangeShapeType="1" noTextEdit="1"/>
          </p:cNvSpPr>
          <p:nvPr/>
        </p:nvSpPr>
        <p:spPr bwMode="auto">
          <a:xfrm>
            <a:off x="1187450" y="549275"/>
            <a:ext cx="6264275"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4917"/>
                <a:gd name="adj2" fmla="val 0"/>
              </a:avLst>
            </a:prstTxWarp>
          </a:bodyPr>
          <a:lstStyle/>
          <a:p>
            <a:pPr algn="ctr"/>
            <a:r>
              <a:rPr lang="ru-RU" sz="2000" kern="10">
                <a:gradFill rotWithShape="0">
                  <a:gsLst>
                    <a:gs pos="0">
                      <a:schemeClr val="accent2"/>
                    </a:gs>
                    <a:gs pos="50000">
                      <a:srgbClr val="009999"/>
                    </a:gs>
                    <a:gs pos="100000">
                      <a:schemeClr val="accent2"/>
                    </a:gs>
                  </a:gsLst>
                  <a:lin ang="5400000" scaled="1"/>
                </a:gradFill>
                <a:effectLst>
                  <a:outerShdw dist="53882" dir="2700000" algn="ctr" rotWithShape="0">
                    <a:srgbClr val="C0C0C0">
                      <a:alpha val="80000"/>
                    </a:srgbClr>
                  </a:outerShdw>
                </a:effectLst>
                <a:cs typeface="Times New Roman" panose="02020603050405020304" pitchFamily="18" charset="0"/>
              </a:rPr>
              <a:t>Презентация на тему:</a:t>
            </a:r>
          </a:p>
        </p:txBody>
      </p:sp>
      <p:sp>
        <p:nvSpPr>
          <p:cNvPr id="130051" name="WordArt 3"/>
          <p:cNvSpPr>
            <a:spLocks noChangeArrowheads="1" noChangeShapeType="1" noTextEdit="1"/>
          </p:cNvSpPr>
          <p:nvPr/>
        </p:nvSpPr>
        <p:spPr bwMode="auto">
          <a:xfrm>
            <a:off x="1187450" y="2565400"/>
            <a:ext cx="6697663" cy="863600"/>
          </a:xfrm>
          <a:prstGeom prst="rect">
            <a:avLst/>
          </a:prstGeom>
        </p:spPr>
        <p:txBody>
          <a:bodyPr wrap="none" fromWordArt="1">
            <a:prstTxWarp prst="textPlain">
              <a:avLst>
                <a:gd name="adj" fmla="val 50519"/>
              </a:avLst>
            </a:prstTxWarp>
          </a:bodyPr>
          <a:lstStyle/>
          <a:p>
            <a:pPr algn="ctr"/>
            <a:r>
              <a:rPr lang="ru-RU" sz="2000" kern="10">
                <a:ln w="19050">
                  <a:solidFill>
                    <a:srgbClr val="99CCFF"/>
                  </a:solidFill>
                  <a:round/>
                  <a:headEnd/>
                  <a:tailEnd/>
                </a:ln>
                <a:solidFill>
                  <a:srgbClr val="00CCFF"/>
                </a:solidFill>
                <a:effectLst>
                  <a:outerShdw dist="35921" dir="2700000" algn="ctr" rotWithShape="0">
                    <a:srgbClr val="990000"/>
                  </a:outerShdw>
                </a:effectLst>
                <a:latin typeface="Impact" panose="020B0806030902050204" pitchFamily="34" charset="0"/>
              </a:rPr>
              <a:t>Водные ресурсы, Стихийные явления.</a:t>
            </a:r>
          </a:p>
          <a:p>
            <a:pPr algn="ctr"/>
            <a:endParaRPr lang="ru-RU" sz="2000" kern="10">
              <a:ln w="19050">
                <a:solidFill>
                  <a:srgbClr val="99CCFF"/>
                </a:solidFill>
                <a:round/>
                <a:headEnd/>
                <a:tailEnd/>
              </a:ln>
              <a:solidFill>
                <a:srgbClr val="00CCFF"/>
              </a:solidFill>
              <a:effectLst>
                <a:outerShdw dist="35921" dir="2700000" algn="ctr" rotWithShape="0">
                  <a:srgbClr val="990000"/>
                </a:outerShdw>
              </a:effectLst>
              <a:latin typeface="Impact" panose="020B0806030902050204" pitchFamily="34" charset="0"/>
            </a:endParaRPr>
          </a:p>
        </p:txBody>
      </p:sp>
      <p:sp>
        <p:nvSpPr>
          <p:cNvPr id="130052" name="Rectangle 4"/>
          <p:cNvSpPr>
            <a:spLocks noChangeArrowheads="1"/>
          </p:cNvSpPr>
          <p:nvPr/>
        </p:nvSpPr>
        <p:spPr bwMode="auto">
          <a:xfrm>
            <a:off x="5257800" y="523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30055" name="WordArt 7"/>
          <p:cNvSpPr>
            <a:spLocks noChangeArrowheads="1" noChangeShapeType="1" noTextEdit="1"/>
          </p:cNvSpPr>
          <p:nvPr/>
        </p:nvSpPr>
        <p:spPr bwMode="auto">
          <a:xfrm>
            <a:off x="971550" y="5229225"/>
            <a:ext cx="6985000" cy="736600"/>
          </a:xfrm>
          <a:prstGeom prst="rect">
            <a:avLst/>
          </a:prstGeom>
        </p:spPr>
        <p:txBody>
          <a:bodyPr wrap="none" fromWordArt="1">
            <a:prstTxWarp prst="textPlain">
              <a:avLst>
                <a:gd name="adj" fmla="val 50000"/>
              </a:avLst>
            </a:prstTxWarp>
          </a:bodyPr>
          <a:lstStyle/>
          <a:p>
            <a:pPr algn="ctr"/>
            <a:r>
              <a:rPr lang="ru-RU" sz="2000" kern="10">
                <a:ln w="12700">
                  <a:solidFill>
                    <a:srgbClr val="0000FF"/>
                  </a:solidFill>
                  <a:round/>
                  <a:headEnd/>
                  <a:tailEnd/>
                </a:ln>
                <a:solidFill>
                  <a:srgbClr val="00FFFF">
                    <a:alpha val="50000"/>
                  </a:srgbClr>
                </a:solidFill>
                <a:effectLst>
                  <a:outerShdw dist="45791" dir="2021404" algn="ctr" rotWithShape="0">
                    <a:srgbClr val="9999FF"/>
                  </a:outerShdw>
                </a:effectLst>
                <a:latin typeface="Arial" panose="020B0604020202020204" pitchFamily="34" charset="0"/>
                <a:cs typeface="Arial" panose="020B0604020202020204" pitchFamily="34" charset="0"/>
              </a:rPr>
              <a:t>Подгатовил ученик 8 "б" класса Артемьев Артём</a:t>
            </a:r>
          </a:p>
        </p:txBody>
      </p:sp>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4" name="Picture 4" descr="Рисунок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5300" cy="7038975"/>
          </a:xfrm>
          <a:prstGeom prst="rect">
            <a:avLst/>
          </a:prstGeom>
          <a:noFill/>
          <a:extLst>
            <a:ext uri="{909E8E84-426E-40DD-AFC4-6F175D3DCCD1}">
              <a14:hiddenFill xmlns:a14="http://schemas.microsoft.com/office/drawing/2010/main">
                <a:solidFill>
                  <a:srgbClr val="FFFFFF"/>
                </a:solidFill>
              </a14:hiddenFill>
            </a:ext>
          </a:extLst>
        </p:spPr>
      </p:pic>
      <p:sp>
        <p:nvSpPr>
          <p:cNvPr id="138242" name="Text Box 2"/>
          <p:cNvSpPr txBox="1">
            <a:spLocks noChangeArrowheads="1"/>
          </p:cNvSpPr>
          <p:nvPr/>
        </p:nvSpPr>
        <p:spPr bwMode="auto">
          <a:xfrm>
            <a:off x="2555875" y="0"/>
            <a:ext cx="6265863"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ru-RU" altLang="ru-RU" sz="1600">
                <a:solidFill>
                  <a:srgbClr val="FF66FF"/>
                </a:solidFill>
                <a:effectLst>
                  <a:outerShdw blurRad="38100" dist="38100" dir="2700000" algn="tl">
                    <a:srgbClr val="000000"/>
                  </a:outerShdw>
                </a:effectLst>
                <a:latin typeface="Tahoma" panose="020B0604030504040204" pitchFamily="34" charset="0"/>
              </a:rPr>
              <a:t>При строительстве водохранилища затапливаются леса и крупные массивы самых плодородных пойменных земель. Пришлось переселять людей с обжитых мест. При этом под воду ушли многие села. На территории, прилегающих к водохранилищу, происходит подъем уровня грунтовых вод и вследствие этого их подтопление. А сколько гибнет рыбы, лишенной привычных путей во время нереста! В водохранилищах, как и в озерах, крайне замедлен водообмен и слабее возможность самоочищения по сравнению с реками. Поэтому существует постоянная опасность загрязнения их сточными (промышленными, бытовыми и сельскохозяйственными) водами. Из-за резкого замедления скорости течения существует проблема заиления водохранилищ наносами, которые несут река и временные водотоки. Так что порой трудно оценить, больше пользы или вреда приносит строительство водохранилищ.</a:t>
            </a:r>
          </a:p>
        </p:txBody>
      </p:sp>
      <p:sp>
        <p:nvSpPr>
          <p:cNvPr id="138243" name="WordArt 3"/>
          <p:cNvSpPr>
            <a:spLocks noChangeArrowheads="1" noChangeShapeType="1" noTextEdit="1"/>
          </p:cNvSpPr>
          <p:nvPr/>
        </p:nvSpPr>
        <p:spPr bwMode="auto">
          <a:xfrm>
            <a:off x="179388" y="-171450"/>
            <a:ext cx="2519362" cy="1152525"/>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a:r>
              <a:rPr lang="ru-RU" sz="3600" kern="10">
                <a:ln w="9525">
                  <a:round/>
                  <a:headEnd/>
                  <a:tailEnd/>
                </a:ln>
                <a:gradFill rotWithShape="0">
                  <a:gsLst>
                    <a:gs pos="0">
                      <a:srgbClr val="FFFFCC"/>
                    </a:gs>
                    <a:gs pos="100000">
                      <a:srgbClr val="FF9999"/>
                    </a:gs>
                  </a:gsLst>
                  <a:lin ang="5400000" scaled="1"/>
                </a:gradFill>
                <a:cs typeface="Times New Roman" panose="02020603050405020304" pitchFamily="18" charset="0"/>
              </a:rPr>
              <a:t>Вывод: </a:t>
            </a:r>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684213" y="1268413"/>
            <a:ext cx="7991475"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Tx/>
              <a:buAutoNum type="arabicParenR"/>
            </a:pPr>
            <a:r>
              <a:rPr lang="ru-RU" altLang="ru-RU" sz="2800">
                <a:latin typeface="Times New Roman" panose="02020603050405020304" pitchFamily="18" charset="0"/>
              </a:rPr>
              <a:t>Строить очистные сооружения, а многие очистные сооружения реконструировать.</a:t>
            </a:r>
          </a:p>
          <a:p>
            <a:pPr>
              <a:buFontTx/>
              <a:buAutoNum type="arabicParenR"/>
            </a:pPr>
            <a:endParaRPr lang="ru-RU" altLang="ru-RU" sz="2800">
              <a:latin typeface="Times New Roman" panose="02020603050405020304" pitchFamily="18" charset="0"/>
            </a:endParaRPr>
          </a:p>
          <a:p>
            <a:pPr>
              <a:buFontTx/>
              <a:buAutoNum type="arabicParenR" startAt="2"/>
            </a:pPr>
            <a:r>
              <a:rPr lang="ru-RU" altLang="ru-RU" sz="2800">
                <a:latin typeface="Times New Roman" panose="02020603050405020304" pitchFamily="18" charset="0"/>
              </a:rPr>
              <a:t>Совершенствовать технологию производства на предприятиях. Например, ввести оборотную систему водоснабжения. Отработанные воды очищаются и снова используются на этом же предприятии.</a:t>
            </a:r>
          </a:p>
          <a:p>
            <a:pPr>
              <a:buFontTx/>
              <a:buAutoNum type="arabicParenR" startAt="2"/>
            </a:pPr>
            <a:endParaRPr lang="ru-RU" altLang="ru-RU" sz="2800">
              <a:latin typeface="Times New Roman" panose="02020603050405020304" pitchFamily="18" charset="0"/>
            </a:endParaRPr>
          </a:p>
          <a:p>
            <a:r>
              <a:rPr lang="ru-RU" altLang="ru-RU" sz="2800">
                <a:latin typeface="Times New Roman" panose="02020603050405020304" pitchFamily="18" charset="0"/>
              </a:rPr>
              <a:t>3) Экономия потребления воды, плата за каждый метр кубический по счетчику.</a:t>
            </a:r>
          </a:p>
        </p:txBody>
      </p:sp>
      <p:sp>
        <p:nvSpPr>
          <p:cNvPr id="36869" name="Text Box 5"/>
          <p:cNvSpPr txBox="1">
            <a:spLocks noChangeArrowheads="1"/>
          </p:cNvSpPr>
          <p:nvPr/>
        </p:nvSpPr>
        <p:spPr bwMode="auto">
          <a:xfrm>
            <a:off x="2051050" y="404813"/>
            <a:ext cx="4465638"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3600" b="1"/>
              <a:t>      Охрана вод.</a:t>
            </a:r>
          </a:p>
          <a:p>
            <a:pPr>
              <a:spcBef>
                <a:spcPct val="50000"/>
              </a:spcBef>
            </a:pPr>
            <a:endParaRPr lang="ru-RU" altLang="ru-RU" sz="3600" b="1"/>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Воды и челове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268413"/>
            <a:ext cx="6480175"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Text Box 6"/>
          <p:cNvSpPr txBox="1">
            <a:spLocks noChangeArrowheads="1"/>
          </p:cNvSpPr>
          <p:nvPr/>
        </p:nvSpPr>
        <p:spPr bwMode="auto">
          <a:xfrm>
            <a:off x="1116013" y="6092825"/>
            <a:ext cx="6911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ltLang="ru-RU"/>
          </a:p>
        </p:txBody>
      </p:sp>
      <p:sp>
        <p:nvSpPr>
          <p:cNvPr id="87047" name="Text Box 7"/>
          <p:cNvSpPr txBox="1">
            <a:spLocks noChangeArrowheads="1"/>
          </p:cNvSpPr>
          <p:nvPr/>
        </p:nvSpPr>
        <p:spPr bwMode="auto">
          <a:xfrm>
            <a:off x="755650" y="6021388"/>
            <a:ext cx="838835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ru-RU" altLang="ru-RU" sz="2800" b="1" i="1"/>
              <a:t>Подготовил ученик 8а класса  Богачёв Артём</a:t>
            </a:r>
          </a:p>
          <a:p>
            <a:r>
              <a:rPr kumimoji="0" lang="ru-RU" altLang="ru-RU" b="1" i="1"/>
              <a:t>                                                                                                                                     </a:t>
            </a:r>
          </a:p>
        </p:txBody>
      </p:sp>
    </p:spTree>
  </p:cSld>
  <p:clrMapOvr>
    <a:masterClrMapping/>
  </p:clrMapOvr>
  <p:transition advClick="0" advTm="10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8313" y="0"/>
            <a:ext cx="8229600" cy="981075"/>
          </a:xfrm>
        </p:spPr>
        <p:txBody>
          <a:bodyPr/>
          <a:lstStyle/>
          <a:p>
            <a:pPr algn="ctr"/>
            <a:r>
              <a:rPr lang="ru-RU" altLang="ru-RU"/>
              <a:t>Наводнения.</a:t>
            </a:r>
          </a:p>
        </p:txBody>
      </p:sp>
      <p:sp>
        <p:nvSpPr>
          <p:cNvPr id="88067" name="Rectangle 3"/>
          <p:cNvSpPr>
            <a:spLocks noGrp="1" noChangeArrowheads="1"/>
          </p:cNvSpPr>
          <p:nvPr>
            <p:ph type="body" idx="1"/>
          </p:nvPr>
        </p:nvSpPr>
        <p:spPr>
          <a:xfrm>
            <a:off x="250825" y="4797425"/>
            <a:ext cx="8447088" cy="1584325"/>
          </a:xfrm>
        </p:spPr>
        <p:txBody>
          <a:bodyPr/>
          <a:lstStyle/>
          <a:p>
            <a:pPr>
              <a:lnSpc>
                <a:spcPct val="80000"/>
              </a:lnSpc>
            </a:pPr>
            <a:r>
              <a:rPr lang="ru-RU" altLang="ru-RU" sz="1800"/>
              <a:t>Вода может приносить человеку много бедствий. Это стихийные явления: наводнения, цунами, снегопады, сели, лавины, наледи, гололед, ливни. 40% всех стихийных бедствий приходится на </a:t>
            </a:r>
            <a:r>
              <a:rPr lang="ru-RU" altLang="ru-RU" sz="1800" b="1" i="1"/>
              <a:t>наводнения.</a:t>
            </a:r>
            <a:endParaRPr lang="ru-RU" altLang="ru-RU" sz="1800"/>
          </a:p>
          <a:p>
            <a:pPr>
              <a:lnSpc>
                <a:spcPct val="80000"/>
              </a:lnSpc>
            </a:pPr>
            <a:r>
              <a:rPr lang="ru-RU" altLang="ru-RU" sz="1800"/>
              <a:t>Чаще всего наводнения бывают на реках Северного стока. Весной в верховьях рек находящихся южнее низовьев, уже ледоход и половодье, а в низовьях лед еще не ушел. В результате образуются ледяные заторы.                           </a:t>
            </a:r>
          </a:p>
        </p:txBody>
      </p:sp>
      <p:pic>
        <p:nvPicPr>
          <p:cNvPr id="88068"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96975"/>
            <a:ext cx="3744913" cy="3455988"/>
          </a:xfrm>
          <a:prstGeom prst="rect">
            <a:avLst/>
          </a:prstGeom>
          <a:noFill/>
          <a:extLst>
            <a:ext uri="{909E8E84-426E-40DD-AFC4-6F175D3DCCD1}">
              <a14:hiddenFill xmlns:a14="http://schemas.microsoft.com/office/drawing/2010/main">
                <a:solidFill>
                  <a:srgbClr val="FFFFFF"/>
                </a:solidFill>
              </a14:hiddenFill>
            </a:ext>
          </a:extLst>
        </p:spPr>
      </p:pic>
      <p:pic>
        <p:nvPicPr>
          <p:cNvPr id="88069"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268413"/>
            <a:ext cx="4248150" cy="338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flipV="1">
            <a:off x="323850" y="-171450"/>
            <a:ext cx="8229600" cy="73025"/>
          </a:xfrm>
        </p:spPr>
        <p:txBody>
          <a:bodyPr/>
          <a:lstStyle/>
          <a:p>
            <a:endParaRPr lang="ru-RU" altLang="ru-RU" sz="4000"/>
          </a:p>
        </p:txBody>
      </p:sp>
      <p:sp>
        <p:nvSpPr>
          <p:cNvPr id="90115" name="Rectangle 3"/>
          <p:cNvSpPr>
            <a:spLocks noGrp="1" noChangeArrowheads="1"/>
          </p:cNvSpPr>
          <p:nvPr>
            <p:ph type="body" idx="1"/>
          </p:nvPr>
        </p:nvSpPr>
        <p:spPr>
          <a:xfrm>
            <a:off x="395288" y="4149725"/>
            <a:ext cx="8229600" cy="2076450"/>
          </a:xfrm>
        </p:spPr>
        <p:txBody>
          <a:bodyPr/>
          <a:lstStyle/>
          <a:p>
            <a:pPr>
              <a:lnSpc>
                <a:spcPct val="80000"/>
              </a:lnSpc>
            </a:pPr>
            <a:r>
              <a:rPr lang="ru-RU" altLang="ru-RU" sz="1400"/>
              <a:t>Особенно часто наводнения случаются на участках рек с низкими берегами (Обь, Лена). Во время муссонных дождей наводнения бывают и на реках Дальнего Востока. На берегах Амура нельзя селиться, особенно на низменных участках.</a:t>
            </a:r>
          </a:p>
          <a:p>
            <a:pPr>
              <a:lnSpc>
                <a:spcPct val="80000"/>
              </a:lnSpc>
            </a:pPr>
            <a:r>
              <a:rPr lang="ru-RU" altLang="ru-RU" sz="1400"/>
              <a:t>Наводнения возникают, как правило, вследствие обильных осадков. Они несут в долину воду, грязь и обломки скальных пород. Вышедшей из берегов реке удается уносить прочь автомобили, разрушать жилые дома и другие строения. Все это может произойти за такой короткий промежуток времени, что на ответную реакцию остается всего несколько секунд. Защита от наводнений основывается на знании прогнозов и соблюдении мер предосторожности. Зная об образовании волны на разливе, можно в удобный момент вмешаться хотя бы для того, чтобы спасти человеческие жизни.</a:t>
            </a:r>
          </a:p>
        </p:txBody>
      </p:sp>
      <p:pic>
        <p:nvPicPr>
          <p:cNvPr id="90116"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5888"/>
            <a:ext cx="8424862" cy="388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68313" y="0"/>
            <a:ext cx="8229600" cy="1384300"/>
          </a:xfrm>
        </p:spPr>
        <p:txBody>
          <a:bodyPr/>
          <a:lstStyle/>
          <a:p>
            <a:pPr algn="ctr"/>
            <a:r>
              <a:rPr lang="ru-RU" altLang="ru-RU"/>
              <a:t>Сели.</a:t>
            </a:r>
          </a:p>
        </p:txBody>
      </p:sp>
      <p:sp>
        <p:nvSpPr>
          <p:cNvPr id="91139" name="Rectangle 3"/>
          <p:cNvSpPr>
            <a:spLocks noGrp="1" noChangeArrowheads="1"/>
          </p:cNvSpPr>
          <p:nvPr>
            <p:ph type="body" idx="4294967295"/>
          </p:nvPr>
        </p:nvSpPr>
        <p:spPr>
          <a:xfrm>
            <a:off x="0" y="1125538"/>
            <a:ext cx="8229600" cy="863600"/>
          </a:xfrm>
        </p:spPr>
        <p:txBody>
          <a:bodyPr/>
          <a:lstStyle/>
          <a:p>
            <a:r>
              <a:rPr lang="ru-RU" altLang="ru-RU" sz="1400" b="1" i="1"/>
              <a:t>Сели </a:t>
            </a:r>
            <a:r>
              <a:rPr lang="ru-RU" altLang="ru-RU" sz="1400" i="1"/>
              <a:t>- </a:t>
            </a:r>
            <a:r>
              <a:rPr lang="ru-RU" altLang="ru-RU" sz="1400"/>
              <a:t>грязекаменные потоки случаются на Кавказе, в горах юга Сибири. Причина возникновения селей - сильные ливни или быстрое таяние снега, наличие большого количества рыхлых грунтов в верховьях горных долин, сведение лесов на склонах гор.</a:t>
            </a:r>
          </a:p>
        </p:txBody>
      </p:sp>
      <p:pic>
        <p:nvPicPr>
          <p:cNvPr id="91140" name="Picture 4" descr="9"/>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5963" y="1989138"/>
            <a:ext cx="3159125" cy="4692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5" descr="13"/>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1989138"/>
            <a:ext cx="532765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23850" y="-242888"/>
            <a:ext cx="8229600" cy="76200"/>
          </a:xfrm>
        </p:spPr>
        <p:txBody>
          <a:bodyPr/>
          <a:lstStyle/>
          <a:p>
            <a:endParaRPr lang="ru-RU" altLang="ru-RU" sz="4000"/>
          </a:p>
        </p:txBody>
      </p:sp>
      <p:sp>
        <p:nvSpPr>
          <p:cNvPr id="92163" name="Rectangle 3"/>
          <p:cNvSpPr>
            <a:spLocks noGrp="1" noChangeArrowheads="1"/>
          </p:cNvSpPr>
          <p:nvPr>
            <p:ph type="body" idx="1"/>
          </p:nvPr>
        </p:nvSpPr>
        <p:spPr>
          <a:xfrm>
            <a:off x="179388" y="5589588"/>
            <a:ext cx="8229600" cy="1081087"/>
          </a:xfrm>
        </p:spPr>
        <p:txBody>
          <a:bodyPr/>
          <a:lstStyle/>
          <a:p>
            <a:r>
              <a:rPr lang="ru-RU" altLang="ru-RU" sz="2000"/>
              <a:t>Меры борьбы с селями: облесение склонов, террасирование склонов, создание в руслах горных рек специальных плотин-селесборников.</a:t>
            </a:r>
          </a:p>
        </p:txBody>
      </p:sp>
      <p:pic>
        <p:nvPicPr>
          <p:cNvPr id="92164" name="Picture 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4464050" cy="2976562"/>
          </a:xfrm>
          <a:prstGeom prst="rect">
            <a:avLst/>
          </a:prstGeom>
          <a:noFill/>
          <a:extLst>
            <a:ext uri="{909E8E84-426E-40DD-AFC4-6F175D3DCCD1}">
              <a14:hiddenFill xmlns:a14="http://schemas.microsoft.com/office/drawing/2010/main">
                <a:solidFill>
                  <a:srgbClr val="FFFFFF"/>
                </a:solidFill>
              </a14:hiddenFill>
            </a:ext>
          </a:extLst>
        </p:spPr>
      </p:pic>
      <p:pic>
        <p:nvPicPr>
          <p:cNvPr id="92165" name="Picture 5" descr="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15888"/>
            <a:ext cx="4032250" cy="3024187"/>
          </a:xfrm>
          <a:prstGeom prst="rect">
            <a:avLst/>
          </a:prstGeom>
          <a:noFill/>
          <a:extLst>
            <a:ext uri="{909E8E84-426E-40DD-AFC4-6F175D3DCCD1}">
              <a14:hiddenFill xmlns:a14="http://schemas.microsoft.com/office/drawing/2010/main">
                <a:solidFill>
                  <a:srgbClr val="FFFFFF"/>
                </a:solidFill>
              </a14:hiddenFill>
            </a:ext>
          </a:extLst>
        </p:spPr>
      </p:pic>
      <p:pic>
        <p:nvPicPr>
          <p:cNvPr id="92166" name="Picture 6" descr="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781300"/>
            <a:ext cx="4286250" cy="2808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50825" y="-242888"/>
            <a:ext cx="8229600" cy="1143001"/>
          </a:xfrm>
        </p:spPr>
        <p:txBody>
          <a:bodyPr/>
          <a:lstStyle/>
          <a:p>
            <a:r>
              <a:rPr lang="ru-RU" altLang="ru-RU"/>
              <a:t>Цунами.</a:t>
            </a:r>
          </a:p>
        </p:txBody>
      </p:sp>
      <p:sp>
        <p:nvSpPr>
          <p:cNvPr id="93187" name="Rectangle 3"/>
          <p:cNvSpPr>
            <a:spLocks noGrp="1" noChangeArrowheads="1"/>
          </p:cNvSpPr>
          <p:nvPr>
            <p:ph type="body" idx="1"/>
          </p:nvPr>
        </p:nvSpPr>
        <p:spPr>
          <a:xfrm>
            <a:off x="395288" y="4868863"/>
            <a:ext cx="8229600" cy="1760537"/>
          </a:xfrm>
        </p:spPr>
        <p:txBody>
          <a:bodyPr/>
          <a:lstStyle/>
          <a:p>
            <a:r>
              <a:rPr lang="ru-RU" altLang="ru-RU" sz="1800" i="1"/>
              <a:t>В переводе с Японского языка цунами - волна в бухте.</a:t>
            </a:r>
            <a:endParaRPr lang="ru-RU" altLang="ru-RU" sz="1800"/>
          </a:p>
          <a:p>
            <a:r>
              <a:rPr lang="ru-RU" altLang="ru-RU" sz="1800"/>
              <a:t>Разрушительной силой обладает огромная волна, а иногда их бывает несколько высотой до 20 м. Причиной цунами является землетрясение в океане. Волна идет со скоростью 900-1000 км/час. В океане она не опасна, высота волны около 1 метра.</a:t>
            </a:r>
            <a:r>
              <a:rPr lang="ru-RU" altLang="ru-RU"/>
              <a:t> </a:t>
            </a:r>
          </a:p>
        </p:txBody>
      </p:sp>
      <p:pic>
        <p:nvPicPr>
          <p:cNvPr id="93188"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836613"/>
            <a:ext cx="6157912" cy="4119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23850" y="-133350"/>
            <a:ext cx="8229600" cy="133350"/>
          </a:xfrm>
        </p:spPr>
        <p:txBody>
          <a:bodyPr/>
          <a:lstStyle/>
          <a:p>
            <a:endParaRPr lang="ru-RU" altLang="ru-RU" sz="4000"/>
          </a:p>
        </p:txBody>
      </p:sp>
      <p:sp>
        <p:nvSpPr>
          <p:cNvPr id="94211" name="Rectangle 3"/>
          <p:cNvSpPr>
            <a:spLocks noGrp="1" noChangeArrowheads="1"/>
          </p:cNvSpPr>
          <p:nvPr>
            <p:ph type="body" idx="1"/>
          </p:nvPr>
        </p:nvSpPr>
        <p:spPr>
          <a:xfrm>
            <a:off x="539750" y="5516563"/>
            <a:ext cx="8229600" cy="1184275"/>
          </a:xfrm>
        </p:spPr>
        <p:txBody>
          <a:bodyPr/>
          <a:lstStyle/>
          <a:p>
            <a:r>
              <a:rPr lang="ru-RU" altLang="ru-RU" sz="1800"/>
              <a:t>Приближаясь к берегу, особенно при входе в узкую бухту, высота волны резко увеличивается, и тысячи тонн воды с огромной скоростью обрушиваются на берег, превращая дома в щепки, смывая людей, опрокидывая корабли.</a:t>
            </a:r>
          </a:p>
        </p:txBody>
      </p:sp>
      <p:pic>
        <p:nvPicPr>
          <p:cNvPr id="94212"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5888"/>
            <a:ext cx="8064500" cy="544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5"/>
          <p:cNvSpPr txBox="1">
            <a:spLocks noChangeArrowheads="1"/>
          </p:cNvSpPr>
          <p:nvPr/>
        </p:nvSpPr>
        <p:spPr bwMode="auto">
          <a:xfrm>
            <a:off x="395288" y="692150"/>
            <a:ext cx="8748712"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4800" b="1"/>
              <a:t>Водные ресурсы</a:t>
            </a:r>
            <a:r>
              <a:rPr lang="ru-RU" altLang="ru-RU" sz="4000"/>
              <a:t> </a:t>
            </a:r>
            <a:r>
              <a:rPr lang="ru-RU" altLang="ru-RU" sz="4400"/>
              <a:t>— это воды (поверхностные и подземные), которые человек использует в быту, промышленности, в сельском хозяйстве.</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fade">
                                      <p:cBhvr>
                                        <p:cTn id="7" dur="800" decel="100000"/>
                                        <p:tgtEl>
                                          <p:spTgt spid="31749"/>
                                        </p:tgtEl>
                                      </p:cBhvr>
                                    </p:animEffect>
                                    <p:anim calcmode="lin" valueType="num">
                                      <p:cBhvr>
                                        <p:cTn id="8" dur="800" decel="100000" fill="hold"/>
                                        <p:tgtEl>
                                          <p:spTgt spid="31749"/>
                                        </p:tgtEl>
                                        <p:attrNameLst>
                                          <p:attrName>style.rotation</p:attrName>
                                        </p:attrNameLst>
                                      </p:cBhvr>
                                      <p:tavLst>
                                        <p:tav tm="0">
                                          <p:val>
                                            <p:fltVal val="-90"/>
                                          </p:val>
                                        </p:tav>
                                        <p:tav tm="100000">
                                          <p:val>
                                            <p:fltVal val="0"/>
                                          </p:val>
                                        </p:tav>
                                      </p:tavLst>
                                    </p:anim>
                                    <p:anim calcmode="lin" valueType="num">
                                      <p:cBhvr>
                                        <p:cTn id="9" dur="800" decel="100000" fill="hold"/>
                                        <p:tgtEl>
                                          <p:spTgt spid="31749"/>
                                        </p:tgtEl>
                                        <p:attrNameLst>
                                          <p:attrName>ppt_x</p:attrName>
                                        </p:attrNameLst>
                                      </p:cBhvr>
                                      <p:tavLst>
                                        <p:tav tm="0">
                                          <p:val>
                                            <p:strVal val="#ppt_x+0.4"/>
                                          </p:val>
                                        </p:tav>
                                        <p:tav tm="100000">
                                          <p:val>
                                            <p:strVal val="#ppt_x-0.05"/>
                                          </p:val>
                                        </p:tav>
                                      </p:tavLst>
                                    </p:anim>
                                    <p:anim calcmode="lin" valueType="num">
                                      <p:cBhvr>
                                        <p:cTn id="10" dur="800" decel="100000" fill="hold"/>
                                        <p:tgtEl>
                                          <p:spTgt spid="3174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1116013" y="1052513"/>
            <a:ext cx="69119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a:t> </a:t>
            </a:r>
            <a:r>
              <a:rPr lang="ru-RU" altLang="ru-RU" sz="4000" b="1"/>
              <a:t>Водные ресурсы</a:t>
            </a:r>
          </a:p>
        </p:txBody>
      </p:sp>
      <p:sp>
        <p:nvSpPr>
          <p:cNvPr id="34828" name="Rectangle 12"/>
          <p:cNvSpPr>
            <a:spLocks noChangeArrowheads="1"/>
          </p:cNvSpPr>
          <p:nvPr/>
        </p:nvSpPr>
        <p:spPr bwMode="auto">
          <a:xfrm>
            <a:off x="323850" y="3429000"/>
            <a:ext cx="1871663" cy="1871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3200"/>
              <a:t>питье и</a:t>
            </a:r>
          </a:p>
          <a:p>
            <a:pPr algn="ctr"/>
            <a:r>
              <a:rPr lang="ru-RU" altLang="ru-RU" sz="3200"/>
              <a:t> бытовые</a:t>
            </a:r>
          </a:p>
          <a:p>
            <a:pPr algn="ctr"/>
            <a:r>
              <a:rPr lang="ru-RU" altLang="ru-RU" sz="3200"/>
              <a:t> нужды</a:t>
            </a:r>
            <a:r>
              <a:rPr lang="ru-RU" altLang="ru-RU"/>
              <a:t> </a:t>
            </a:r>
          </a:p>
        </p:txBody>
      </p:sp>
      <p:sp>
        <p:nvSpPr>
          <p:cNvPr id="34831" name="Rectangle 15"/>
          <p:cNvSpPr>
            <a:spLocks noChangeArrowheads="1"/>
          </p:cNvSpPr>
          <p:nvPr/>
        </p:nvSpPr>
        <p:spPr bwMode="auto">
          <a:xfrm>
            <a:off x="6948488" y="3284538"/>
            <a:ext cx="1943100" cy="20161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3200"/>
              <a:t>Промыш-</a:t>
            </a:r>
          </a:p>
          <a:p>
            <a:pPr algn="ctr"/>
            <a:r>
              <a:rPr lang="ru-RU" altLang="ru-RU" sz="3200"/>
              <a:t>ленность</a:t>
            </a:r>
          </a:p>
          <a:p>
            <a:pPr algn="ctr"/>
            <a:r>
              <a:rPr lang="ru-RU" altLang="ru-RU" sz="3200"/>
              <a:t> и сельское</a:t>
            </a:r>
          </a:p>
          <a:p>
            <a:pPr algn="ctr"/>
            <a:r>
              <a:rPr lang="ru-RU" altLang="ru-RU" sz="3200"/>
              <a:t> хозяйство</a:t>
            </a:r>
            <a:r>
              <a:rPr lang="ru-RU" altLang="ru-RU"/>
              <a:t> </a:t>
            </a:r>
          </a:p>
        </p:txBody>
      </p:sp>
      <p:sp>
        <p:nvSpPr>
          <p:cNvPr id="34832" name="Rectangle 16"/>
          <p:cNvSpPr>
            <a:spLocks noChangeArrowheads="1"/>
          </p:cNvSpPr>
          <p:nvPr/>
        </p:nvSpPr>
        <p:spPr bwMode="auto">
          <a:xfrm>
            <a:off x="2484438" y="3357563"/>
            <a:ext cx="1871662" cy="1871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3600"/>
              <a:t>водные</a:t>
            </a:r>
          </a:p>
          <a:p>
            <a:pPr algn="ctr"/>
            <a:r>
              <a:rPr lang="ru-RU" altLang="ru-RU" sz="3600"/>
              <a:t> пути</a:t>
            </a:r>
            <a:r>
              <a:rPr lang="ru-RU" altLang="ru-RU"/>
              <a:t> </a:t>
            </a:r>
          </a:p>
        </p:txBody>
      </p:sp>
      <p:sp>
        <p:nvSpPr>
          <p:cNvPr id="34833" name="Rectangle 17"/>
          <p:cNvSpPr>
            <a:spLocks noChangeArrowheads="1"/>
          </p:cNvSpPr>
          <p:nvPr/>
        </p:nvSpPr>
        <p:spPr bwMode="auto">
          <a:xfrm>
            <a:off x="4716463" y="3357563"/>
            <a:ext cx="1943100" cy="1943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3200"/>
              <a:t>энергия </a:t>
            </a:r>
          </a:p>
          <a:p>
            <a:pPr algn="ctr"/>
            <a:r>
              <a:rPr lang="ru-RU" altLang="ru-RU" sz="3200"/>
              <a:t>рек, </a:t>
            </a:r>
          </a:p>
          <a:p>
            <a:pPr algn="ctr"/>
            <a:r>
              <a:rPr lang="ru-RU" altLang="ru-RU" sz="3200"/>
              <a:t>приливов </a:t>
            </a:r>
          </a:p>
          <a:p>
            <a:pPr algn="ctr"/>
            <a:r>
              <a:rPr lang="ru-RU" altLang="ru-RU" sz="3200"/>
              <a:t>ГЭС, ТЭС</a:t>
            </a:r>
            <a:endParaRPr lang="ru-RU" altLang="ru-RU"/>
          </a:p>
        </p:txBody>
      </p:sp>
      <p:sp>
        <p:nvSpPr>
          <p:cNvPr id="34834" name="Line 18"/>
          <p:cNvSpPr>
            <a:spLocks noChangeShapeType="1"/>
          </p:cNvSpPr>
          <p:nvPr/>
        </p:nvSpPr>
        <p:spPr bwMode="auto">
          <a:xfrm flipH="1">
            <a:off x="1331913" y="1628775"/>
            <a:ext cx="2519362" cy="158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835" name="Line 19"/>
          <p:cNvSpPr>
            <a:spLocks noChangeShapeType="1"/>
          </p:cNvSpPr>
          <p:nvPr/>
        </p:nvSpPr>
        <p:spPr bwMode="auto">
          <a:xfrm flipH="1">
            <a:off x="3924300" y="1700213"/>
            <a:ext cx="71438"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836" name="Line 20"/>
          <p:cNvSpPr>
            <a:spLocks noChangeShapeType="1"/>
          </p:cNvSpPr>
          <p:nvPr/>
        </p:nvSpPr>
        <p:spPr bwMode="auto">
          <a:xfrm>
            <a:off x="5148263" y="1700213"/>
            <a:ext cx="0"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838" name="Line 22"/>
          <p:cNvSpPr>
            <a:spLocks noChangeShapeType="1"/>
          </p:cNvSpPr>
          <p:nvPr/>
        </p:nvSpPr>
        <p:spPr bwMode="auto">
          <a:xfrm>
            <a:off x="5364163" y="1700213"/>
            <a:ext cx="2376487"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a:xfrm>
            <a:off x="0" y="1628775"/>
            <a:ext cx="8763000" cy="1655763"/>
          </a:xfrm>
        </p:spPr>
        <p:txBody>
          <a:bodyPr/>
          <a:lstStyle/>
          <a:p>
            <a:r>
              <a:rPr lang="ru-RU" altLang="ru-RU" sz="4800"/>
              <a:t>    </a:t>
            </a:r>
          </a:p>
        </p:txBody>
      </p:sp>
      <p:sp>
        <p:nvSpPr>
          <p:cNvPr id="56324" name="Text Box 4"/>
          <p:cNvSpPr txBox="1">
            <a:spLocks noChangeArrowheads="1"/>
          </p:cNvSpPr>
          <p:nvPr/>
        </p:nvSpPr>
        <p:spPr bwMode="auto">
          <a:xfrm>
            <a:off x="611188" y="836613"/>
            <a:ext cx="7561262" cy="225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5400" b="1"/>
              <a:t>Водный кадастр</a:t>
            </a:r>
            <a:r>
              <a:rPr lang="ru-RU" altLang="ru-RU" sz="5400"/>
              <a:t> -</a:t>
            </a:r>
            <a:r>
              <a:rPr lang="ru-RU" altLang="ru-RU" sz="4400"/>
              <a:t> свод сведений о водных ресурсах России.</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5" name="Picture 3" descr="Рисунок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1074" name="Text Box 2"/>
          <p:cNvSpPr txBox="1">
            <a:spLocks noChangeArrowheads="1"/>
          </p:cNvSpPr>
          <p:nvPr/>
        </p:nvSpPr>
        <p:spPr bwMode="auto">
          <a:xfrm>
            <a:off x="755650" y="476250"/>
            <a:ext cx="69850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ru-RU" altLang="ru-RU">
                <a:solidFill>
                  <a:srgbClr val="339933"/>
                </a:solidFill>
                <a:latin typeface="Tahoma" panose="020B0604030504040204" pitchFamily="34" charset="0"/>
              </a:rPr>
              <a:t> Сурское водохранилище расположено на р. Суре в 10 км. выше г. Пензы. Сурское водохранилище (объем воды 560 млн. куб. м и общая площадь около 110 кв. км, средняя ширина 3—4 км, средняя глубина 5 м, а максимальная — 15 м.) играет основную роль в снабжении водой Пензы и Заречного. Оно обеспечивает равномерное распределение стока р. Суры в течение года за счет использования весеннего паводка. Водопотребление из водохранилища в 1994 году составило 132</a:t>
            </a:r>
            <a:r>
              <a:rPr kumimoji="0" lang="ru-RU" altLang="ru-RU">
                <a:solidFill>
                  <a:srgbClr val="008000"/>
                </a:solidFill>
                <a:latin typeface="Tahoma" panose="020B0604030504040204" pitchFamily="34" charset="0"/>
              </a:rPr>
              <a:t> млн. куб. м.</a:t>
            </a:r>
          </a:p>
        </p:txBody>
      </p:sp>
    </p:spTree>
  </p:cSld>
  <p:clrMapOvr>
    <a:masterClrMapping/>
  </p:clrMapOvr>
  <p:transition spd="med">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3" name="Picture 3" descr="Рисунок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22" name="Text Box 2"/>
          <p:cNvSpPr txBox="1">
            <a:spLocks noChangeArrowheads="1"/>
          </p:cNvSpPr>
          <p:nvPr/>
        </p:nvSpPr>
        <p:spPr bwMode="auto">
          <a:xfrm>
            <a:off x="900113" y="0"/>
            <a:ext cx="6624637"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kumimoji="0" lang="ru-RU" altLang="ru-RU" i="1">
                <a:solidFill>
                  <a:srgbClr val="000000"/>
                </a:solidFill>
                <a:latin typeface="Tahoma" panose="020B0604030504040204" pitchFamily="34" charset="0"/>
              </a:rPr>
              <a:t>В 1959 году на р. Суре в г. Пензе была сооружена бетонная плотина для водоснабжения и орошения длиной 270 м, шириной 70 м. Она является самой крупной в области и состоят из двух частей: глухого водослива, длиной 110 м, и щитового участка, длиной 90 м, расположенного со стороны левого берега и состоящего из системы сдвоенных плоских щитов. </a:t>
            </a:r>
          </a:p>
        </p:txBody>
      </p:sp>
    </p:spTree>
  </p:cSld>
  <p:clrMapOvr>
    <a:masterClrMapping/>
  </p:clrMapOvr>
  <p:transition spd="med">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3" descr="Рисунок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5170" name="Text Box 2"/>
          <p:cNvSpPr txBox="1">
            <a:spLocks noChangeArrowheads="1"/>
          </p:cNvSpPr>
          <p:nvPr/>
        </p:nvSpPr>
        <p:spPr bwMode="auto">
          <a:xfrm>
            <a:off x="0" y="0"/>
            <a:ext cx="69119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ru-RU" altLang="ru-RU" b="1">
                <a:solidFill>
                  <a:srgbClr val="00008A"/>
                </a:solidFill>
                <a:latin typeface="Tahoma" panose="020B0604030504040204" pitchFamily="34" charset="0"/>
              </a:rPr>
              <a:t>При помощи глухого водослива уровень воды в верхнем бьефе удерживается в одном положении. При необходимости можно производить сброс воды через левобережные щитовые отверстия. Плотина рассчитана на пропуск до 3500 м3 воды в секунду. Строительство плотины оказало большое влияние на естественный режим реки Суры. Подпор от нее распространился до 13 км выше по течению, давая возможность использовать полученные запасы воды на промышленные нужды, водоснабжение, орошение. </a:t>
            </a: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5" name="Picture 3" descr="Рисунок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5300" cy="7038975"/>
          </a:xfrm>
          <a:prstGeom prst="rect">
            <a:avLst/>
          </a:prstGeom>
          <a:noFill/>
          <a:extLst>
            <a:ext uri="{909E8E84-426E-40DD-AFC4-6F175D3DCCD1}">
              <a14:hiddenFill xmlns:a14="http://schemas.microsoft.com/office/drawing/2010/main">
                <a:solidFill>
                  <a:srgbClr val="FFFFFF"/>
                </a:solidFill>
              </a14:hiddenFill>
            </a:ext>
          </a:extLst>
        </p:spPr>
      </p:pic>
      <p:sp>
        <p:nvSpPr>
          <p:cNvPr id="136194" name="Text Box 2"/>
          <p:cNvSpPr txBox="1">
            <a:spLocks noChangeArrowheads="1"/>
          </p:cNvSpPr>
          <p:nvPr/>
        </p:nvSpPr>
        <p:spPr bwMode="auto">
          <a:xfrm>
            <a:off x="0" y="0"/>
            <a:ext cx="76327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ru-RU" altLang="ru-RU" b="1">
                <a:solidFill>
                  <a:srgbClr val="000000"/>
                </a:solidFill>
                <a:latin typeface="Tahoma" panose="020B0604030504040204" pitchFamily="34" charset="0"/>
              </a:rPr>
              <a:t>В Сурское водохранилище в весенне-летнее половодье и при выпадении обильных осадков с поверхностными стоками поступает вода с большим содержанием взвешенных веществ, с адсорбированными частицами металлов, высоким количеством органики, биогенов. В толще воды, потребляя доступное органическое вещество, развивается планктон: бактерии, диатомовые, зеленые и синезеленые водоросли. Организмы зоопланктона (коловратки и ракообразные), фильтруя фитопланктон и бактерий, участвуют в очистке водохранилища, являются кормом для рыб.</a:t>
            </a:r>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1187450" y="115888"/>
            <a:ext cx="6840538"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ru-RU" altLang="ru-RU">
                <a:solidFill>
                  <a:srgbClr val="64D2A0"/>
                </a:solidFill>
                <a:effectLst>
                  <a:outerShdw blurRad="38100" dist="38100" dir="2700000" algn="tl">
                    <a:srgbClr val="000000"/>
                  </a:outerShdw>
                </a:effectLst>
                <a:latin typeface="Tahoma" panose="020B0604030504040204" pitchFamily="34" charset="0"/>
              </a:rPr>
              <a:t>В водохранилище выражена сезонная динамика видового состава и численности планктона с максимумами, совпадающими с периодом наибольшего прогрева воды. При этом вода "цветет". Под "цветением" воды понимают интенсивное развитие водорослей, когда микроскопические организмы из-за своей массовости становятся видимыми и придают воде различную окраску.</a:t>
            </a:r>
          </a:p>
        </p:txBody>
      </p:sp>
      <p:pic>
        <p:nvPicPr>
          <p:cNvPr id="137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276475"/>
            <a:ext cx="6480175" cy="3989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mb/>
  </p:transition>
  <p:timing>
    <p:tnLst>
      <p:par>
        <p:cTn id="1" dur="indefinite" restart="never" nodeType="tmRoot"/>
      </p:par>
    </p:tnLst>
  </p:timing>
</p:sld>
</file>

<file path=ppt/theme/theme1.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altLang="ru-RU"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altLang="ru-RU"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964</TotalTime>
  <Words>1099</Words>
  <Application>Microsoft Office PowerPoint</Application>
  <PresentationFormat>Экран (4:3)</PresentationFormat>
  <Paragraphs>57</Paragraphs>
  <Slides>18</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Times New Roman</vt:lpstr>
      <vt:lpstr>Wingdings</vt:lpstr>
      <vt:lpstr>Tahoma</vt:lpstr>
      <vt:lpstr>Training</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Наводнения.</vt:lpstr>
      <vt:lpstr>Презентация PowerPoint</vt:lpstr>
      <vt:lpstr>Сели.</vt:lpstr>
      <vt:lpstr>Презентация PowerPoint</vt:lpstr>
      <vt:lpstr>Цунами.</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Наташа</dc:creator>
  <cp:lastModifiedBy>admin</cp:lastModifiedBy>
  <cp:revision>28</cp:revision>
  <dcterms:created xsi:type="dcterms:W3CDTF">2007-11-09T15:35:52Z</dcterms:created>
  <dcterms:modified xsi:type="dcterms:W3CDTF">2015-04-08T16:44:36Z</dcterms:modified>
</cp:coreProperties>
</file>