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82" r:id="rId6"/>
    <p:sldId id="262" r:id="rId7"/>
    <p:sldId id="290" r:id="rId8"/>
    <p:sldId id="264" r:id="rId9"/>
    <p:sldId id="266" r:id="rId10"/>
    <p:sldId id="291" r:id="rId11"/>
    <p:sldId id="268" r:id="rId12"/>
    <p:sldId id="269" r:id="rId13"/>
    <p:sldId id="292" r:id="rId14"/>
    <p:sldId id="271" r:id="rId15"/>
    <p:sldId id="293" r:id="rId16"/>
    <p:sldId id="294" r:id="rId17"/>
    <p:sldId id="295" r:id="rId18"/>
    <p:sldId id="272" r:id="rId19"/>
    <p:sldId id="273" r:id="rId20"/>
    <p:sldId id="274" r:id="rId21"/>
    <p:sldId id="275" r:id="rId22"/>
    <p:sldId id="276" r:id="rId23"/>
    <p:sldId id="296" r:id="rId24"/>
    <p:sldId id="297" r:id="rId25"/>
    <p:sldId id="298" r:id="rId26"/>
    <p:sldId id="300" r:id="rId27"/>
    <p:sldId id="301" r:id="rId28"/>
    <p:sldId id="288" r:id="rId29"/>
    <p:sldId id="289" r:id="rId30"/>
    <p:sldId id="302" r:id="rId3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FF"/>
    <a:srgbClr val="FF0000"/>
    <a:srgbClr val="CC00FF"/>
    <a:srgbClr val="FF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27" autoAdjust="0"/>
    <p:restoredTop sz="94746" autoAdjust="0"/>
  </p:normalViewPr>
  <p:slideViewPr>
    <p:cSldViewPr>
      <p:cViewPr varScale="1">
        <p:scale>
          <a:sx n="39" d="100"/>
          <a:sy n="39" d="100"/>
        </p:scale>
        <p:origin x="166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9C0B9-F452-42E6-B1F5-5BEF128FA9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638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525D0-7448-44EA-892E-34A19B5FCC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0017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9A7B62-0C31-4547-8DC9-15DD5CEC65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527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48FC63-7EFC-4BF0-A7E9-EA20A03EDD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7466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400254-5FC7-4EB1-9976-3643419736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747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F59F3A-EAF9-491B-95D8-348239F9FE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647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C3763-25B1-4D5B-ABB9-313C508875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63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4E70D-44D8-4362-BEF6-47DC1C2D37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894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69D527-6C6B-4869-8EA4-D237E32DBF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934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8D6DB-E6E2-4AAD-8ADA-0875D75261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84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E1E91-CDE9-49A8-AADE-E13E788D96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433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9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1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2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4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5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7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8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9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0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02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1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fld id="{B11BDEF8-8B6B-49AE-A98B-018C8DD616E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t.alchevsk.net/uploads/posts/2008-05/1211955420_news_16029_1_md.jp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de.kurganobl.ru/dist/disk/Shcool/Book/Sprav_material/El_Din/pic_3/0120r1.gif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971800" y="1828800"/>
            <a:ext cx="6019800" cy="22098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dirty="0">
                <a:solidFill>
                  <a:schemeClr val="tx1">
                    <a:lumMod val="10000"/>
                    <a:lumOff val="90000"/>
                  </a:schemeClr>
                </a:solidFill>
              </a:rPr>
              <a:t>Презентация на тему:</a:t>
            </a:r>
            <a:r>
              <a:rPr lang="en-US" sz="3600" dirty="0">
                <a:solidFill>
                  <a:schemeClr val="tx1">
                    <a:lumMod val="10000"/>
                    <a:lumOff val="90000"/>
                  </a:schemeClr>
                </a:solidFill>
              </a:rPr>
              <a:t> </a:t>
            </a:r>
            <a:r>
              <a:rPr lang="en-US" sz="4800" i="1" dirty="0">
                <a:solidFill>
                  <a:schemeClr val="tx1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ru-RU" sz="4800" i="1" dirty="0">
                <a:solidFill>
                  <a:schemeClr val="tx1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Электрический ток в различных средах</a:t>
            </a:r>
            <a:r>
              <a:rPr lang="en-US" sz="4800" i="1" dirty="0">
                <a:solidFill>
                  <a:schemeClr val="tx1">
                    <a:lumMod val="10000"/>
                    <a:lumOff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ru-RU" sz="4800" i="1" dirty="0">
              <a:solidFill>
                <a:schemeClr val="tx1">
                  <a:lumMod val="10000"/>
                  <a:lumOff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24200" y="5143500"/>
            <a:ext cx="6019800" cy="1323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ru-RU" altLang="ru-RU" smtClean="0"/>
              <a:t>Выполнила Житина Карина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ru-RU" altLang="ru-RU" smtClean="0"/>
              <a:t>       Ученица 8 а класса.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04813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solidFill>
                  <a:srgbClr val="FF9933"/>
                </a:solidFill>
              </a:rPr>
              <a:t>Выводы</a:t>
            </a:r>
            <a:r>
              <a:rPr lang="ru-RU" altLang="ru-RU" sz="4000" smtClean="0">
                <a:solidFill>
                  <a:schemeClr val="accent2"/>
                </a:solidFill>
              </a:rPr>
              <a:t>:</a:t>
            </a:r>
            <a:r>
              <a:rPr lang="ru-RU" altLang="ru-RU" sz="4000" smtClean="0"/>
              <a:t>1. </a:t>
            </a:r>
            <a:r>
              <a:rPr lang="ru-RU" altLang="ru-RU" sz="4000" smtClean="0">
                <a:solidFill>
                  <a:srgbClr val="0000FF"/>
                </a:solidFill>
              </a:rPr>
              <a:t>носители заряда – электроны;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>
                <a:solidFill>
                  <a:srgbClr val="CC00FF"/>
                </a:solidFill>
              </a:rPr>
              <a:t>2. процесс образования носителей заряда – термоэлектронная эмиссия;</a:t>
            </a:r>
          </a:p>
          <a:p>
            <a:pPr eaLnBrk="1" hangingPunct="1"/>
            <a:r>
              <a:rPr lang="ru-RU" altLang="ru-RU" sz="3600" smtClean="0">
                <a:solidFill>
                  <a:srgbClr val="CC00FF"/>
                </a:solidFill>
              </a:rPr>
              <a:t>3.закон Ома не выполняется;</a:t>
            </a:r>
          </a:p>
          <a:p>
            <a:pPr eaLnBrk="1" hangingPunct="1"/>
            <a:r>
              <a:rPr lang="ru-RU" altLang="ru-RU" sz="3600" smtClean="0">
                <a:solidFill>
                  <a:srgbClr val="CC00FF"/>
                </a:solidFill>
              </a:rPr>
              <a:t>4.техническое применение – вакуумные лампы (диод, триод), электронно – лучевая трубка.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altLang="ru-RU" sz="3600" b="1" smtClean="0">
                <a:solidFill>
                  <a:srgbClr val="FF9933"/>
                </a:solidFill>
              </a:rPr>
              <a:t>Электрический ток в полупроводниках</a:t>
            </a:r>
          </a:p>
        </p:txBody>
      </p:sp>
      <p:sp>
        <p:nvSpPr>
          <p:cNvPr id="12291" name="Rectangle 8"/>
          <p:cNvSpPr>
            <a:spLocks noGrp="1" noChangeArrowheads="1"/>
          </p:cNvSpPr>
          <p:nvPr>
            <p:ph sz="half" idx="4294967295"/>
          </p:nvPr>
        </p:nvSpPr>
        <p:spPr>
          <a:xfrm>
            <a:off x="250825" y="2924175"/>
            <a:ext cx="5113338" cy="3744913"/>
          </a:xfrm>
        </p:spPr>
        <p:txBody>
          <a:bodyPr/>
          <a:lstStyle/>
          <a:p>
            <a:pPr eaLnBrk="1" hangingPunct="1"/>
            <a:r>
              <a:rPr lang="ru-RU" altLang="ru-RU" sz="2000" smtClean="0">
                <a:solidFill>
                  <a:srgbClr val="CC00FF"/>
                </a:solidFill>
              </a:rPr>
              <a:t>При нагревании или освещении некоторые электроны приобретают возможность свободно перемещаться внутри кристалла, так что при приложении электрического поля возникает направленное перемещение электронов. </a:t>
            </a:r>
          </a:p>
          <a:p>
            <a:pPr eaLnBrk="1" hangingPunct="1"/>
            <a:r>
              <a:rPr lang="ru-RU" altLang="ru-RU" sz="2000" smtClean="0">
                <a:solidFill>
                  <a:srgbClr val="CC00FF"/>
                </a:solidFill>
              </a:rPr>
              <a:t>полупроводники представляют собой нечто среднее между проводниками и  изоляторами. </a:t>
            </a:r>
          </a:p>
        </p:txBody>
      </p:sp>
      <p:sp>
        <p:nvSpPr>
          <p:cNvPr id="12292" name="Rectangle 9"/>
          <p:cNvSpPr>
            <a:spLocks noGrp="1" noChangeArrowheads="1"/>
          </p:cNvSpPr>
          <p:nvPr>
            <p:ph sz="quarter" idx="4294967295"/>
          </p:nvPr>
        </p:nvSpPr>
        <p:spPr>
          <a:xfrm flipH="1">
            <a:off x="7092950" y="4724400"/>
            <a:ext cx="142875" cy="862013"/>
          </a:xfrm>
        </p:spPr>
        <p:txBody>
          <a:bodyPr/>
          <a:lstStyle/>
          <a:p>
            <a:pPr lvl="4" eaLnBrk="1" hangingPunct="1"/>
            <a:endParaRPr lang="ru-RU" altLang="ru-RU" sz="160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8229600" cy="3886200"/>
          </a:xfrm>
        </p:spPr>
        <p:txBody>
          <a:bodyPr/>
          <a:lstStyle/>
          <a:p>
            <a:pPr eaLnBrk="1" hangingPunct="1"/>
            <a:r>
              <a:rPr lang="ru-RU" altLang="ru-RU" sz="2000" b="1" u="sng" smtClean="0">
                <a:solidFill>
                  <a:srgbClr val="FF0000"/>
                </a:solidFill>
              </a:rPr>
              <a:t>Полупроводники </a:t>
            </a:r>
            <a:r>
              <a:rPr lang="ru-RU" altLang="ru-RU" sz="2000" smtClean="0"/>
              <a:t>- </a:t>
            </a:r>
            <a:r>
              <a:rPr lang="ru-RU" altLang="ru-RU" sz="2000" smtClean="0">
                <a:solidFill>
                  <a:srgbClr val="CC00FF"/>
                </a:solidFill>
              </a:rPr>
              <a:t>твердые вещества, проводимость которых зависит от внешних условий (в основном от нагревания и от освещения).</a:t>
            </a:r>
          </a:p>
        </p:txBody>
      </p:sp>
      <p:pic>
        <p:nvPicPr>
          <p:cNvPr id="12294" name="Picture 12" descr="Картинка 11 из 669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852738"/>
            <a:ext cx="3024187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76250"/>
            <a:ext cx="8218487" cy="1819275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400" smtClean="0">
                <a:solidFill>
                  <a:srgbClr val="CC00FF"/>
                </a:solidFill>
              </a:rPr>
              <a:t>С понижением температуры сопротивление металлов падает. У полупроводников, напротив, с понижением температуры сопротивление возрастает и вблизи абсолютного нуля они практически становятся изоляторами.</a:t>
            </a:r>
            <a:r>
              <a:rPr lang="ru-RU" altLang="ru-RU" sz="4000" smtClean="0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997200"/>
            <a:ext cx="8229600" cy="3600450"/>
          </a:xfrm>
        </p:spPr>
        <p:txBody>
          <a:bodyPr/>
          <a:lstStyle/>
          <a:p>
            <a:pPr algn="ctr" eaLnBrk="1" hangingPunct="1"/>
            <a:r>
              <a:rPr lang="ru-RU" altLang="ru-RU" sz="2400" smtClean="0">
                <a:solidFill>
                  <a:srgbClr val="CC00FF"/>
                </a:solidFill>
              </a:rPr>
              <a:t>Зависимость удельного сопротивления ρ чистого полупроводника от абсолютной температуры </a:t>
            </a:r>
            <a:r>
              <a:rPr lang="ru-RU" altLang="ru-RU" sz="2400" i="1" smtClean="0">
                <a:solidFill>
                  <a:srgbClr val="CC00FF"/>
                </a:solidFill>
              </a:rPr>
              <a:t>T</a:t>
            </a:r>
            <a:r>
              <a:rPr lang="ru-RU" altLang="ru-RU" sz="2400" smtClean="0">
                <a:solidFill>
                  <a:srgbClr val="CC00FF"/>
                </a:solidFill>
              </a:rPr>
              <a:t>.</a:t>
            </a:r>
            <a:r>
              <a:rPr lang="ru-RU" altLang="ru-RU" sz="2400" smtClean="0"/>
              <a:t> </a:t>
            </a:r>
          </a:p>
        </p:txBody>
      </p:sp>
      <p:pic>
        <p:nvPicPr>
          <p:cNvPr id="13316" name="Picture 6" descr="1-13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933825"/>
            <a:ext cx="4538663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altLang="ru-RU" sz="4000" smtClean="0">
                <a:solidFill>
                  <a:schemeClr val="accent2"/>
                </a:solidFill>
              </a:rPr>
              <a:t>Собственная </a:t>
            </a:r>
            <a:r>
              <a:rPr lang="ru-RU" altLang="ru-RU" sz="4000" smtClean="0"/>
              <a:t>проводимость полупроводников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73238"/>
            <a:ext cx="8229600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Атомы германия имеют четыре слабо связанных электрона на внешней оболочке. Их называют </a:t>
            </a:r>
            <a:r>
              <a:rPr lang="ru-RU" altLang="ru-RU" sz="2400" b="1" i="1" smtClean="0"/>
              <a:t>валентными электронами</a:t>
            </a:r>
            <a:r>
              <a:rPr lang="ru-RU" altLang="ru-RU" sz="2400" smtClean="0"/>
              <a:t>. В кристаллической решетке каждый атом окружен четырьмя ближайшими соседями. Связь между атомами в кристалле германия является </a:t>
            </a:r>
            <a:r>
              <a:rPr lang="ru-RU" altLang="ru-RU" sz="2400" b="1" i="1" smtClean="0"/>
              <a:t>ковалентной</a:t>
            </a:r>
            <a:r>
              <a:rPr lang="ru-RU" altLang="ru-RU" sz="2400" smtClean="0"/>
              <a:t>, т. е. осуществляется парами валентных электронов. Каждый валентный электрон принадлежит двум атомам .Валентные электроны в кристалле германия гораздо сильнее связаны с атомами, чем в металлах; поэтому концентрация электронов проводимости при комнатной температуре в полупроводниках на много порядков меньше, чем у металлов. Вблизи абсолютного нуля температуры в кристалле германия все электроны заняты в образовании связей. Такой кристалл электрического тока не проводит.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76250"/>
            <a:ext cx="8229600" cy="955675"/>
          </a:xfrm>
        </p:spPr>
        <p:txBody>
          <a:bodyPr/>
          <a:lstStyle/>
          <a:p>
            <a:pPr eaLnBrk="1" hangingPunct="1"/>
            <a:r>
              <a:rPr lang="ru-RU" altLang="ru-RU" sz="2800" b="1" smtClean="0"/>
              <a:t>Образование электронно-дырочной пары </a:t>
            </a:r>
            <a:br>
              <a:rPr lang="ru-RU" altLang="ru-RU" sz="2800" b="1" smtClean="0"/>
            </a:br>
            <a:endParaRPr lang="ru-RU" altLang="ru-RU" sz="2800" b="1" smtClean="0"/>
          </a:p>
        </p:txBody>
      </p:sp>
      <p:sp>
        <p:nvSpPr>
          <p:cNvPr id="15363" name="Rectangle 5"/>
          <p:cNvSpPr>
            <a:spLocks noGrp="1" noChangeArrowheads="1"/>
          </p:cNvSpPr>
          <p:nvPr>
            <p:ph idx="4294967295"/>
          </p:nvPr>
        </p:nvSpPr>
        <p:spPr>
          <a:xfrm>
            <a:off x="323850" y="1196975"/>
            <a:ext cx="5472113" cy="5661025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При повышении температуры или увеличении освещенности некоторая часть валентных электронов может получить энергию, достаточную для разрыва ковалентных связей. Тогда в кристалле возникнут свободные электроны (электроны проводимости). Одновременно в местах разрыва связей образуются вакансии, которые не заняты электронами. Эти вакансии получили название «</a:t>
            </a:r>
            <a:r>
              <a:rPr lang="ru-RU" altLang="ru-RU" sz="2400" b="1" i="1" smtClean="0"/>
              <a:t>дырок</a:t>
            </a:r>
            <a:r>
              <a:rPr lang="ru-RU" altLang="ru-RU" sz="2400" smtClean="0"/>
              <a:t>». </a:t>
            </a:r>
          </a:p>
        </p:txBody>
      </p:sp>
      <p:pic>
        <p:nvPicPr>
          <p:cNvPr id="15364" name="Picture 4" descr="1-13-2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628775"/>
            <a:ext cx="3419475" cy="428942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altLang="ru-RU" sz="4000" smtClean="0">
                <a:solidFill>
                  <a:schemeClr val="accent2"/>
                </a:solidFill>
              </a:rPr>
              <a:t>Примесная</a:t>
            </a:r>
            <a:r>
              <a:rPr lang="ru-RU" altLang="ru-RU" sz="4000" smtClean="0"/>
              <a:t> проводимость полупроводников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9138"/>
            <a:ext cx="8748713" cy="3886200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Проводимость полупроводников при наличии примесей называется примесной проводимостью. Различают два типа примесной проводимости – </a:t>
            </a:r>
            <a:r>
              <a:rPr lang="ru-RU" altLang="ru-RU" sz="3600" b="1" smtClean="0"/>
              <a:t>электронную</a:t>
            </a:r>
            <a:r>
              <a:rPr lang="ru-RU" altLang="ru-RU" sz="3600" smtClean="0"/>
              <a:t> и </a:t>
            </a:r>
            <a:r>
              <a:rPr lang="ru-RU" altLang="ru-RU" sz="3600" b="1" smtClean="0"/>
              <a:t>дырочную</a:t>
            </a:r>
            <a:r>
              <a:rPr lang="ru-RU" altLang="ru-RU" sz="3600" smtClean="0"/>
              <a:t> проводимости.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549275"/>
            <a:ext cx="8218487" cy="792163"/>
          </a:xfrm>
        </p:spPr>
        <p:txBody>
          <a:bodyPr/>
          <a:lstStyle/>
          <a:p>
            <a:pPr algn="ctr" eaLnBrk="1" hangingPunct="1"/>
            <a:r>
              <a:rPr lang="ru-RU" altLang="ru-RU" sz="3200" b="1" smtClean="0">
                <a:solidFill>
                  <a:schemeClr val="accent2"/>
                </a:solidFill>
              </a:rPr>
              <a:t>Электронная</a:t>
            </a:r>
            <a:r>
              <a:rPr lang="ru-RU" altLang="ru-RU" sz="3200" smtClean="0"/>
              <a:t> и </a:t>
            </a:r>
            <a:r>
              <a:rPr lang="ru-RU" altLang="ru-RU" sz="3200" b="1" smtClean="0">
                <a:solidFill>
                  <a:schemeClr val="accent2"/>
                </a:solidFill>
              </a:rPr>
              <a:t>дырочная</a:t>
            </a:r>
            <a:r>
              <a:rPr lang="ru-RU" altLang="ru-RU" sz="3200" smtClean="0"/>
              <a:t> проводимости</a:t>
            </a:r>
            <a:r>
              <a:rPr lang="ru-RU" altLang="ru-RU" sz="2800" smtClean="0"/>
              <a:t>.</a:t>
            </a:r>
            <a:br>
              <a:rPr lang="ru-RU" altLang="ru-RU" sz="2800" smtClean="0"/>
            </a:br>
            <a:endParaRPr lang="ru-RU" altLang="ru-RU" sz="2800" smtClean="0"/>
          </a:p>
        </p:txBody>
      </p:sp>
      <p:sp>
        <p:nvSpPr>
          <p:cNvPr id="17411" name="Rectangle 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96975"/>
            <a:ext cx="4038600" cy="532765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Если примесь имеет валентность большую, чем чистый полупроводник, то появляются свободные электроны. Проводимость –</a:t>
            </a:r>
            <a:r>
              <a:rPr lang="ru-RU" altLang="ru-RU" sz="2800" b="1" smtClean="0"/>
              <a:t>электронная,</a:t>
            </a:r>
            <a:r>
              <a:rPr lang="ru-RU" altLang="ru-RU" sz="2800" smtClean="0"/>
              <a:t> примесь </a:t>
            </a:r>
            <a:r>
              <a:rPr lang="ru-RU" altLang="ru-RU" sz="2800" b="1" smtClean="0"/>
              <a:t>донорная,</a:t>
            </a:r>
            <a:r>
              <a:rPr lang="ru-RU" altLang="ru-RU" sz="2800" smtClean="0"/>
              <a:t> полупроводник </a:t>
            </a:r>
            <a:r>
              <a:rPr lang="en-US" altLang="ru-RU" sz="2800" b="1" smtClean="0"/>
              <a:t>n </a:t>
            </a:r>
            <a:r>
              <a:rPr lang="ru-RU" altLang="ru-RU" sz="2800" b="1" smtClean="0"/>
              <a:t>– типа.</a:t>
            </a:r>
          </a:p>
        </p:txBody>
      </p:sp>
      <p:sp>
        <p:nvSpPr>
          <p:cNvPr id="17412" name="Rectangle 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196975"/>
            <a:ext cx="4038600" cy="5256213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Если примесь имеет валентность меньшую, чем чистый полупроводник, то появляются разрывы связей – дырки. Проводимость – </a:t>
            </a:r>
            <a:r>
              <a:rPr lang="ru-RU" altLang="ru-RU" sz="2800" b="1" smtClean="0"/>
              <a:t>дырочная,</a:t>
            </a:r>
            <a:r>
              <a:rPr lang="ru-RU" altLang="ru-RU" sz="2800" smtClean="0"/>
              <a:t> примесь </a:t>
            </a:r>
            <a:r>
              <a:rPr lang="ru-RU" altLang="ru-RU" sz="2800" b="1" smtClean="0"/>
              <a:t>акцепторная,</a:t>
            </a:r>
            <a:r>
              <a:rPr lang="ru-RU" altLang="ru-RU" sz="2800" smtClean="0"/>
              <a:t> полупроводник </a:t>
            </a:r>
            <a:r>
              <a:rPr lang="en-US" altLang="ru-RU" sz="2800" b="1" smtClean="0"/>
              <a:t>p</a:t>
            </a:r>
            <a:r>
              <a:rPr lang="ru-RU" altLang="ru-RU" sz="2800" b="1" smtClean="0"/>
              <a:t> – типа.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>
                <a:solidFill>
                  <a:schemeClr val="accent2"/>
                </a:solidFill>
              </a:rPr>
              <a:t>Выводы:</a:t>
            </a:r>
            <a:r>
              <a:rPr lang="ru-RU" altLang="ru-RU" sz="4000" smtClean="0"/>
              <a:t>1. носители заряда – электроны и дырки;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2. процесс образования носителей заряда – нагревание, освещение или внедрение примесей;</a:t>
            </a:r>
          </a:p>
          <a:p>
            <a:pPr eaLnBrk="1" hangingPunct="1"/>
            <a:r>
              <a:rPr lang="ru-RU" altLang="ru-RU" sz="3600" smtClean="0"/>
              <a:t>3.закон Ома не выполняется;</a:t>
            </a:r>
          </a:p>
          <a:p>
            <a:pPr eaLnBrk="1" hangingPunct="1"/>
            <a:r>
              <a:rPr lang="ru-RU" altLang="ru-RU" sz="3600" smtClean="0"/>
              <a:t>4.техническое применение – электроника.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852738"/>
            <a:ext cx="493713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781300"/>
            <a:ext cx="5762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716338"/>
            <a:ext cx="3241675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solidFill>
                  <a:schemeClr val="bg2"/>
                </a:solidFill>
              </a:rPr>
              <a:t>Электрический ток в жидкостях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4835525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b="1" u="sng" smtClean="0"/>
              <a:t>Электролитами</a:t>
            </a:r>
            <a:r>
              <a:rPr lang="ru-RU" altLang="ru-RU" sz="2400" smtClean="0"/>
              <a:t> принято называть проводящие среды, в которых протекание электрического тока сопровождается переносом вещества. Носителями свободных зарядов в электролитах являются положительно и отрицательно заряженные ионы. Электролитами являются водные растворы неорганических кислот, солей и щелочей.</a:t>
            </a:r>
          </a:p>
        </p:txBody>
      </p:sp>
      <p:pic>
        <p:nvPicPr>
          <p:cNvPr id="19463" name="Picture 9" descr="i?id=60332352&amp;tov=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292600"/>
            <a:ext cx="30241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13" descr="i?id=581793&amp;tov=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700213"/>
            <a:ext cx="1512887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Picture 16" descr="i?id=35148816&amp;tov=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060575"/>
            <a:ext cx="2160587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Picture 1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412875"/>
            <a:ext cx="13938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2400" smtClean="0"/>
              <a:t>Сопротивление электролитов падает с ростом температуры, так как с ростом температуры растёт количество ионов.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844675"/>
            <a:ext cx="8229600" cy="48053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ru-RU" sz="2800" b="1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 График зависимости сопротивления электролита от температуры.</a:t>
            </a:r>
            <a:r>
              <a:rPr lang="ru-RU" altLang="ru-RU" sz="2800" smtClean="0"/>
              <a:t/>
            </a:r>
            <a:br>
              <a:rPr lang="ru-RU" altLang="ru-RU" sz="2800" smtClean="0"/>
            </a:br>
            <a:r>
              <a:rPr lang="ru-RU" altLang="ru-RU" sz="2800" smtClean="0"/>
              <a:t/>
            </a:r>
            <a:br>
              <a:rPr lang="ru-RU" altLang="ru-RU" sz="2800" smtClean="0"/>
            </a:br>
            <a:endParaRPr lang="ru-RU" altLang="ru-RU" sz="2800" smtClean="0"/>
          </a:p>
          <a:p>
            <a:pPr eaLnBrk="1" hangingPunct="1">
              <a:lnSpc>
                <a:spcPct val="80000"/>
              </a:lnSpc>
            </a:pPr>
            <a:endParaRPr lang="ru-RU" altLang="ru-RU" sz="28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800" smtClean="0"/>
          </a:p>
          <a:p>
            <a:pPr eaLnBrk="1" hangingPunct="1">
              <a:lnSpc>
                <a:spcPct val="80000"/>
              </a:lnSpc>
            </a:pPr>
            <a:endParaRPr lang="ru-RU" altLang="ru-RU" sz="2800" smtClean="0"/>
          </a:p>
          <a:p>
            <a:pPr eaLnBrk="1" hangingPunct="1">
              <a:lnSpc>
                <a:spcPct val="80000"/>
              </a:lnSpc>
            </a:pPr>
            <a:endParaRPr lang="ru-RU" altLang="ru-RU" sz="28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800" smtClean="0"/>
              <a:t> </a:t>
            </a:r>
            <a:br>
              <a:rPr lang="ru-RU" altLang="ru-RU" sz="2800" smtClean="0"/>
            </a:br>
            <a:endParaRPr lang="ru-RU" altLang="ru-RU" sz="2800" smtClean="0"/>
          </a:p>
        </p:txBody>
      </p:sp>
      <p:pic>
        <p:nvPicPr>
          <p:cNvPr id="2048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068638"/>
            <a:ext cx="5976937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2241550"/>
          </a:xfrm>
        </p:spPr>
        <p:txBody>
          <a:bodyPr/>
          <a:lstStyle/>
          <a:p>
            <a:pPr eaLnBrk="1" hangingPunct="1"/>
            <a:r>
              <a:rPr lang="ru-RU" altLang="ru-RU" sz="3600" smtClean="0">
                <a:solidFill>
                  <a:srgbClr val="FF0066"/>
                </a:solidFill>
              </a:rPr>
              <a:t>Электрический ток может протекать в пяти различных средах: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2133600"/>
            <a:ext cx="8229600" cy="4321175"/>
          </a:xfrm>
        </p:spPr>
        <p:txBody>
          <a:bodyPr/>
          <a:lstStyle/>
          <a:p>
            <a:pPr eaLnBrk="1" hangingPunct="1"/>
            <a:endParaRPr lang="ru-RU" altLang="ru-RU" smtClean="0"/>
          </a:p>
          <a:p>
            <a:pPr eaLnBrk="1" hangingPunct="1"/>
            <a:r>
              <a:rPr lang="ru-RU" altLang="ru-RU" sz="3600" smtClean="0">
                <a:solidFill>
                  <a:srgbClr val="FF0066"/>
                </a:solidFill>
              </a:rPr>
              <a:t>Металлах </a:t>
            </a:r>
          </a:p>
          <a:p>
            <a:pPr eaLnBrk="1" hangingPunct="1"/>
            <a:r>
              <a:rPr lang="ru-RU" altLang="ru-RU" sz="3600" smtClean="0">
                <a:solidFill>
                  <a:srgbClr val="FF0066"/>
                </a:solidFill>
              </a:rPr>
              <a:t>Вакууме</a:t>
            </a:r>
          </a:p>
          <a:p>
            <a:pPr eaLnBrk="1" hangingPunct="1"/>
            <a:r>
              <a:rPr lang="ru-RU" altLang="ru-RU" sz="3600" smtClean="0">
                <a:solidFill>
                  <a:srgbClr val="FF0066"/>
                </a:solidFill>
              </a:rPr>
              <a:t>Полупроводниках </a:t>
            </a:r>
          </a:p>
          <a:p>
            <a:pPr eaLnBrk="1" hangingPunct="1"/>
            <a:r>
              <a:rPr lang="ru-RU" altLang="ru-RU" sz="3600" smtClean="0">
                <a:solidFill>
                  <a:srgbClr val="FF0066"/>
                </a:solidFill>
              </a:rPr>
              <a:t>Жидкостях</a:t>
            </a:r>
          </a:p>
          <a:p>
            <a:pPr eaLnBrk="1" hangingPunct="1"/>
            <a:r>
              <a:rPr lang="ru-RU" altLang="ru-RU" sz="3600" smtClean="0">
                <a:solidFill>
                  <a:srgbClr val="FF0066"/>
                </a:solidFill>
              </a:rPr>
              <a:t>Газах</a:t>
            </a:r>
          </a:p>
          <a:p>
            <a:pPr eaLnBrk="1" hangingPunct="1"/>
            <a:endParaRPr lang="ru-RU" altLang="ru-RU" sz="3600" smtClean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pPr algn="ctr" eaLnBrk="1" hangingPunct="1"/>
            <a:r>
              <a:rPr lang="ru-RU" altLang="ru-RU" sz="4000" b="1" smtClean="0">
                <a:solidFill>
                  <a:schemeClr val="accent2"/>
                </a:solidFill>
              </a:rPr>
              <a:t>Явление электролиза</a:t>
            </a:r>
            <a:br>
              <a:rPr lang="ru-RU" altLang="ru-RU" sz="4000" b="1" smtClean="0">
                <a:solidFill>
                  <a:schemeClr val="accent2"/>
                </a:solidFill>
              </a:rPr>
            </a:br>
            <a:endParaRPr lang="ru-RU" altLang="ru-RU" sz="4000" b="1" smtClean="0">
              <a:solidFill>
                <a:schemeClr val="accent2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81075"/>
            <a:ext cx="5843588" cy="56880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- это выделение на электродах веществ, входящих в электролиты;</a:t>
            </a:r>
            <a:br>
              <a:rPr lang="ru-RU" altLang="ru-RU" sz="2400" smtClean="0"/>
            </a:br>
            <a:r>
              <a:rPr lang="ru-RU" altLang="ru-RU" sz="2400" smtClean="0"/>
              <a:t>Положительно заряженные ионы  (анионы) под действием электрического поля стремятся к отрицательному катоду, а отрицательно заряженные ионы (катионы) - к положительному аноду.</a:t>
            </a:r>
            <a:br>
              <a:rPr lang="ru-RU" altLang="ru-RU" sz="2400" smtClean="0"/>
            </a:br>
            <a:r>
              <a:rPr lang="ru-RU" altLang="ru-RU" sz="2400" smtClean="0"/>
              <a:t>На аноде отрицательные ионы отдают лишние электроны  (окислительная реакция )</a:t>
            </a:r>
            <a:br>
              <a:rPr lang="ru-RU" altLang="ru-RU" sz="2400" smtClean="0"/>
            </a:br>
            <a:r>
              <a:rPr lang="ru-RU" altLang="ru-RU" sz="2400" smtClean="0"/>
              <a:t>На катоде положительные ионы получают недостающие электроны  (восстановительная ).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644900"/>
            <a:ext cx="2987675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92150"/>
            <a:ext cx="8229600" cy="720725"/>
          </a:xfrm>
        </p:spPr>
        <p:txBody>
          <a:bodyPr/>
          <a:lstStyle/>
          <a:p>
            <a:pPr eaLnBrk="1" hangingPunct="1"/>
            <a:r>
              <a:rPr lang="ru-RU" altLang="ru-RU" sz="2800" b="1" smtClean="0"/>
              <a:t/>
            </a:r>
            <a:br>
              <a:rPr lang="ru-RU" altLang="ru-RU" sz="2800" b="1" smtClean="0"/>
            </a:br>
            <a:r>
              <a:rPr lang="ru-RU" altLang="ru-RU" sz="2800" b="1" smtClean="0"/>
              <a:t/>
            </a:r>
            <a:br>
              <a:rPr lang="ru-RU" altLang="ru-RU" sz="2800" b="1" smtClean="0"/>
            </a:br>
            <a:r>
              <a:rPr lang="ru-RU" altLang="ru-RU" sz="2800" b="1" smtClean="0">
                <a:solidFill>
                  <a:schemeClr val="bg2"/>
                </a:solidFill>
              </a:rPr>
              <a:t/>
            </a:r>
            <a:br>
              <a:rPr lang="ru-RU" altLang="ru-RU" sz="2800" b="1" smtClean="0">
                <a:solidFill>
                  <a:schemeClr val="bg2"/>
                </a:solidFill>
              </a:rPr>
            </a:br>
            <a:r>
              <a:rPr lang="ru-RU" altLang="ru-RU" sz="2800" b="1" smtClean="0">
                <a:solidFill>
                  <a:schemeClr val="bg2"/>
                </a:solidFill>
              </a:rPr>
              <a:t>  </a:t>
            </a:r>
            <a:r>
              <a:rPr lang="ru-RU" altLang="ru-RU" sz="3200" b="1" smtClean="0">
                <a:solidFill>
                  <a:schemeClr val="bg2"/>
                </a:solidFill>
              </a:rPr>
              <a:t>Законы электролиза Фарадея.</a:t>
            </a:r>
            <a:r>
              <a:rPr lang="ru-RU" altLang="ru-RU" sz="2800" smtClean="0"/>
              <a:t/>
            </a:r>
            <a:br>
              <a:rPr lang="ru-RU" altLang="ru-RU" sz="2800" smtClean="0"/>
            </a:br>
            <a:r>
              <a:rPr lang="ru-RU" altLang="ru-RU" sz="4000" smtClean="0"/>
              <a:t/>
            </a:r>
            <a:br>
              <a:rPr lang="ru-RU" altLang="ru-RU" sz="4000" smtClean="0"/>
            </a:br>
            <a:r>
              <a:rPr lang="ru-RU" altLang="ru-RU" sz="4000" smtClean="0"/>
              <a:t/>
            </a:r>
            <a:br>
              <a:rPr lang="ru-RU" altLang="ru-RU" sz="4000" smtClean="0"/>
            </a:br>
            <a:endParaRPr lang="ru-RU" altLang="ru-RU" sz="4000" smtClean="0"/>
          </a:p>
        </p:txBody>
      </p:sp>
      <p:sp>
        <p:nvSpPr>
          <p:cNvPr id="22531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687388" y="1700213"/>
            <a:ext cx="7907337" cy="1223962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Законы электролиза определяют массу вещества, выделяемого при электролизе на катоде или аноде за всё время прохождения электрического  тока через электролит.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22532" name="Rectangle 6"/>
          <p:cNvSpPr>
            <a:spLocks noGrp="1" noChangeArrowheads="1"/>
          </p:cNvSpPr>
          <p:nvPr>
            <p:ph sz="half" idx="4294967295"/>
          </p:nvPr>
        </p:nvSpPr>
        <p:spPr>
          <a:xfrm>
            <a:off x="755650" y="5445125"/>
            <a:ext cx="7848600" cy="1223963"/>
          </a:xfrm>
        </p:spPr>
        <p:txBody>
          <a:bodyPr/>
          <a:lstStyle/>
          <a:p>
            <a:pPr eaLnBrk="1" hangingPunct="1"/>
            <a:r>
              <a:rPr lang="ru-RU" altLang="ru-RU" sz="1800" smtClean="0"/>
              <a:t>k - электрохимический эквивалент вещества,</a:t>
            </a:r>
            <a:br>
              <a:rPr lang="ru-RU" altLang="ru-RU" sz="1800" smtClean="0"/>
            </a:br>
            <a:r>
              <a:rPr lang="ru-RU" altLang="ru-RU" sz="1800" smtClean="0"/>
              <a:t>численно равный массе вещества, выделившегося на электроде при прохождении через электролит заряда в 1 Кл.</a:t>
            </a:r>
            <a:br>
              <a:rPr lang="ru-RU" altLang="ru-RU" sz="1800" smtClean="0"/>
            </a:br>
            <a:endParaRPr lang="ru-RU" altLang="ru-RU" sz="1800" smtClean="0"/>
          </a:p>
        </p:txBody>
      </p:sp>
      <p:pic>
        <p:nvPicPr>
          <p:cNvPr id="2253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429000"/>
            <a:ext cx="49688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221163"/>
            <a:ext cx="180022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Rectangle 11"/>
          <p:cNvSpPr>
            <a:spLocks noChangeArrowheads="1"/>
          </p:cNvSpPr>
          <p:nvPr/>
        </p:nvSpPr>
        <p:spPr bwMode="auto">
          <a:xfrm>
            <a:off x="1116013" y="3357563"/>
            <a:ext cx="7488237" cy="208756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92150"/>
            <a:ext cx="8229600" cy="1223963"/>
          </a:xfrm>
        </p:spPr>
        <p:txBody>
          <a:bodyPr/>
          <a:lstStyle/>
          <a:p>
            <a:pPr eaLnBrk="1" hangingPunct="1"/>
            <a:r>
              <a:rPr lang="ru-RU" altLang="ru-RU" sz="3600" smtClean="0">
                <a:solidFill>
                  <a:schemeClr val="accent2"/>
                </a:solidFill>
              </a:rPr>
              <a:t>Вывод:</a:t>
            </a:r>
            <a:r>
              <a:rPr lang="ru-RU" altLang="ru-RU" sz="3600" smtClean="0"/>
              <a:t>1. носители заряда – положительные и отрицательные ионы;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133600"/>
            <a:ext cx="8229600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b="1" smtClean="0"/>
              <a:t>2.</a:t>
            </a:r>
            <a:r>
              <a:rPr lang="ru-RU" altLang="ru-RU" sz="2400" b="1" smtClean="0"/>
              <a:t> </a:t>
            </a:r>
            <a:r>
              <a:rPr lang="ru-RU" altLang="ru-RU" sz="2800" smtClean="0"/>
              <a:t>процесс образования носителей заряда – электролитическая диссоциация;</a:t>
            </a:r>
            <a:endParaRPr lang="ru-RU" altLang="ru-RU" sz="2400" b="1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800" b="1" smtClean="0"/>
              <a:t>3</a:t>
            </a:r>
            <a:r>
              <a:rPr lang="ru-RU" altLang="ru-RU" sz="2800" smtClean="0"/>
              <a:t>.электролиты подчиняются закону Ома;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b="1" smtClean="0"/>
              <a:t>4.Применение электролиза</a:t>
            </a:r>
            <a:r>
              <a:rPr lang="ru-RU" altLang="ru-RU" sz="2400" b="1" smtClean="0"/>
              <a:t> :</a:t>
            </a:r>
            <a:br>
              <a:rPr lang="ru-RU" altLang="ru-RU" sz="2400" b="1" smtClean="0"/>
            </a:br>
            <a:r>
              <a:rPr lang="ru-RU" altLang="ru-RU" sz="2400" i="1" smtClean="0"/>
              <a:t>получение цветных металлов</a:t>
            </a:r>
            <a:r>
              <a:rPr lang="ru-RU" altLang="ru-RU" sz="2400" smtClean="0"/>
              <a:t> (очистка от примесей - рафинирование);</a:t>
            </a:r>
            <a:r>
              <a:rPr lang="ru-RU" altLang="ru-RU" sz="2400" b="1" smtClean="0"/>
              <a:t/>
            </a:r>
            <a:br>
              <a:rPr lang="ru-RU" altLang="ru-RU" sz="2400" b="1" smtClean="0"/>
            </a:br>
            <a:r>
              <a:rPr lang="ru-RU" altLang="ru-RU" sz="2400" i="1" smtClean="0"/>
              <a:t>гальваностегия</a:t>
            </a:r>
            <a:r>
              <a:rPr lang="ru-RU" altLang="ru-RU" sz="2400" smtClean="0"/>
              <a:t> - получение покрытий на металле (никелирование, хромирование, золочение, серебрение и т.д. );</a:t>
            </a:r>
            <a:br>
              <a:rPr lang="ru-RU" altLang="ru-RU" sz="2400" smtClean="0"/>
            </a:br>
            <a:r>
              <a:rPr lang="ru-RU" altLang="ru-RU" sz="2400" i="1" smtClean="0"/>
              <a:t>гальванопластика</a:t>
            </a:r>
            <a:r>
              <a:rPr lang="ru-RU" altLang="ru-RU" sz="2400" smtClean="0"/>
              <a:t> - получение отслаиваемых покрытий (рельефных копий).</a:t>
            </a:r>
            <a:r>
              <a:rPr lang="ru-RU" altLang="ru-RU" sz="280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4800" smtClean="0">
                <a:solidFill>
                  <a:schemeClr val="bg2"/>
                </a:solidFill>
              </a:rPr>
              <a:t>Электрический ток в газах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 smtClean="0"/>
              <a:t>Зарядим конденсатор и подключим его обкладки к электрометру. Заряд на пластинах конденсатора держится сколь угодно долго, не наблюдается перехода заряда с одной пластины конденсатора на другую. Следовательно воздух между пластинами конденсатора не проводит ток.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 smtClean="0"/>
              <a:t> В обычных условиях отсутствует проводимость электрического тока любыми газами.  Нагреем теперь воздух в промежутке между пластинами конденсатора, внеся в него зажженную горелку. Электрометр укажет появление тока, следовательно при высокой температуре часть нейтральных молекул газа распадается на положительные и отрицательные ионы. Такое явление называется </a:t>
            </a:r>
            <a:r>
              <a:rPr lang="ru-RU" altLang="ru-RU" sz="2400" b="1" smtClean="0"/>
              <a:t>ионизацией</a:t>
            </a:r>
            <a:r>
              <a:rPr lang="ru-RU" altLang="ru-RU" sz="2400" smtClean="0"/>
              <a:t> газа. </a:t>
            </a:r>
          </a:p>
          <a:p>
            <a:pPr eaLnBrk="1" hangingPunct="1">
              <a:lnSpc>
                <a:spcPct val="80000"/>
              </a:lnSpc>
            </a:pPr>
            <a:endParaRPr lang="ru-RU" altLang="ru-RU" sz="2400" smtClean="0"/>
          </a:p>
          <a:p>
            <a:pPr eaLnBrk="1" hangingPunct="1">
              <a:lnSpc>
                <a:spcPct val="80000"/>
              </a:lnSpc>
            </a:pPr>
            <a:endParaRPr lang="ru-RU" altLang="ru-RU" sz="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/>
              <a:t>Прохождение электрического тока через газ называется разрядом.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Разряд, существующий при действии внешнего ионизатора, - </a:t>
            </a:r>
            <a:r>
              <a:rPr lang="ru-RU" altLang="ru-RU" sz="2800" b="1" smtClean="0">
                <a:solidFill>
                  <a:schemeClr val="accent2"/>
                </a:solidFill>
              </a:rPr>
              <a:t>несамостоятельный</a:t>
            </a:r>
            <a:r>
              <a:rPr lang="ru-RU" altLang="ru-RU" sz="2800" b="1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b="1" smtClean="0"/>
              <a:t>Если действие внешнего ионизатора продолжается, то через определенное время в газе устанавливается внутренняя ионизация (ионизация электронным ударом) и разряд становится </a:t>
            </a:r>
            <a:r>
              <a:rPr lang="ru-RU" altLang="ru-RU" sz="2800" b="1" smtClean="0">
                <a:solidFill>
                  <a:schemeClr val="accent2"/>
                </a:solidFill>
              </a:rPr>
              <a:t>самостоятельным</a:t>
            </a:r>
            <a:r>
              <a:rPr lang="ru-RU" altLang="ru-RU" sz="2800" b="1" smtClean="0"/>
              <a:t>.</a:t>
            </a:r>
            <a:endParaRPr lang="ru-RU" altLang="ru-RU" sz="28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404813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solidFill>
                  <a:schemeClr val="bg2"/>
                </a:solidFill>
              </a:rPr>
              <a:t>Виды самостоятельного разряда: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4800" smtClean="0"/>
              <a:t>ИСКРОВОЙ</a:t>
            </a:r>
          </a:p>
          <a:p>
            <a:pPr eaLnBrk="1" hangingPunct="1"/>
            <a:r>
              <a:rPr lang="ru-RU" altLang="ru-RU" sz="4800" smtClean="0"/>
              <a:t>ТЛЕЮЩИЙ</a:t>
            </a:r>
          </a:p>
          <a:p>
            <a:pPr eaLnBrk="1" hangingPunct="1"/>
            <a:r>
              <a:rPr lang="ru-RU" altLang="ru-RU" sz="4800" smtClean="0"/>
              <a:t>КОРОННЫЙ</a:t>
            </a:r>
          </a:p>
          <a:p>
            <a:pPr eaLnBrk="1" hangingPunct="1"/>
            <a:r>
              <a:rPr lang="ru-RU" altLang="ru-RU" sz="4800" smtClean="0"/>
              <a:t>ДУГОВОЙ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b="1" u="sng" smtClean="0"/>
              <a:t>Искровой разряд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 При достаточно большой напряженности поля (около 3 МВ/м) между электродами появляется электрическая искра, имеющая вид ярко светящегося извилистого канала, соединяющего оба электрода. Газ вблизи искры нагревается до высокой температуры и внезапно расширяется, отчего возникают звуковые волны, и мы слышим характерный треск.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smtClean="0"/>
          </a:p>
        </p:txBody>
      </p:sp>
      <p:pic>
        <p:nvPicPr>
          <p:cNvPr id="27652" name="Picture 7" descr="i?id=35589428&amp;tov=5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2708275"/>
            <a:ext cx="4103687" cy="25923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2800" b="1" u="sng" smtClean="0"/>
              <a:t>Молния. </a:t>
            </a:r>
            <a:r>
              <a:rPr lang="ru-RU" altLang="ru-RU" sz="2800" smtClean="0"/>
              <a:t>Красивое и небезопасное явление природы – молния – представляет собой искровой разряд в атмосфере.</a:t>
            </a:r>
            <a:r>
              <a:rPr lang="ru-RU" altLang="ru-RU" sz="1800" smtClean="0"/>
              <a:t> </a:t>
            </a:r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773238"/>
            <a:ext cx="4038600" cy="4679950"/>
          </a:xfrm>
        </p:spPr>
        <p:txBody>
          <a:bodyPr/>
          <a:lstStyle/>
          <a:p>
            <a:pPr eaLnBrk="1" hangingPunct="1"/>
            <a:r>
              <a:rPr lang="ru-RU" altLang="ru-RU" sz="1800" b="1" smtClean="0"/>
              <a:t>Уже в середине 18-го века высказывалось предположение, что грозовые облака несут в себе большие электрические заряды и что молния есть гигантская искра, ничем, кроме размеров, не отличающаяся от искры между шарами электрической машины. На это указывал, например, русский физик и химик Михаил Васильевич Ломоносов (1711-1765), наряду с другими научными вопросами занимавшийся атмосферным электричеством.</a:t>
            </a:r>
          </a:p>
        </p:txBody>
      </p:sp>
      <p:pic>
        <p:nvPicPr>
          <p:cNvPr id="28676" name="Picture 7" descr="i?id=28010988&amp;tov=5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2205038"/>
            <a:ext cx="3527425" cy="36718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 rot="10800000" flipV="1">
            <a:off x="468313" y="620713"/>
            <a:ext cx="8074025" cy="576262"/>
          </a:xfrm>
        </p:spPr>
        <p:txBody>
          <a:bodyPr/>
          <a:lstStyle/>
          <a:p>
            <a:pPr eaLnBrk="1" hangingPunct="1"/>
            <a:r>
              <a:rPr lang="ru-RU" altLang="ru-RU" sz="3200" b="1" u="sng" smtClean="0"/>
              <a:t>Электрическая дуга (дуговой разряд)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484313"/>
            <a:ext cx="5041900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В 1802 году русский физик В.В. Петров (1761-1834) установил, что если присоединить к полюсам большой электрической батареи два кусочка древесного угля и, приведя угли в соприкосновение, слегка их раздвинуть, то между концами углей образуется яркое пламя, а сами концы углей раскалятся добела, испуская ослепительный свет. </a:t>
            </a:r>
          </a:p>
          <a:p>
            <a:pPr eaLnBrk="1" hangingPunct="1">
              <a:lnSpc>
                <a:spcPct val="80000"/>
              </a:lnSpc>
            </a:pPr>
            <a:endParaRPr lang="ru-RU" altLang="ru-RU" sz="2800" smtClean="0"/>
          </a:p>
        </p:txBody>
      </p:sp>
      <p:pic>
        <p:nvPicPr>
          <p:cNvPr id="29700" name="Picture 11" descr="i?id=3251449&amp;tov=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557338"/>
            <a:ext cx="3529012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>
                <a:solidFill>
                  <a:schemeClr val="accent2"/>
                </a:solidFill>
              </a:rPr>
              <a:t>Вывод:</a:t>
            </a:r>
            <a:r>
              <a:rPr lang="ru-RU" altLang="ru-RU" sz="3600" smtClean="0"/>
              <a:t>1. носители заряда – положительные, отрицательные ионы и электроны;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b="1" smtClean="0"/>
              <a:t>2.</a:t>
            </a:r>
            <a:r>
              <a:rPr lang="ru-RU" altLang="ru-RU" sz="2800" b="1" smtClean="0"/>
              <a:t> </a:t>
            </a:r>
            <a:r>
              <a:rPr lang="ru-RU" altLang="ru-RU" smtClean="0"/>
              <a:t>процесс образования носителей заряда – ионизация внешним ионизатором или электронным ударом;</a:t>
            </a:r>
            <a:endParaRPr lang="ru-RU" altLang="ru-RU" sz="2800" b="1" smtClean="0"/>
          </a:p>
          <a:p>
            <a:pPr eaLnBrk="1" hangingPunct="1">
              <a:lnSpc>
                <a:spcPct val="90000"/>
              </a:lnSpc>
            </a:pPr>
            <a:r>
              <a:rPr lang="ru-RU" altLang="ru-RU" b="1" smtClean="0"/>
              <a:t>3</a:t>
            </a:r>
            <a:r>
              <a:rPr lang="ru-RU" altLang="ru-RU" smtClean="0"/>
              <a:t>.газы не подчиняются закону Ома;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b="1" smtClean="0"/>
              <a:t>4.Техническое применение: </a:t>
            </a:r>
            <a:r>
              <a:rPr lang="ru-RU" altLang="ru-RU" smtClean="0"/>
              <a:t>дуговая электросварка, коронные фильтры, искровая обработка металлов, лампы дневного света и газосветная реклама. </a:t>
            </a:r>
            <a:endParaRPr lang="ru-RU" altLang="ru-RU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027113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solidFill>
                  <a:srgbClr val="CC00FF"/>
                </a:solidFill>
              </a:rPr>
              <a:t>Электрический ток в металлах: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00213"/>
            <a:ext cx="8229600" cy="5445125"/>
          </a:xfrm>
        </p:spPr>
        <p:txBody>
          <a:bodyPr/>
          <a:lstStyle/>
          <a:p>
            <a:pPr eaLnBrk="1" hangingPunct="1"/>
            <a:r>
              <a:rPr lang="ru-RU" altLang="ru-RU" sz="2000" b="1" smtClean="0">
                <a:solidFill>
                  <a:srgbClr val="FFFF00"/>
                </a:solidFill>
              </a:rPr>
              <a:t>Электрический ток в металлах – это упорядоченное движение электронов под действием электрического поля. Опыты показывают, что при протекании тока по металлическому проводнику не происходит переноса вещества, следовательно, ионы металла не принимают участия в переносе электрического заряда.</a:t>
            </a:r>
            <a:endParaRPr lang="ru-RU" altLang="ru-RU" sz="3600" smtClean="0">
              <a:solidFill>
                <a:srgbClr val="FFFF00"/>
              </a:solidFill>
            </a:endParaRPr>
          </a:p>
          <a:p>
            <a:pPr eaLnBrk="1" hangingPunct="1"/>
            <a:endParaRPr lang="ru-RU" altLang="ru-RU" sz="3600" smtClean="0">
              <a:solidFill>
                <a:srgbClr val="FFFF00"/>
              </a:solidFill>
            </a:endParaRPr>
          </a:p>
          <a:p>
            <a:pPr eaLnBrk="1" hangingPunct="1"/>
            <a:r>
              <a:rPr lang="ru-RU" altLang="ru-RU" smtClean="0"/>
              <a:t>                                                  </a:t>
            </a:r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365625"/>
            <a:ext cx="33813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508500"/>
            <a:ext cx="27368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789363"/>
            <a:ext cx="273685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bg2"/>
                </a:solidFill>
              </a:rPr>
              <a:t>Список литературы</a:t>
            </a:r>
            <a:r>
              <a:rPr lang="ru-RU" altLang="ru-RU" smtClean="0"/>
              <a:t>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1. Кабардин О.Ф. Физика: Справ. материалы. Учеб. пособие для учащихся. – 5-е изд., перераб. и доп. – М.: Просвещение, 2003.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60350"/>
            <a:ext cx="8435975" cy="1371600"/>
          </a:xfrm>
        </p:spPr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0000FF"/>
                </a:solidFill>
              </a:rPr>
              <a:t>Опыты Толмена и Стюарта являются доказательством того, что металлы обладают электронной проводимостью</a:t>
            </a:r>
            <a:r>
              <a:rPr lang="ru-RU" altLang="ru-RU" sz="4000" smtClean="0"/>
              <a:t> 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sz="half" idx="4294967295"/>
          </p:nvPr>
        </p:nvSpPr>
        <p:spPr>
          <a:xfrm>
            <a:off x="0" y="2068513"/>
            <a:ext cx="6586538" cy="3578225"/>
          </a:xfrm>
        </p:spPr>
        <p:txBody>
          <a:bodyPr/>
          <a:lstStyle/>
          <a:p>
            <a:pPr eaLnBrk="1" hangingPunct="1"/>
            <a:r>
              <a:rPr lang="ru-RU" altLang="ru-RU" sz="2000" smtClean="0">
                <a:solidFill>
                  <a:srgbClr val="FF0000"/>
                </a:solidFill>
              </a:rPr>
              <a:t>     </a:t>
            </a:r>
            <a:r>
              <a:rPr lang="ru-RU" altLang="ru-RU" sz="2400" smtClean="0">
                <a:solidFill>
                  <a:srgbClr val="FF0000"/>
                </a:solidFill>
              </a:rPr>
              <a:t>Катушка с большим числом витков тонкой проволоки приводилась в быстрое вращение вокруг своей оси. Концы катушки с помощью гибких проводов были присоединены к чувствительному </a:t>
            </a:r>
            <a:r>
              <a:rPr lang="ru-RU" altLang="ru-RU" sz="2400" b="1" smtClean="0">
                <a:solidFill>
                  <a:srgbClr val="FF0000"/>
                </a:solidFill>
              </a:rPr>
              <a:t>баллистическому гальванометру Г</a:t>
            </a:r>
            <a:r>
              <a:rPr lang="ru-RU" altLang="ru-RU" sz="2400" smtClean="0">
                <a:solidFill>
                  <a:srgbClr val="FF0000"/>
                </a:solidFill>
              </a:rPr>
              <a:t>. Раскрученная катушка резко тормозилась, и в цепи возникал кратковременных ток, обусловленный инерцией электронов. </a:t>
            </a:r>
          </a:p>
        </p:txBody>
      </p:sp>
      <p:sp>
        <p:nvSpPr>
          <p:cNvPr id="5124" name="Rectangle 7"/>
          <p:cNvSpPr>
            <a:spLocks noGrp="1" noChangeArrowheads="1"/>
          </p:cNvSpPr>
          <p:nvPr>
            <p:ph sz="half" idx="4294967295"/>
          </p:nvPr>
        </p:nvSpPr>
        <p:spPr>
          <a:xfrm flipH="1">
            <a:off x="7308850" y="3429000"/>
            <a:ext cx="71438" cy="209550"/>
          </a:xfrm>
        </p:spPr>
        <p:txBody>
          <a:bodyPr/>
          <a:lstStyle/>
          <a:p>
            <a:pPr eaLnBrk="1" hangingPunct="1"/>
            <a:endParaRPr lang="ru-RU" altLang="ru-RU" sz="2800" smtClean="0"/>
          </a:p>
        </p:txBody>
      </p:sp>
      <p:pic>
        <p:nvPicPr>
          <p:cNvPr id="5125" name="Picture 4" descr="Схема опыта Толмена и Стюарта. 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8125" y="1341438"/>
            <a:ext cx="2376488" cy="522763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 rot="10800000" flipV="1">
            <a:off x="395288" y="544513"/>
            <a:ext cx="8135937" cy="1084262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solidFill>
                  <a:srgbClr val="FF0066"/>
                </a:solidFill>
              </a:rPr>
              <a:t>Вывод:</a:t>
            </a:r>
            <a:r>
              <a:rPr lang="ru-RU" altLang="ru-RU" sz="4000" smtClean="0">
                <a:solidFill>
                  <a:srgbClr val="CC00FF"/>
                </a:solidFill>
              </a:rPr>
              <a:t>1.носителями заряда в металлах являются электроны;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 rot="10800000" flipV="1">
            <a:off x="457200" y="1989138"/>
            <a:ext cx="8229600" cy="43926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smtClean="0">
                <a:solidFill>
                  <a:schemeClr val="bg1"/>
                </a:solidFill>
              </a:rPr>
              <a:t>2. процесс образования носителей заряда – обобществление валентных электронов;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>
                <a:solidFill>
                  <a:schemeClr val="bg1"/>
                </a:solidFill>
              </a:rPr>
              <a:t>3.сила тока прямо пропорциональна напряжению и обратно пропорциональна сопротивлению проводника – выполняется закон Ома;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>
                <a:solidFill>
                  <a:srgbClr val="0000FF"/>
                </a:solidFill>
              </a:rPr>
              <a:t>4. техническое применение электрического тока в металлах: обмотки двигателей, трансформаторов, генераторов, проводка внутри зданий, сети электропередачи, силовые кабели.</a:t>
            </a:r>
            <a:r>
              <a:rPr lang="ru-RU" altLang="ru-RU" sz="280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404813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FF0066"/>
                </a:solidFill>
              </a:rPr>
              <a:t>Электрический ток в вакууме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2800" u="sng" smtClean="0">
                <a:solidFill>
                  <a:srgbClr val="FF0066"/>
                </a:solidFill>
              </a:rPr>
              <a:t>Вакуум</a:t>
            </a:r>
            <a:r>
              <a:rPr lang="ru-RU" altLang="ru-RU" sz="2800" smtClean="0">
                <a:solidFill>
                  <a:srgbClr val="FF0066"/>
                </a:solidFill>
              </a:rPr>
              <a:t> -</a:t>
            </a:r>
            <a:r>
              <a:rPr lang="ru-RU" altLang="ru-RU" sz="2800" smtClean="0"/>
              <a:t> </a:t>
            </a:r>
            <a:r>
              <a:rPr lang="ru-RU" altLang="ru-RU" sz="2800" smtClean="0">
                <a:solidFill>
                  <a:srgbClr val="0000FF"/>
                </a:solidFill>
              </a:rPr>
              <a:t>сильно разреженный газ, в котором</a:t>
            </a:r>
            <a:r>
              <a:rPr lang="ru-RU" altLang="ru-RU" sz="2800" smtClean="0"/>
              <a:t> </a:t>
            </a:r>
            <a:r>
              <a:rPr lang="ru-RU" altLang="ru-RU" sz="2800" smtClean="0">
                <a:solidFill>
                  <a:srgbClr val="0000FF"/>
                </a:solidFill>
              </a:rPr>
              <a:t>средняя длина свободного пробега частицы больше размера сосуда, то есть молекула пролетает от одной стенки сосуда до другой без соударения с другими молекулами. В результате в вакууме нет свободных носителей заряда, и электрический ток не возникает. Для создания носителей заряда в вакууме используют явление термоэлектронной эмиссии.</a:t>
            </a:r>
          </a:p>
        </p:txBody>
      </p:sp>
      <p:sp>
        <p:nvSpPr>
          <p:cNvPr id="7172" name="Rectangle 12"/>
          <p:cNvSpPr>
            <a:spLocks noChangeArrowheads="1"/>
          </p:cNvSpPr>
          <p:nvPr/>
        </p:nvSpPr>
        <p:spPr bwMode="auto">
          <a:xfrm>
            <a:off x="611188" y="594995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20713"/>
            <a:ext cx="8229600" cy="1371600"/>
          </a:xfrm>
        </p:spPr>
        <p:txBody>
          <a:bodyPr/>
          <a:lstStyle/>
          <a:p>
            <a:pPr eaLnBrk="1" hangingPunct="1"/>
            <a:r>
              <a:rPr lang="ru-RU" altLang="ru-RU" sz="3600" smtClean="0">
                <a:solidFill>
                  <a:srgbClr val="FF0000"/>
                </a:solidFill>
              </a:rPr>
              <a:t>ТЕРМОЭЛЕКТРОННАЯ ЭМИССИЯ –</a:t>
            </a:r>
            <a:r>
              <a:rPr lang="ru-RU" altLang="ru-RU" sz="3600" smtClean="0"/>
              <a:t> </a:t>
            </a:r>
            <a:r>
              <a:rPr lang="ru-RU" altLang="ru-RU" sz="3600" smtClean="0">
                <a:solidFill>
                  <a:srgbClr val="CC00FF"/>
                </a:solidFill>
              </a:rPr>
              <a:t>это явление «испарения» электронов с поверхности нагретого металла.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060575"/>
            <a:ext cx="8229600" cy="4464050"/>
          </a:xfrm>
        </p:spPr>
        <p:txBody>
          <a:bodyPr/>
          <a:lstStyle/>
          <a:p>
            <a:pPr eaLnBrk="1" hangingPunct="1"/>
            <a:r>
              <a:rPr lang="ru-RU" altLang="ru-RU" sz="3600" smtClean="0">
                <a:solidFill>
                  <a:srgbClr val="CC00FF"/>
                </a:solidFill>
              </a:rPr>
              <a:t>В вакуум вносят металлическую спираль, покрытую оксидом металла, нагревают её электрическим током (цепь накала) и с поверхности спирали испаряются электроны, движением которых можно управлять при помощи электрического поля.  </a:t>
            </a:r>
          </a:p>
          <a:p>
            <a:pPr eaLnBrk="1" hangingPunct="1"/>
            <a:endParaRPr lang="ru-RU" altLang="ru-RU" sz="3600" smtClean="0">
              <a:solidFill>
                <a:srgbClr val="CC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88913"/>
            <a:ext cx="8229600" cy="1603375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solidFill>
                  <a:srgbClr val="FF0000"/>
                </a:solidFill>
              </a:rPr>
              <a:t>На слайде показано включение двухэлектродной лампы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2205038"/>
            <a:ext cx="8229600" cy="136842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FF9933"/>
                </a:solidFill>
              </a:rPr>
              <a:t>Такая лампа называется вакуумный диод</a:t>
            </a:r>
          </a:p>
        </p:txBody>
      </p:sp>
      <p:pic>
        <p:nvPicPr>
          <p:cNvPr id="9220" name="Picture 4" descr="t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233738"/>
            <a:ext cx="6408738" cy="362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>
                <a:solidFill>
                  <a:srgbClr val="CC00FF"/>
                </a:solidFill>
              </a:rPr>
              <a:t>Эта электронная лампа носит название вакуумный ТРИОД.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73238"/>
            <a:ext cx="8229600" cy="4094162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FF9933"/>
                </a:solidFill>
              </a:rPr>
              <a:t>Она имеет третий электрод –сетку, знак потенциала на которой управляет потоком электронов .</a:t>
            </a:r>
          </a:p>
        </p:txBody>
      </p:sp>
      <p:pic>
        <p:nvPicPr>
          <p:cNvPr id="10244" name="Picture 5" descr="Картинка 1 из 5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357563"/>
            <a:ext cx="7129463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Пиксел">
  <a:themeElements>
    <a:clrScheme name="1_Пиксел 8">
      <a:dk1>
        <a:srgbClr val="003300"/>
      </a:dk1>
      <a:lt1>
        <a:srgbClr val="FFFFFF"/>
      </a:lt1>
      <a:dk2>
        <a:srgbClr val="000000"/>
      </a:dk2>
      <a:lt2>
        <a:srgbClr val="336600"/>
      </a:lt2>
      <a:accent1>
        <a:srgbClr val="CCCC00"/>
      </a:accent1>
      <a:accent2>
        <a:srgbClr val="669900"/>
      </a:accent2>
      <a:accent3>
        <a:srgbClr val="FFFFFF"/>
      </a:accent3>
      <a:accent4>
        <a:srgbClr val="002A00"/>
      </a:accent4>
      <a:accent5>
        <a:srgbClr val="E2E2AA"/>
      </a:accent5>
      <a:accent6>
        <a:srgbClr val="5C8A00"/>
      </a:accent6>
      <a:hlink>
        <a:srgbClr val="333300"/>
      </a:hlink>
      <a:folHlink>
        <a:srgbClr val="99CC00"/>
      </a:folHlink>
    </a:clrScheme>
    <a:fontScheme name="1_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Words>1223</Words>
  <Application>Microsoft Office PowerPoint</Application>
  <PresentationFormat>Экран (4:3)</PresentationFormat>
  <Paragraphs>97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Arial</vt:lpstr>
      <vt:lpstr>Wingdings</vt:lpstr>
      <vt:lpstr>Calibri</vt:lpstr>
      <vt:lpstr>Times New Roman</vt:lpstr>
      <vt:lpstr>Arial Black</vt:lpstr>
      <vt:lpstr>1_Пиксел</vt:lpstr>
      <vt:lpstr>Презентация на тему: “Электрический ток в различных средах”</vt:lpstr>
      <vt:lpstr>Электрический ток может протекать в пяти различных средах:</vt:lpstr>
      <vt:lpstr>Электрический ток в металлах:</vt:lpstr>
      <vt:lpstr>Опыты Толмена и Стюарта являются доказательством того, что металлы обладают электронной проводимостью </vt:lpstr>
      <vt:lpstr>Вывод:1.носителями заряда в металлах являются электроны;</vt:lpstr>
      <vt:lpstr>Электрический ток в вакууме</vt:lpstr>
      <vt:lpstr>ТЕРМОЭЛЕКТРОННАЯ ЭМИССИЯ – это явление «испарения» электронов с поверхности нагретого металла.</vt:lpstr>
      <vt:lpstr>На слайде показано включение двухэлектродной лампы</vt:lpstr>
      <vt:lpstr>Эта электронная лампа носит название вакуумный ТРИОД.</vt:lpstr>
      <vt:lpstr>Выводы:1. носители заряда – электроны;</vt:lpstr>
      <vt:lpstr>Электрический ток в полупроводниках</vt:lpstr>
      <vt:lpstr>   С понижением температуры сопротивление металлов падает. У полупроводников, напротив, с понижением температуры сопротивление возрастает и вблизи абсолютного нуля они практически становятся изоляторами. </vt:lpstr>
      <vt:lpstr>Собственная проводимость полупроводников</vt:lpstr>
      <vt:lpstr>Образование электронно-дырочной пары  </vt:lpstr>
      <vt:lpstr>Примесная проводимость полупроводников</vt:lpstr>
      <vt:lpstr>Электронная и дырочная проводимости. </vt:lpstr>
      <vt:lpstr>Выводы:1. носители заряда – электроны и дырки;</vt:lpstr>
      <vt:lpstr>Электрический ток в жидкостях</vt:lpstr>
      <vt:lpstr>Сопротивление электролитов падает с ростом температуры, так как с ростом температуры растёт количество ионов.</vt:lpstr>
      <vt:lpstr>Явление электролиза </vt:lpstr>
      <vt:lpstr>     Законы электролиза Фарадея.   </vt:lpstr>
      <vt:lpstr>Вывод:1. носители заряда – положительные и отрицательные ионы;</vt:lpstr>
      <vt:lpstr>Электрический ток в газах</vt:lpstr>
      <vt:lpstr>Прохождение электрического тока через газ называется разрядом.</vt:lpstr>
      <vt:lpstr>Виды самостоятельного разряда:</vt:lpstr>
      <vt:lpstr>Искровой разряд</vt:lpstr>
      <vt:lpstr>Молния. Красивое и небезопасное явление природы – молния – представляет собой искровой разряд в атмосфере. </vt:lpstr>
      <vt:lpstr>Электрическая дуга (дуговой разряд)</vt:lpstr>
      <vt:lpstr>Вывод:1. носители заряда – положительные, отрицательные ионы и электроны;</vt:lpstr>
      <vt:lpstr>Список литературы:</vt:lpstr>
    </vt:vector>
  </TitlesOfParts>
  <Company>MoBIL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физике на тему: “Электрический ток в различных средах”</dc:title>
  <dc:creator>HOME</dc:creator>
  <cp:lastModifiedBy>admin</cp:lastModifiedBy>
  <cp:revision>13</cp:revision>
  <dcterms:created xsi:type="dcterms:W3CDTF">2008-11-28T15:30:15Z</dcterms:created>
  <dcterms:modified xsi:type="dcterms:W3CDTF">2015-04-08T15:30:31Z</dcterms:modified>
</cp:coreProperties>
</file>