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B4512-5763-4DF5-9FF3-B8C833E67C04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F69B8-6392-4EEE-8FB5-3941D730400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56931228"/>
      </p:ext>
    </p:extLst>
  </p:cSld>
  <p:clrMapOvr>
    <a:masterClrMapping/>
  </p:clrMapOvr>
  <p:transition spd="slow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17459-FC90-4886-B00C-1E48C65A9FF2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ED637-0BD7-47B4-AFA8-4588F642959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72134957"/>
      </p:ext>
    </p:extLst>
  </p:cSld>
  <p:clrMapOvr>
    <a:masterClrMapping/>
  </p:clrMapOvr>
  <p:transition spd="slow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3713E-2E7B-4B35-ABC9-7149A3079406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D5FBB-EE19-428B-902A-59B3F29D517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19672540"/>
      </p:ext>
    </p:extLst>
  </p:cSld>
  <p:clrMapOvr>
    <a:masterClrMapping/>
  </p:clrMapOvr>
  <p:transition spd="slow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A667-361E-42DA-8311-36A50A37B5CC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7D1C6-CD50-4FE6-93A7-84DBFAFECFC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061849661"/>
      </p:ext>
    </p:extLst>
  </p:cSld>
  <p:clrMapOvr>
    <a:masterClrMapping/>
  </p:clrMapOvr>
  <p:transition spd="slow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2DC4C-CA83-4743-8980-C8D3E417CEFF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40C48-8EE6-4D20-A4A8-8FEA270AD2E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9125777"/>
      </p:ext>
    </p:extLst>
  </p:cSld>
  <p:clrMapOvr>
    <a:masterClrMapping/>
  </p:clrMapOvr>
  <p:transition spd="slow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16D6F-BDB2-4E6F-B420-31B51B2624CE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17E87-696E-403C-B2A8-B5CAD7D1673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60097763"/>
      </p:ext>
    </p:extLst>
  </p:cSld>
  <p:clrMapOvr>
    <a:masterClrMapping/>
  </p:clrMapOvr>
  <p:transition spd="slow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775F-AEBE-4016-A6A1-C7FE46E110BF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8DB49-5F3E-41CD-AE70-66224473DAF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91096881"/>
      </p:ext>
    </p:extLst>
  </p:cSld>
  <p:clrMapOvr>
    <a:masterClrMapping/>
  </p:clrMapOvr>
  <p:transition spd="slow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1976B-CBA8-49C5-8D21-7B8D86797605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77004-12AD-4F07-9DAD-785F94853FD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44540828"/>
      </p:ext>
    </p:extLst>
  </p:cSld>
  <p:clrMapOvr>
    <a:masterClrMapping/>
  </p:clrMapOvr>
  <p:transition spd="slow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4E44-C2C4-4730-89AC-3EBBCD870875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D6B62-2CAE-4D78-A2BB-B2E59A319CD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12608103"/>
      </p:ext>
    </p:extLst>
  </p:cSld>
  <p:clrMapOvr>
    <a:masterClrMapping/>
  </p:clrMapOvr>
  <p:transition spd="slow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7FBC0-B3F6-40E1-9036-37CBBAB965DE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36661-D827-4066-AAAB-34C929E39EF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62831179"/>
      </p:ext>
    </p:extLst>
  </p:cSld>
  <p:clrMapOvr>
    <a:masterClrMapping/>
  </p:clrMapOvr>
  <p:transition spd="slow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2B0C9-6513-42A9-912C-4944E169CD37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C04BC-E26F-41B6-AFD4-264FB187F7A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14072947"/>
      </p:ext>
    </p:extLst>
  </p:cSld>
  <p:clrMapOvr>
    <a:masterClrMapping/>
  </p:clrMapOvr>
  <p:transition spd="slow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06E31B-B93F-42DB-A58A-A58857533EE8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E79FA243-B38B-487C-A2D0-D23F1851D8EC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3733800"/>
          </a:xfrm>
        </p:spPr>
        <p:txBody>
          <a:bodyPr anchor="t"/>
          <a:lstStyle/>
          <a:p>
            <a:pPr eaLnBrk="1" hangingPunct="1"/>
            <a:r>
              <a:rPr lang="uk-UA" altLang="ru-RU" sz="1800" b="1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Міністерство освіти і науки України</a:t>
            </a:r>
            <a:br>
              <a:rPr lang="uk-UA" altLang="ru-RU" sz="1800" b="1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1800" b="1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Східноукраїнський національний університет ім. В. Даля</a:t>
            </a:r>
            <a:br>
              <a:rPr lang="uk-UA" altLang="ru-RU" sz="1800" b="1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1800" b="1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Магістратура державного управління</a:t>
            </a:r>
            <a:r>
              <a:rPr lang="ru-RU" altLang="ru-RU" sz="1800" b="1" smtClean="0">
                <a:solidFill>
                  <a:schemeClr val="folHlink"/>
                </a:solidFill>
              </a:rPr>
              <a:t/>
            </a:r>
            <a:br>
              <a:rPr lang="ru-RU" altLang="ru-RU" sz="1800" b="1" smtClean="0">
                <a:solidFill>
                  <a:schemeClr val="folHlink"/>
                </a:solidFill>
              </a:rPr>
            </a:br>
            <a:r>
              <a:rPr lang="ru-RU" altLang="ru-RU" sz="1800" b="1" smtClean="0">
                <a:solidFill>
                  <a:schemeClr val="folHlink"/>
                </a:solidFill>
              </a:rPr>
              <a:t/>
            </a:r>
            <a:br>
              <a:rPr lang="ru-RU" altLang="ru-RU" sz="1800" b="1" smtClean="0">
                <a:solidFill>
                  <a:schemeClr val="folHlink"/>
                </a:solidFill>
              </a:rPr>
            </a:br>
            <a:r>
              <a:rPr lang="uk-UA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і удосконалення системи пенсійного забезпечення населення України на прикладі УПФУ в м. Сєвєродонецьк</a:t>
            </a:r>
            <a:endParaRPr lang="uk-UA" altLang="ru-RU" sz="36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2514600"/>
          </a:xfrm>
        </p:spPr>
        <p:txBody>
          <a:bodyPr/>
          <a:lstStyle/>
          <a:p>
            <a:pPr algn="l" eaLnBrk="1" hangingPunct="1"/>
            <a:r>
              <a:rPr lang="uk-UA" altLang="ru-RU" sz="2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Слухач                </a:t>
            </a:r>
            <a:r>
              <a:rPr lang="ru-RU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Малолєтня </a:t>
            </a:r>
            <a:r>
              <a:rPr lang="uk-UA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Ольга                  </a:t>
            </a:r>
            <a:r>
              <a:rPr lang="uk-UA" altLang="ru-RU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Костянтинівна</a:t>
            </a:r>
            <a:endParaRPr lang="ru-RU" altLang="ru-RU" sz="28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r>
              <a:rPr lang="uk-UA" altLang="ru-RU" sz="2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Науковий</a:t>
            </a:r>
            <a:r>
              <a:rPr lang="uk-UA" altLang="ru-RU" sz="280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</a:t>
            </a:r>
            <a:r>
              <a:rPr lang="ru-RU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к.е.н., доцент </a:t>
            </a:r>
            <a:endParaRPr lang="uk-UA" altLang="ru-RU" sz="28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r>
              <a:rPr lang="uk-UA" altLang="ru-RU" sz="2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керівник</a:t>
            </a:r>
            <a:r>
              <a:rPr lang="ru-RU" altLang="ru-RU" sz="2800" smtClean="0">
                <a:solidFill>
                  <a:schemeClr val="fol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altLang="ru-RU" sz="28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Шведчиков Андрій 			 Павлович</a:t>
            </a:r>
          </a:p>
          <a:p>
            <a:pPr algn="l" eaLnBrk="1" hangingPunct="1"/>
            <a:endParaRPr lang="ru-RU" altLang="ru-RU" sz="28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l" eaLnBrk="1" hangingPunct="1"/>
            <a:endParaRPr lang="ru-RU" altLang="ru-RU" sz="2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1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1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Динаміка </a:t>
            </a: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надходжень і видатків УПФУ в </a:t>
            </a:r>
            <a:r>
              <a:rPr lang="uk-UA" sz="3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м.Сєвєродонецьку</a:t>
            </a: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за 2006-2008 роки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7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524000"/>
            <a:ext cx="8305800" cy="4724400"/>
          </a:xfrm>
        </p:spPr>
      </p:pic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100" dirty="0" smtClean="0"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Відшкодування витрат на виплату і доставку </a:t>
            </a:r>
            <a:r>
              <a:rPr lang="ru-RU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пільгових пенсій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2291" name="Содержимое 3"/>
          <p:cNvPicPr>
            <a:picLocks noGrp="1"/>
          </p:cNvPicPr>
          <p:nvPr>
            <p:ph idx="1"/>
          </p:nvPr>
        </p:nvPicPr>
        <p:blipFill>
          <a:blip r:embed="rId2">
            <a:lum contras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865313"/>
            <a:ext cx="8153400" cy="3995737"/>
          </a:xfrm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Динаміка росту кількості платників </a:t>
            </a:r>
            <a:b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УПФУ у 2006-2008 роках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865313"/>
            <a:ext cx="8001000" cy="3995737"/>
          </a:xfrm>
        </p:spPr>
      </p:pic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6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Основні принципи пенсійної реформи </a:t>
            </a:r>
            <a:endParaRPr lang="ru-RU" altLang="ru-RU" sz="360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реалізація конституційних прав громадян на соціальний захист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розробка та прийняття законодавчої  бази з питань обов'язкового державного та додаткового недержавного пенсійного забезпечення громадян у повному обсязі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умов для реалізації страхових принципів в пенсійному забезпеченні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підвищення особистої відповідальності працівника за рівень його матеріального забезпечення при виході на пенсію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повне врахування результатів трудової діяльності працівника при нарахуванні йому соціальної та трудової пенсії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8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надійних механізмів заощадження та інвестування коштів з метою отримання гарантованого доходу при виході на пенсію та/або досягненню пенсійного віку</a:t>
            </a:r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z="18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6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Цілі пенсійної реформи</a:t>
            </a:r>
            <a:endParaRPr lang="ru-RU" altLang="ru-RU" sz="36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встановити залежність розміру пенсії від величини заробітку і трудового стажу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заохотити громадян до заощадження коштів на старість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створити ефективнішу і дієвішу систему адміністративного управління в пенсійному забезпеченні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забезпечити фінансову стабільність пенсійної системи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забезпечити надійність заощаджень учасників пенсійних програм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240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підвищити рівень життя пенсіонерів</a:t>
            </a:r>
            <a:endParaRPr lang="ru-RU" altLang="ru-RU" sz="240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Послідовність дій по оновленню </a:t>
            </a:r>
            <a:br>
              <a:rPr lang="uk-UA" altLang="ru-RU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пенсійної системи</a:t>
            </a:r>
            <a:endParaRPr lang="ru-RU" altLang="ru-RU" sz="28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створити єдину комп'ютеризовану інформаційну систему (персоніфікований облік страхових внесків, систему звітності)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вдосконалити адміністративну підтримку сучасної солідарної системи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реформувати чинну солідарну систему. Внести до цієї системи відповідні законодавчі та нормативні зміни, які забезпечили б її платоспроможність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функцію фінансування не пенсійних виплат (соціальні пенсії, допомоги малозабезпеченим тощо) передати до державного бюджету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обчислювати середню заробітну платню для нарахування пенсії за весь період трудової діяльності, враховуючи при цьому рівень інфляції в різні роки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реформувати пенсійну систему для інвалідів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поступово перейти до виплати пільгових пенсій (зокрема, колишнім працівникам шкідливих виробництв, державним служ­бовцям та ін.) за рахунок працедавців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подовжити вік виходу на пенсію (згодом встановити однаковий пенсійний вік для жінок і чоловіків)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матеріально стимулювати пізніший вихід на пенсію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розробити і втілити нормативно-законодавчу базу накопичувальної системи. Вона має регулювати діяльність банків, довірчих товариств, пенсійних та інвестиційних фондів тощо. Створити умови для формування стабільної банківської системи, здатної обслуговувати інвестиційні операції пенсійних фондів і гарантувати безпеку цих операцій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розробити нові механізми обчислення виплат і </a:t>
            </a:r>
            <a:r>
              <a:rPr lang="uk-UA" sz="55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достосувати</a:t>
            </a: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їх до міжнародних стандартів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підготувати висококваліфіковані кадри для управління пенсійними системами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uk-UA" sz="55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запровадити загальнонаціональну програму інформування  громадян щодо цілей та завдань пенсійної реформи</a:t>
            </a:r>
            <a:endParaRPr lang="ru-RU" sz="55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Визнання необхідності розвитку недержавного пенсійного страхування в </a:t>
            </a:r>
            <a:r>
              <a:rPr lang="uk-UA" sz="27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м.Сєверодонецьку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с</a:t>
            </a:r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371600"/>
            <a:ext cx="3581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Складання переліку підприємств, на яких можливе створення корпоративних фондів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3200" y="5943600"/>
            <a:ext cx="3581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Початок діяльності недержавних пенсійних фондів в м. Сєвєродонецьк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24384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Створення корпоративних фондів підприємств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35814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Вибір одного-двох підприємств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3400" y="44958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Інформаційна підтримка для підприємств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3400" y="52578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</a:rPr>
              <a:t>Створення та реєстрація їх корпоративних фондів</a:t>
            </a:r>
            <a:endParaRPr lang="ru-RU" sz="1600" b="1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05400" y="53340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Відкриття представництва фонду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05400" y="45720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Організаційна підтримка для фондів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05400" y="35052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Вибір одного-двох фондів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05400" y="24384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Залучення існуючих фондів до роботи в м. Сєвєродонецьк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2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  <p:sp>
        <p:nvSpPr>
          <p:cNvPr id="17423" name="Rectangle 13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  <p:sp>
        <p:nvSpPr>
          <p:cNvPr id="17424" name="Rectangle 14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  <p:sp>
        <p:nvSpPr>
          <p:cNvPr id="17425" name="Rectangle 15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uk-UA" altLang="ru-RU"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105400" y="1371600"/>
            <a:ext cx="3581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Складання переліку існуючих фондів, які можна залучити до роботи в м. Сєвєродонецьк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>
            <a:stCxn id="4" idx="2"/>
            <a:endCxn id="6" idx="0"/>
          </p:cNvCxnSpPr>
          <p:nvPr/>
        </p:nvCxnSpPr>
        <p:spPr>
          <a:xfrm rot="5400000">
            <a:off x="2171701" y="22860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6" idx="2"/>
            <a:endCxn id="7" idx="0"/>
          </p:cNvCxnSpPr>
          <p:nvPr/>
        </p:nvCxnSpPr>
        <p:spPr>
          <a:xfrm rot="5400000">
            <a:off x="2019301" y="32766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7" idx="2"/>
            <a:endCxn id="8" idx="0"/>
          </p:cNvCxnSpPr>
          <p:nvPr/>
        </p:nvCxnSpPr>
        <p:spPr>
          <a:xfrm rot="5400000">
            <a:off x="2133601" y="4305300"/>
            <a:ext cx="3810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8" idx="2"/>
            <a:endCxn id="9" idx="0"/>
          </p:cNvCxnSpPr>
          <p:nvPr/>
        </p:nvCxnSpPr>
        <p:spPr>
          <a:xfrm rot="5400000">
            <a:off x="2209801" y="5143500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9" idx="2"/>
            <a:endCxn id="5" idx="1"/>
          </p:cNvCxnSpPr>
          <p:nvPr/>
        </p:nvCxnSpPr>
        <p:spPr>
          <a:xfrm rot="16200000" flipH="1">
            <a:off x="2266950" y="5848350"/>
            <a:ext cx="5334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0" idx="2"/>
            <a:endCxn id="13" idx="0"/>
          </p:cNvCxnSpPr>
          <p:nvPr/>
        </p:nvCxnSpPr>
        <p:spPr>
          <a:xfrm rot="5400000">
            <a:off x="6743701" y="2286000"/>
            <a:ext cx="3048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3" idx="2"/>
            <a:endCxn id="12" idx="0"/>
          </p:cNvCxnSpPr>
          <p:nvPr/>
        </p:nvCxnSpPr>
        <p:spPr>
          <a:xfrm rot="5400000">
            <a:off x="6629401" y="32385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2" idx="2"/>
            <a:endCxn id="11" idx="0"/>
          </p:cNvCxnSpPr>
          <p:nvPr/>
        </p:nvCxnSpPr>
        <p:spPr>
          <a:xfrm rot="5400000">
            <a:off x="6629401" y="43053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1" idx="2"/>
            <a:endCxn id="10" idx="0"/>
          </p:cNvCxnSpPr>
          <p:nvPr/>
        </p:nvCxnSpPr>
        <p:spPr>
          <a:xfrm rot="5400000">
            <a:off x="6781801" y="5219700"/>
            <a:ext cx="228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0" idx="2"/>
            <a:endCxn id="5" idx="3"/>
          </p:cNvCxnSpPr>
          <p:nvPr/>
        </p:nvCxnSpPr>
        <p:spPr>
          <a:xfrm rot="5400000">
            <a:off x="6381750" y="5810250"/>
            <a:ext cx="4572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Причини створення обов'язкової накопичувальної системи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згладжування  з часом коливань сум пенсійних внесків і виплат, що їх спричиняють демографічні зміни у солідарній системі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приватизація  управління   пенсійним забезпеченням і/або управління пенсійними активами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заохочення громадян до заощадження коштів упродовж трудової діяльності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пом'якшення наслідків від непередбачених   політичних   рішень, у результаті яких можуть виникнути фінансові проблеми у майбутньому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збільшення  заощаджень для фінансування економічного  розвитку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 для здійснення </a:t>
            </a:r>
            <a:b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пенсійного реформування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Недостатні надходження від сплати пенсійних внесків через великий розмір тіньового сектору економіки, фінансові труднощі багатьох державних підприємств і вбудовані  в нинішню   систему   стимули   ухиляння   від сплати податків і обов'язкових відрахувань до соціальних фондів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Велика чисельність пенсіонерів в співвідношенні з кількістю зайнятого населення через велику кількість пільгових пенсій, простоту набуття пенсій по інвалідності, низький вік виходу на пенсію, нижчий вік виходу на пенсію для жінок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Невідповідність розмірів пенсій через обмеження максимального розміру пенсій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Неефективне управління системою пенсійного забезпечення через розподіл адміністративних функцій між Пенсійним фондом і Міністерством праці та соціальної політики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Соціальна несправедливість пенсійного забезпечення, що виражена у високій ставці пенсійних внесків та низькому розмірі пенсій</a:t>
            </a:r>
            <a:endParaRPr lang="ru-RU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Основні пріоритетні напрямки вдосконалення дії </a:t>
            </a:r>
            <a:b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спрощеної системи оподаткування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зниження граничного річного обсягу виручки для фізичних осіб-підприємців з 500 тис. грн до 300 тис. грн.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удосконалення оподаткування суб’єктів малого підприємництва при переході їх зі спрощеної системи оподаткування на загальну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удосконалення порядку ведення спрощеного бухгалтерського обліку та фінансової звітності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підвищення відповідальності суб’єктів підприємництва у разі порушення ними норм, які визначають порядок застосування спрощеної системи оподаткування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збереження чинної системи фіксованих ставок єдиного податку виключно для фізичних осіб-підприємців з невеликим рівнем доходів, які займаються роздрібною торгівлею на ринках та наданням побутових послуг населенню </a:t>
            </a: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запровадити оподаткування інших фізичних осіб-підприємців єдиним податком за принципом оціночного доходу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виключення зі складу єдиного податку ПДВ, плати за землю, ресурсних платежів і внесків до державних цільових фондів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виключення зі спрощеної системи оподаткування тих видів діяльності, які є високорентабельними або доходи від яких є переважно пасивними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включення до об’єкта оподаткування єдиним податком для юридичних осіб усіх доходів, що отримуються такими особами, а не лише виручки від реалізації продукції (товарів, робіт, послуг)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оподаткування суми перевищення граничного річного обсягу виручки платників єдиного податку за ставкою єдиного податку 15% для фізичних осіб та 25% для юридичних осіб за результатами звітного (податкового) періоду, в якому відбулось таке перевищення 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запровадження для фізичних осіб-підприємців реєстраторів розрахункових операцій та розрахункових книжок (на вибір таких фізичних осіб-підприємців)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uk-UA" altLang="ru-RU" sz="1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усунення існуючих схем мінімізації податкових зобов’язань з використанням платників єдиного податку</a:t>
            </a:r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z="1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Актуальність  теми</a:t>
            </a:r>
            <a:endParaRPr lang="ru-RU" altLang="ru-RU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питання про організацію проведення реформування системи пенсійного забезпечення населення сьогодні гостро стоїть у багатьох країнах світу, в тому числі і в Україні</a:t>
            </a:r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hangingPunct="1"/>
            <a:r>
              <a:rPr lang="uk-UA" altLang="ru-RU" sz="2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Динаміка надходжень до УПФУ від платників внесків загальної та спрощеної систем оподаткування</a:t>
            </a:r>
            <a:endParaRPr lang="ru-RU" altLang="ru-RU" sz="28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507" name="Объект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r:id="rId3" imgW="8230313" imgH="4523624" progId="Excel.Chart.8">
                  <p:embed/>
                </p:oleObj>
              </mc:Choice>
              <mc:Fallback>
                <p:oleObj r:id="rId3" imgW="8230313" imgH="4523624" progId="Excel.Char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8229600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.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sz="4000" smtClean="0">
                <a:solidFill>
                  <a:srgbClr val="FF0000"/>
                </a:solidFill>
                <a:latin typeface="Arial" panose="020B0604020202020204" pitchFamily="34" charset="0"/>
              </a:rPr>
              <a:t>Дякую Вам  за увагу !</a:t>
            </a:r>
            <a:endParaRPr lang="ru-RU" altLang="ru-RU" sz="400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 дослідження</a:t>
            </a:r>
            <a:endParaRPr lang="ru-RU" altLang="ru-RU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діяльність Управління Пенсійного Фонду України  в м. Сєверодонецьку ,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 складової системи пенсійного забезпечення населення України.</a:t>
            </a:r>
            <a:endParaRPr lang="ru-RU" altLang="ru-RU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Предметом дослідження</a:t>
            </a:r>
            <a:endParaRPr lang="ru-RU" altLang="ru-RU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організація процесу реформування пенсійної системи в Управлінні Пенсійного Фонду України.</a:t>
            </a:r>
            <a:endParaRPr lang="ru-RU" altLang="ru-RU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  магістерської роботи</a:t>
            </a:r>
            <a:endParaRPr lang="ru-RU" altLang="ru-RU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всебічне дослідження організації процесу реформування системи пенсійного забезпечення населення в Управлінні Пенсійного Фонду України та розробка і обґрунтування пропозицій, щодо удосконалення організації реформування пенсійної системи.</a:t>
            </a:r>
            <a:endParaRPr lang="ru-RU" altLang="ru-RU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Багаторівнева пенсійна система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smtClean="0"/>
              <a:t>.</a:t>
            </a:r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20574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Рівень 1</a:t>
            </a:r>
            <a:r>
              <a:rPr lang="uk-UA" dirty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5814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Рівень 2 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51054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Рівень 3 </a:t>
            </a:r>
            <a:endParaRPr lang="ru-RU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00400" y="2057400"/>
            <a:ext cx="525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реформована солідарна система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0400" y="3581400"/>
            <a:ext cx="525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загальнообов‘язкова накопичувальна пенсійна система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00400" y="5105400"/>
            <a:ext cx="5257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добровільна недержавна система пенсійних заощаджень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343400" y="25908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343400" y="41148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Динаміка заборгованості з виплат пенсій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219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3" imgW="8230313" imgH="4523624" progId="Excel.Chart.8">
                  <p:embed/>
                </p:oleObj>
              </mc:Choice>
              <mc:Fallback>
                <p:oleObj r:id="rId3" imgW="8230313" imgH="4523624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8229600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Частка пенсіонерів у загальній чисельності населення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smtClean="0"/>
              <a:t>.</a:t>
            </a:r>
            <a:endParaRPr lang="ru-RU" altLang="ru-RU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2128838"/>
          <a:ext cx="8077200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иаграмма" r:id="rId3" imgW="3686251" imgH="2600249" progId="Excel.Sheet.8">
                  <p:embed/>
                </p:oleObj>
              </mc:Choice>
              <mc:Fallback>
                <p:oleObj name="Диаграмма" r:id="rId3" imgW="3686251" imgH="2600249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28838"/>
                        <a:ext cx="8077200" cy="389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 органу ПФУ в </a:t>
            </a:r>
            <a:b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32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м. Сєвєродонецьк</a:t>
            </a:r>
            <a:endParaRPr lang="ru-RU" altLang="ru-RU" sz="32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uk-UA" altLang="ru-RU" smtClean="0"/>
              <a:t>.</a:t>
            </a:r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905000"/>
            <a:ext cx="3048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Керівник управління 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 з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призна-чення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пенсій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 з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випла-ти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пенсій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 обліку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над-ход-ження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плате-жів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04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конт-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рольно-переві-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рочній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роботі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148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викона-ння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бюдже-ту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292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персо-нофі-кован-ного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обліку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436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ро-боті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звер-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нення-ми</a:t>
            </a: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грома-дян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80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Юри-дичнийвідділ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772400" y="3048000"/>
            <a:ext cx="9144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Відділ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прог-рамно-тех-ніч-ного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забез-</a:t>
            </a:r>
            <a:endParaRPr lang="uk-UA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печен-ня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914400" y="2514600"/>
            <a:ext cx="7315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0"/>
          </p:cNvCxnSpPr>
          <p:nvPr/>
        </p:nvCxnSpPr>
        <p:spPr>
          <a:xfrm rot="5400000">
            <a:off x="685801" y="2819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6" idx="0"/>
          </p:cNvCxnSpPr>
          <p:nvPr/>
        </p:nvCxnSpPr>
        <p:spPr>
          <a:xfrm rot="5400000">
            <a:off x="1600201" y="2819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7" idx="0"/>
          </p:cNvCxnSpPr>
          <p:nvPr/>
        </p:nvCxnSpPr>
        <p:spPr>
          <a:xfrm rot="5400000">
            <a:off x="2514601" y="2819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8" idx="0"/>
          </p:cNvCxnSpPr>
          <p:nvPr/>
        </p:nvCxnSpPr>
        <p:spPr>
          <a:xfrm rot="5400000">
            <a:off x="3429001" y="2819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9" idx="0"/>
          </p:cNvCxnSpPr>
          <p:nvPr/>
        </p:nvCxnSpPr>
        <p:spPr>
          <a:xfrm rot="5400000">
            <a:off x="4343401" y="2819400"/>
            <a:ext cx="4572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0"/>
          </p:cNvCxnSpPr>
          <p:nvPr/>
        </p:nvCxnSpPr>
        <p:spPr>
          <a:xfrm rot="5400000">
            <a:off x="5219701" y="27813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1" idx="0"/>
          </p:cNvCxnSpPr>
          <p:nvPr/>
        </p:nvCxnSpPr>
        <p:spPr>
          <a:xfrm rot="5400000">
            <a:off x="6134101" y="27813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6934201" y="2819400"/>
            <a:ext cx="609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13" idx="0"/>
          </p:cNvCxnSpPr>
          <p:nvPr/>
        </p:nvCxnSpPr>
        <p:spPr>
          <a:xfrm rot="5400000">
            <a:off x="7962901" y="2781300"/>
            <a:ext cx="533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4" idx="2"/>
          </p:cNvCxnSpPr>
          <p:nvPr/>
        </p:nvCxnSpPr>
        <p:spPr>
          <a:xfrm rot="5400000">
            <a:off x="4419601" y="2438400"/>
            <a:ext cx="3048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3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976</Words>
  <Application>Microsoft Office PowerPoint</Application>
  <PresentationFormat>Экран (4:3)</PresentationFormat>
  <Paragraphs>122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Calibri</vt:lpstr>
      <vt:lpstr>Arial</vt:lpstr>
      <vt:lpstr>Times New Roman</vt:lpstr>
      <vt:lpstr>Office Theme</vt:lpstr>
      <vt:lpstr>Диаграмма Microsoft Office Excel</vt:lpstr>
      <vt:lpstr>Диаграмма</vt:lpstr>
      <vt:lpstr>Міністерство освіти і науки України Східноукраїнський національний університет ім. В. Даля Магістратура державного управління  Організація і удосконалення системи пенсійного забезпечення населення України на прикладі УПФУ в м. Сєвєродонецьк</vt:lpstr>
      <vt:lpstr>Актуальність  теми</vt:lpstr>
      <vt:lpstr>Об’єкт дослідження</vt:lpstr>
      <vt:lpstr>Предметом дослідження</vt:lpstr>
      <vt:lpstr>Мета  магістерської роботи</vt:lpstr>
      <vt:lpstr>Багаторівнева пенсійна система</vt:lpstr>
      <vt:lpstr>Динаміка заборгованості з виплат пенсій</vt:lpstr>
      <vt:lpstr>Частка пенсіонерів у загальній чисельності населення</vt:lpstr>
      <vt:lpstr>Структура  органу ПФУ в  м. Сєвєродонецьк</vt:lpstr>
      <vt:lpstr> Динаміка надходжень і видатків УПФУ в м.Сєвєродонецьку за 2006-2008 роки </vt:lpstr>
      <vt:lpstr> Відшкодування витрат на виплату і доставку  пільгових пенсій </vt:lpstr>
      <vt:lpstr>Динаміка росту кількості платників  до УПФУ у 2006-2008 роках</vt:lpstr>
      <vt:lpstr>Основні принципи пенсійної реформи </vt:lpstr>
      <vt:lpstr>Цілі пенсійної реформи</vt:lpstr>
      <vt:lpstr>Послідовність дій по оновленню  пенсійної системи</vt:lpstr>
      <vt:lpstr> Визнання необхідності розвитку недержавного пенсійного страхування в м.Сєверодонецьку </vt:lpstr>
      <vt:lpstr>Причини створення обов'язкової накопичувальної системи</vt:lpstr>
      <vt:lpstr>Проблеми для здійснення  пенсійного реформування</vt:lpstr>
      <vt:lpstr>  Основні пріоритетні напрямки вдосконалення дії  спрощеної системи оподаткування </vt:lpstr>
      <vt:lpstr>Динаміка надходжень до УПФУ від платників внесків загальної та спрощеної систем оподаткування</vt:lpstr>
      <vt:lpstr>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Східноукраїнський національний університет ім. В. Даля Магістратура державного управління  Організація і удосконалення системи пенсійного забезпечення населення України на прикладі УПФУ в м. Сєвєродонецьк</dc:title>
  <cp:lastModifiedBy>admin</cp:lastModifiedBy>
  <cp:revision>49</cp:revision>
  <dcterms:modified xsi:type="dcterms:W3CDTF">2015-04-08T15:11:32Z</dcterms:modified>
</cp:coreProperties>
</file>