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72" r:id="rId10"/>
    <p:sldId id="274" r:id="rId11"/>
    <p:sldId id="273" r:id="rId12"/>
    <p:sldId id="266" r:id="rId13"/>
    <p:sldId id="267" r:id="rId14"/>
    <p:sldId id="268" r:id="rId15"/>
    <p:sldId id="269" r:id="rId16"/>
    <p:sldId id="270" r:id="rId17"/>
    <p:sldId id="271" r:id="rId18"/>
    <p:sldId id="275" r:id="rId19"/>
    <p:sldId id="263" r:id="rId20"/>
    <p:sldId id="262" r:id="rId21"/>
    <p:sldId id="27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DB6C3-235E-4756-AFE1-F96F06771A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172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46F42-778F-44D2-A27A-FE7E509BAD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002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2F885-8F74-497C-983F-FA6440AA1F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7004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38254-D96C-42C6-B04A-F412486D80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880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E2C27-36D0-4E99-8682-54C2199DBA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8362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37EF2-0C88-4317-942D-3BA74B9C79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817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656D7-06DA-45DB-8ADE-AEA5C415FE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873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E89E5-8F31-4FC0-9A87-4355336C1A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669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29DB1-A4F9-4D54-BF6E-FA0767FA97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966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F1AAA-5B2B-4C81-922F-7BDDAED758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799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98EE1-77AA-40A1-A2E8-48C506E155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9862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516438" y="993775"/>
            <a:ext cx="1846262" cy="1530350"/>
            <a:chOff x="4718762" y="993075"/>
            <a:chExt cx="1847138" cy="1530439"/>
          </a:xfrm>
        </p:grpSpPr>
        <p:sp>
          <p:nvSpPr>
            <p:cNvPr id="6" name="Oval 65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6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Oval 67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Oval 68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Oval 69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Oval 70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Oval 71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Oval 72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DD79A29-D903-49BA-92AC-B11F609FA8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657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485335"/>
            </a:gs>
            <a:gs pos="100000">
              <a:srgbClr val="412D1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113" y="4941888"/>
            <a:ext cx="611187" cy="61118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400" y="482600"/>
            <a:ext cx="598488" cy="904875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475" y="1887538"/>
            <a:ext cx="609600" cy="60960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588" y="282575"/>
            <a:ext cx="1128712" cy="112871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775" y="1327150"/>
            <a:ext cx="608013" cy="60801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525" y="5611813"/>
            <a:ext cx="738188" cy="73818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588" y="4927600"/>
            <a:ext cx="738187" cy="738188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59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16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42C613-56EA-42B1-BD06-B952D554A3A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3988" y="2698750"/>
            <a:ext cx="468312" cy="46831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663" y="3167063"/>
            <a:ext cx="458787" cy="45878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7" r:id="rId9"/>
    <p:sldLayoutId id="2147483944" r:id="rId10"/>
    <p:sldLayoutId id="2147483945" r:id="rId11"/>
    <p:sldLayoutId id="2147483946" r:id="rId1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Trebuchet MS" pitchFamily="34" charset="0"/>
          <a:cs typeface="Trebuchet M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Trebuchet MS" pitchFamily="34" charset="0"/>
          <a:cs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anose="05020102010507070707" pitchFamily="18" charset="2"/>
        <a:buChar char="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anose="05020102010507070707" pitchFamily="18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anose="05020102010507070707" pitchFamily="18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anose="05020102010507070707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Wingdings 2" panose="05020102010507070707" pitchFamily="18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>
                <a:cs typeface="Trebuchet MS" panose="020B0603020202020204" pitchFamily="34" charset="0"/>
              </a:rPr>
              <a:t>ІРАН</a:t>
            </a:r>
            <a:endParaRPr lang="ru-RU" altLang="ru-RU" smtClean="0">
              <a:cs typeface="Trebuchet MS" panose="020B0603020202020204" pitchFamily="34" charset="0"/>
            </a:endParaRPr>
          </a:p>
        </p:txBody>
      </p:sp>
      <p:sp>
        <p:nvSpPr>
          <p:cNvPr id="2051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3851275" y="1600200"/>
            <a:ext cx="4835525" cy="4525963"/>
          </a:xfrm>
        </p:spPr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buFontTx/>
              <a:buNone/>
              <a:defRPr/>
            </a:pPr>
            <a:r>
              <a:rPr lang="uk-UA" sz="2400" dirty="0" smtClean="0"/>
              <a:t>Столиця – Тегеран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передмістям</a:t>
            </a:r>
            <a:r>
              <a:rPr lang="ru-RU" sz="2400" dirty="0" smtClean="0"/>
              <a:t> </a:t>
            </a:r>
            <a:r>
              <a:rPr lang="ru-RU" sz="2400" dirty="0" err="1" smtClean="0"/>
              <a:t>понад</a:t>
            </a:r>
            <a:r>
              <a:rPr lang="ru-RU" sz="2400" dirty="0" smtClean="0"/>
              <a:t> 10 млн. </a:t>
            </a:r>
            <a:r>
              <a:rPr lang="ru-RU" sz="2400" dirty="0" err="1" smtClean="0"/>
              <a:t>осіб</a:t>
            </a:r>
            <a:r>
              <a:rPr lang="ru-RU" sz="2400" dirty="0" smtClean="0"/>
              <a:t>. </a:t>
            </a:r>
            <a:endParaRPr lang="uk-UA" sz="2400" dirty="0" smtClean="0"/>
          </a:p>
          <a:p>
            <a:pPr marL="0" indent="0" algn="just" eaLnBrk="1" fontAlgn="auto" hangingPunct="1">
              <a:buFontTx/>
              <a:buNone/>
              <a:defRPr/>
            </a:pPr>
            <a:r>
              <a:rPr lang="uk-UA" sz="2400" dirty="0" smtClean="0"/>
              <a:t>Форма правління </a:t>
            </a:r>
            <a:r>
              <a:rPr lang="uk-UA" sz="2400" dirty="0" err="1" smtClean="0"/>
              <a:t>–ісламська</a:t>
            </a:r>
            <a:r>
              <a:rPr lang="en-US" sz="2400" dirty="0" smtClean="0"/>
              <a:t> </a:t>
            </a:r>
            <a:r>
              <a:rPr lang="uk-UA" sz="2400" dirty="0" smtClean="0"/>
              <a:t>республіка.</a:t>
            </a:r>
          </a:p>
          <a:p>
            <a:pPr marL="0" indent="0" algn="just" eaLnBrk="1" fontAlgn="auto" hangingPunct="1">
              <a:buFontTx/>
              <a:buNone/>
              <a:defRPr/>
            </a:pPr>
            <a:r>
              <a:rPr lang="uk-UA" sz="2400" dirty="0" smtClean="0"/>
              <a:t>Населення - </a:t>
            </a:r>
            <a:r>
              <a:rPr lang="ru-RU" sz="2400" dirty="0" smtClean="0"/>
              <a:t>80 млн. </a:t>
            </a:r>
            <a:r>
              <a:rPr lang="ru-RU" sz="2400" dirty="0" err="1" smtClean="0"/>
              <a:t>осіб</a:t>
            </a:r>
            <a:r>
              <a:rPr lang="ru-RU" sz="2400" dirty="0" smtClean="0"/>
              <a:t> </a:t>
            </a:r>
            <a:endParaRPr lang="uk-UA" sz="2400" dirty="0" smtClean="0"/>
          </a:p>
          <a:p>
            <a:pPr marL="0" indent="0" algn="just" eaLnBrk="1" fontAlgn="auto" hangingPunct="1">
              <a:buFontTx/>
              <a:buNone/>
              <a:defRPr/>
            </a:pPr>
            <a:r>
              <a:rPr lang="uk-UA" sz="2400" dirty="0" smtClean="0"/>
              <a:t>ВВП - </a:t>
            </a:r>
            <a:r>
              <a:rPr lang="ru-RU" sz="2400" dirty="0" smtClean="0"/>
              <a:t>$852,6 </a:t>
            </a:r>
            <a:r>
              <a:rPr lang="ru-RU" sz="2400" dirty="0" err="1" smtClean="0"/>
              <a:t>млрд</a:t>
            </a:r>
            <a:r>
              <a:rPr lang="ru-RU" sz="2400" dirty="0" smtClean="0"/>
              <a:t>,— 5,8 %. (14 </a:t>
            </a:r>
            <a:r>
              <a:rPr lang="ru-RU" sz="2400" dirty="0" err="1" smtClean="0"/>
              <a:t>місце</a:t>
            </a:r>
            <a:r>
              <a:rPr lang="ru-RU" sz="2400" dirty="0" smtClean="0"/>
              <a:t>)</a:t>
            </a:r>
          </a:p>
          <a:p>
            <a:pPr marL="0" indent="0" algn="just" eaLnBrk="1" fontAlgn="auto" hangingPunct="1">
              <a:buFontTx/>
              <a:buNone/>
              <a:defRPr/>
            </a:pPr>
            <a:r>
              <a:rPr lang="uk-UA" sz="2400" dirty="0" smtClean="0"/>
              <a:t>Валюта -</a:t>
            </a:r>
            <a:r>
              <a:rPr lang="uk-UA" sz="2000" dirty="0" smtClean="0"/>
              <a:t> </a:t>
            </a:r>
            <a:r>
              <a:rPr lang="ru-RU" sz="2400" dirty="0" err="1" smtClean="0"/>
              <a:t>іранський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ріал</a:t>
            </a:r>
            <a:r>
              <a:rPr lang="ru-RU" sz="2400" dirty="0" smtClean="0"/>
              <a:t> = 100 </a:t>
            </a:r>
            <a:r>
              <a:rPr lang="ru-RU" sz="2400" dirty="0" err="1" smtClean="0"/>
              <a:t>динарів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ru-RU" sz="2400" dirty="0" smtClean="0"/>
          </a:p>
        </p:txBody>
      </p:sp>
      <p:pic>
        <p:nvPicPr>
          <p:cNvPr id="3076" name="Picture 5" descr="C:\Users\Tanichka\Desktop\пЕРЖИН\x_71b881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785813"/>
            <a:ext cx="3071812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2"/>
          <p:cNvSpPr>
            <a:spLocks noChangeArrowheads="1"/>
          </p:cNvSpPr>
          <p:nvPr/>
        </p:nvSpPr>
        <p:spPr bwMode="auto">
          <a:xfrm>
            <a:off x="500063" y="357188"/>
            <a:ext cx="81438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ОДЯГ</a:t>
            </a:r>
            <a:r>
              <a:rPr lang="ru-RU" altLang="ru-RU"/>
              <a:t> </a:t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Іранські бізнесмени одягаються елегантно, як правило, піджак і краватку. 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ПАТРІОТИЗМ</a:t>
            </a:r>
            <a:r>
              <a:rPr lang="ru-RU" altLang="ru-RU"/>
              <a:t> </a:t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пристрасний.</a:t>
            </a:r>
            <a:r>
              <a:rPr lang="ru-RU" altLang="ru-RU"/>
              <a:t> </a:t>
            </a:r>
            <a:br>
              <a:rPr lang="ru-RU" altLang="ru-RU"/>
            </a:br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ЗВИЧАЇ ЗА СТОЛОМ 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 використовуються ніж і виделка. Їсти правою рукою-звичайне явище. </a:t>
            </a:r>
            <a:r>
              <a:rPr lang="ru-RU" altLang="ru-RU"/>
              <a:t/>
            </a:r>
            <a:br>
              <a:rPr lang="ru-RU" altLang="ru-RU"/>
            </a:br>
            <a:endParaRPr lang="ru-RU" altLang="ru-RU"/>
          </a:p>
        </p:txBody>
      </p:sp>
      <p:sp>
        <p:nvSpPr>
          <p:cNvPr id="12291" name="Прямоугольник 3"/>
          <p:cNvSpPr>
            <a:spLocks noChangeArrowheads="1"/>
          </p:cNvSpPr>
          <p:nvPr/>
        </p:nvSpPr>
        <p:spPr bwMode="auto">
          <a:xfrm>
            <a:off x="500063" y="2286000"/>
            <a:ext cx="8072437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ПОДАРУНКИ</a:t>
            </a:r>
            <a:r>
              <a:rPr lang="ru-RU" altLang="ru-RU"/>
              <a:t> </a:t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Їх від Вас не чекають, але цінують. 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ПОДАРУНКИ / ПРЕДСТАВНИЦЬКІ 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Ні в якому разі не алкоголь і не те, що забороняє іслам. 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ПРЕДСТАВНИЦЬКІ ЗАХОДИ 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Вас пригостять кавою по-турецьки або солодким чаєм. Гарним тоном вважається прийняти частування.</a:t>
            </a:r>
            <a:r>
              <a:rPr lang="ru-RU" altLang="ru-RU"/>
              <a:t> </a:t>
            </a:r>
            <a:br>
              <a:rPr lang="ru-RU" altLang="ru-RU"/>
            </a:br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</a:t>
            </a:r>
            <a:r>
              <a:rPr lang="ru-RU" altLang="ru-RU"/>
              <a:t> </a:t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 покаже Вам Ваше місце за столом. 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РОБОЧЕ / ВІЛЬНИЙ ЧАС 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Робочі дні довгі. П'ятниця - вихідний. Релігійні свята - за змінним календарем. 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sz="2400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Привітність 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Ваше привітність винагородиться. </a:t>
            </a:r>
            <a:r>
              <a:rPr lang="ru-RU" altLang="ru-RU"/>
              <a:t/>
            </a:r>
            <a:br>
              <a:rPr lang="ru-RU" altLang="ru-RU"/>
            </a:b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2"/>
          <p:cNvSpPr>
            <a:spLocks noChangeArrowheads="1"/>
          </p:cNvSpPr>
          <p:nvPr/>
        </p:nvSpPr>
        <p:spPr bwMode="auto">
          <a:xfrm>
            <a:off x="357188" y="285750"/>
            <a:ext cx="80724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ТАБУ</a:t>
            </a:r>
            <a:r>
              <a:rPr lang="ru-RU" altLang="ru-RU"/>
              <a:t> </a:t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Ірак, Ізраїль і релігія</a:t>
            </a:r>
            <a:r>
              <a:rPr lang="ru-RU" altLang="ru-RU"/>
              <a:t>.</a:t>
            </a:r>
          </a:p>
        </p:txBody>
      </p:sp>
      <p:sp>
        <p:nvSpPr>
          <p:cNvPr id="13315" name="Прямоугольник 3"/>
          <p:cNvSpPr>
            <a:spLocks noChangeArrowheads="1"/>
          </p:cNvSpPr>
          <p:nvPr/>
        </p:nvSpPr>
        <p:spPr bwMode="auto">
          <a:xfrm>
            <a:off x="357188" y="928688"/>
            <a:ext cx="8143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Пригощання</a:t>
            </a:r>
            <a:r>
              <a:rPr lang="ru-RU" altLang="ru-RU"/>
              <a:t> </a:t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частування різноманітне. Їжа в ресторані одноманітна. Свинину не їдять. Тушковане страва під назвою "хорешт" - найбільш популярне. У Ірані також люблять люля-кебаб і смаженого осетра.</a:t>
            </a:r>
          </a:p>
        </p:txBody>
      </p:sp>
      <p:sp>
        <p:nvSpPr>
          <p:cNvPr id="13316" name="Прямоугольник 4"/>
          <p:cNvSpPr>
            <a:spLocks noChangeArrowheads="1"/>
          </p:cNvSpPr>
          <p:nvPr/>
        </p:nvSpPr>
        <p:spPr bwMode="auto">
          <a:xfrm>
            <a:off x="357188" y="2000250"/>
            <a:ext cx="785812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ЦЕРЕМОНІЇ</a:t>
            </a:r>
            <a:r>
              <a:rPr lang="ru-RU" altLang="ru-RU"/>
              <a:t> </a:t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 з релігією. 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ЧАЙОВІ</a:t>
            </a:r>
            <a:r>
              <a:rPr lang="ru-RU" altLang="ru-RU"/>
              <a:t> </a:t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Звичайно включаються в рахунок. Офіціантові дають понад те 5-10%. 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altLang="ru-RU"/>
              <a:t> </a:t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 мова - перська. Мови меншин - курдська, белуцка, турецька. У діловому житті - англійська. 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ЩЕ ВАРТО ВЗЯТИ ДО УВАГИ 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Не піднімайте великий палець. Це має протилежне значення, ніж у нас. Національне свято - І лютого. Багато ковзних релігійних свят.</a:t>
            </a:r>
            <a:r>
              <a:rPr lang="ru-RU" altLang="ru-RU"/>
              <a:t> </a:t>
            </a:r>
            <a:br>
              <a:rPr lang="ru-RU" altLang="ru-RU"/>
            </a:b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Tanichka\Desktop\пЕРЖИН\425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714375"/>
            <a:ext cx="414337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Прямоугольник 4"/>
          <p:cNvSpPr>
            <a:spLocks noChangeArrowheads="1"/>
          </p:cNvSpPr>
          <p:nvPr/>
        </p:nvSpPr>
        <p:spPr bwMode="auto">
          <a:xfrm>
            <a:off x="4714875" y="642938"/>
            <a:ext cx="414337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/>
              <a:t>Керівництво Ірану не бажає вести жодних переговорів із США. </a:t>
            </a:r>
            <a:br>
              <a:rPr lang="ru-RU" altLang="ru-RU" sz="2000"/>
            </a:br>
            <a:r>
              <a:rPr lang="ru-RU" altLang="ru-RU" sz="2000"/>
              <a:t>Таку позицію висловив духовний лідер Ірану аятолла Алі Хаменеі. "Причина в тому, що американці не зможуть виступати нормальними переговорниками. Для цього їм необхідно перестати гратися у наддержаву, відмовитися від погроз та санкцій. Лишень тоді ми будемо готові до переговорів з ними. Америка повинна зрозуміти, що вона не може чинити вплив на Іран", - сказав Хаменей.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63" y="571500"/>
            <a:ext cx="821531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uk-UA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ПРОВЕДЕННЯ ОФІЦІЙНИХ ЗУСТРІЧЕЙ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071563"/>
            <a:ext cx="9144000" cy="22463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uk-UA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Для  представників  Ірану  одним  з  найважливіших  елементів  на ділових    переговорах   є   встановлення   довіри   між   партнерами.   Вони вважають за  краще  попередньо  опрацювання  деталей  обговорюваних на переговорах питань.  Велике  значення  в іранському світі мають ісламські традиції.   У  мусульманському   світі   іноземець  не   може  звертатися  з питаннями або проханнями до жінки, це вважається  непристойним. Всі контакти   і   обговорення   ведуться   з   чоловіками. </a:t>
            </a:r>
            <a:endParaRPr lang="ru-RU" sz="2000" b="1" dirty="0">
              <a:solidFill>
                <a:schemeClr val="accent5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</p:txBody>
      </p:sp>
      <p:pic>
        <p:nvPicPr>
          <p:cNvPr id="15364" name="Picture 2" descr="C:\Users\Tanichka\Desktop\пЕРЖИН\m_57fb5992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357563"/>
            <a:ext cx="3786188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3" descr="C:\Users\Tanichka\Desktop\пЕРЖИН\m_319c851d8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357563"/>
            <a:ext cx="4071937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4"/>
          <p:cNvSpPr>
            <a:spLocks noChangeArrowheads="1"/>
          </p:cNvSpPr>
          <p:nvPr/>
        </p:nvSpPr>
        <p:spPr bwMode="auto">
          <a:xfrm>
            <a:off x="428625" y="214313"/>
            <a:ext cx="4786313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uk-UA" altLang="ru-RU" sz="1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всі зустрічах з представниками адміністрації і підприємств слід домовлятися заздалегідь. Візитні картки варто замовити англійською та перською. При зустрічі обмінюються рукостисканням. Жінкам руки не подають і в очі не дивляться. Іранські бізнесмени ввічливі, люб'язні і дуже гостинні. Більшість з них отримало освіту в Сполучених Штатах. На переговорах дотримуються традиційного протоколу. Намагайтеся уникати розмов про проблеми Близького Сходу та міжнародної нафтової політики. Не піднімайте вгору великий палець, це має протилежний зміст, ніж у нас.</a:t>
            </a:r>
          </a:p>
        </p:txBody>
      </p:sp>
      <p:pic>
        <p:nvPicPr>
          <p:cNvPr id="16387" name="Picture 2" descr="C:\Users\Tanichka\Desktop\пЕРЖИН\x_652d27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3500438"/>
            <a:ext cx="5214938" cy="335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009650" y="142875"/>
            <a:ext cx="7124700" cy="571500"/>
          </a:xfrm>
        </p:spPr>
        <p:txBody>
          <a:bodyPr/>
          <a:lstStyle/>
          <a:p>
            <a:pPr algn="ctr"/>
            <a:r>
              <a:rPr lang="uk-UA" altLang="ru-RU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Туристам на замітку</a:t>
            </a:r>
            <a:endParaRPr lang="ru-RU" altLang="ru-RU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Прямоугольник 3"/>
          <p:cNvSpPr>
            <a:spLocks noChangeArrowheads="1"/>
          </p:cNvSpPr>
          <p:nvPr/>
        </p:nvSpPr>
        <p:spPr bwMode="auto">
          <a:xfrm>
            <a:off x="214313" y="1000125"/>
            <a:ext cx="87868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Туристів-іноземців спочатку шокує прийнятий у країні проїзд чоловіків і жінок у громадському транспорті - окремо один від одного. Але такий звичай в Ірані, і до нього варто ставитися з повагою. </a:t>
            </a:r>
            <a:r>
              <a:rPr lang="ru-RU" altLang="ru-RU"/>
              <a:t/>
            </a:r>
            <a:br>
              <a:rPr lang="ru-RU" altLang="ru-RU"/>
            </a:br>
            <a:endParaRPr lang="ru-RU" altLang="ru-RU"/>
          </a:p>
        </p:txBody>
      </p:sp>
      <p:sp>
        <p:nvSpPr>
          <p:cNvPr id="17412" name="Прямоугольник 4"/>
          <p:cNvSpPr>
            <a:spLocks noChangeArrowheads="1"/>
          </p:cNvSpPr>
          <p:nvPr/>
        </p:nvSpPr>
        <p:spPr bwMode="auto">
          <a:xfrm>
            <a:off x="214313" y="1857375"/>
            <a:ext cx="8643937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Носіння хиджаба (одяг скромності) для жінок є обов'язковим. Для туриста буде досить широких штанів або довгої спідниці, сукні-сорочки з довгим рукавом або манто, а також хустини на голові. У випадку, якщо одяг не закриває ноги цілком, для жінок обов'язкові чорні панчохи. Категорично рекомендується так одягатися під час поїздки по містах, у вестибулях готелів і при здійсненні покупок на базарах. Носіння чадри (вуалі) для жінок при відвідуванні мечеті або святих місць обов'язкове. Обмежена фотозйомка в більшості громадських місць, у портах і прикордонних районах. 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/>
              <a:t/>
            </a:r>
            <a:br>
              <a:rPr lang="ru-RU" altLang="ru-RU"/>
            </a:br>
            <a:endParaRPr lang="ru-RU" altLang="ru-RU"/>
          </a:p>
        </p:txBody>
      </p:sp>
      <p:sp>
        <p:nvSpPr>
          <p:cNvPr id="17413" name="Прямоугольник 5"/>
          <p:cNvSpPr>
            <a:spLocks noChangeArrowheads="1"/>
          </p:cNvSpPr>
          <p:nvPr/>
        </p:nvSpPr>
        <p:spPr bwMode="auto">
          <a:xfrm>
            <a:off x="214313" y="4143375"/>
            <a:ext cx="8572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Для чоловіків бажано не ходити в шортах. Хоча звичаї в Ірані останнім часом змінюються, і тепер на вулицях іранських міст іноді можна побачити іноземців, одягнених у спортивний одяг. Особливо це характерно для острова Киш, розташованого в Перській затоці. В Ірані практично немає інфраструктури розваг. У країні заборонені казино, немає нічних клубів і не заохочується вживання спиртних напоїв. Зате тут є унікальні архітектурні пам'ятники, якими цікавляться європейські та японські туристи, і товари гарної якості, за якими приїздять бізнесмени середньої руки.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Tanichka\Desktop\пЕРЖИН\m_5f9d5c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285750"/>
            <a:ext cx="3143250" cy="321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 descr="C:\Users\Tanichka\Desktop\пЕРЖИН\m_44f2584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8" y="785813"/>
            <a:ext cx="3214687" cy="464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 descr="C:\Users\Tanichka\Desktop\пЕРЖИН\m_cacd5fb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3929063"/>
            <a:ext cx="32861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009650" y="214313"/>
            <a:ext cx="7124700" cy="1000125"/>
          </a:xfrm>
        </p:spPr>
        <p:txBody>
          <a:bodyPr/>
          <a:lstStyle/>
          <a:p>
            <a:pPr algn="ctr"/>
            <a:r>
              <a:rPr lang="uk-UA" altLang="ru-RU" b="1" i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КУХНЯ</a:t>
            </a:r>
            <a:endParaRPr lang="ru-RU" altLang="ru-RU" b="1" i="1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59" name="Picture 2" descr="http://country.turmir.com/admin/lib/spaw/uploads/images/Cook/LIB%20co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071563"/>
            <a:ext cx="40005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3" descr="C:\Users\Tanichka\Desktop\пЕРЖИН\m_2088ad5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214813"/>
            <a:ext cx="3929062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Прямоугольник 5"/>
          <p:cNvSpPr>
            <a:spLocks noChangeArrowheads="1"/>
          </p:cNvSpPr>
          <p:nvPr/>
        </p:nvSpPr>
        <p:spPr bwMode="auto">
          <a:xfrm>
            <a:off x="4500563" y="1071563"/>
            <a:ext cx="4429125" cy="575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Іранська кухня - одна з найдавніших у світі. Тому й рецепти її можуть вважатися одними з найбільш незвичайних у світі, хоча не зовнішній вигляд вона дуже проста і ситна. Основа багатьох страв - рис, хліб, м'ясо, свіжі овочі, зелень і фрукти у всіляких комбінаціях. Характерною рисою є дуже дрібна нарізка м'яса і рідкісне його участь у трапезі в якості основного продукту - частіше за все м'ясо йде в хід як інгредієнт складних страв.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рямоугольник 3"/>
          <p:cNvSpPr>
            <a:spLocks noChangeArrowheads="1"/>
          </p:cNvSpPr>
          <p:nvPr/>
        </p:nvSpPr>
        <p:spPr bwMode="auto">
          <a:xfrm>
            <a:off x="428625" y="0"/>
            <a:ext cx="842962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 колоритні блюда з рису, які тут начебто й готують цілком традиційно, але на виході виходить щось неймовірно смачне. Варто спробувати рис з овочами і м'ясом у горіховому соусі "чоло-хореш", плов "поло" або "чоло", плов зі свіжою зеленню "поло-сабза", кисло-солодкий рис з родзинками, мигдалем і апельсинами "поло-Чирин" , плов з цибулею, сочевицею, родзинками (або фініками) і м'ясом "адас-поло", плов з м'яса птиці "морг-поло", рис з смаженою на вугіллі м'ясом "чоло-кабабас", м'ясні кульки з рисом "кофті", рис на пару з м'ясом ягняти "чоло-кебаб", плов з куркою і вишнею "албалу-поло", шашлик з рисом "чоло-кебаб", плов з барбарисом, цукром, м'ясом птиці і шафраном "зерешк-поло" або просто відвареної рис "кате" в безлічі варіантів.</a:t>
            </a:r>
          </a:p>
        </p:txBody>
      </p:sp>
      <p:pic>
        <p:nvPicPr>
          <p:cNvPr id="20483" name="Picture 5" descr="http://2.bp.blogspot.com/_EofUIYUCeFU/StWDEWmNtMI/AAAAAAAACFA/q7W7rUT1yRI/s400/north+indi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86125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7" descr="http://t1.gstatic.com/images?q=tbn:ANd9GcTKxmYOdB3AwW8Y6E4St6xuGb3E53ccU-q8gJ5EICpWk3LQIDk&amp;t=1&amp;usg=__BsjdkHRSn1DLD4if2Jgs7waArTQ=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357563"/>
            <a:ext cx="32861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009650" y="2643188"/>
            <a:ext cx="7116763" cy="1000125"/>
          </a:xfrm>
        </p:spPr>
        <p:txBody>
          <a:bodyPr/>
          <a:lstStyle/>
          <a:p>
            <a:pPr algn="ctr" eaLnBrk="1" hangingPunct="1"/>
            <a:r>
              <a:rPr lang="uk-UA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ВИХІДНІ ТА СВЯТА </a:t>
            </a:r>
            <a:r>
              <a:rPr lang="ru-RU" altLang="ru-RU" smtClean="0">
                <a:cs typeface="Trebuchet MS" panose="020B0603020202020204" pitchFamily="34" charset="0"/>
              </a:rPr>
              <a:t/>
            </a:r>
            <a:br>
              <a:rPr lang="ru-RU" altLang="ru-RU" smtClean="0">
                <a:cs typeface="Trebuchet MS" panose="020B0603020202020204" pitchFamily="34" charset="0"/>
              </a:rPr>
            </a:br>
            <a:endParaRPr lang="ru-RU" altLang="ru-RU" smtClean="0">
              <a:cs typeface="Trebuchet MS" panose="020B0603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650" y="3286125"/>
            <a:ext cx="7116763" cy="3143250"/>
          </a:xfrm>
        </p:spPr>
        <p:txBody>
          <a:bodyPr>
            <a:normAutofit fontScale="47500" lnSpcReduction="20000"/>
          </a:bodyPr>
          <a:lstStyle/>
          <a:p>
            <a:pPr algn="just" eaLnBrk="1" hangingPunct="1">
              <a:defRPr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11 лютого - День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революції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святкування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перемоги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революції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1979 року.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1 лютого - День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повертання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Хомейні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14-річної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зарубіжного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заслання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- День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Ісламської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Республіки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Новий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залишається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одним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популярних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свят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співпадає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днем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весняного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рівнодення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заклади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зачиняються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на 5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у школах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зупиняється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 на 13 </a:t>
            </a:r>
            <a:r>
              <a:rPr lang="ru-RU" sz="4300" b="1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3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dirty="0"/>
          </a:p>
        </p:txBody>
      </p:sp>
      <p:pic>
        <p:nvPicPr>
          <p:cNvPr id="21508" name="Picture 2" descr="C:\Users\Tanichka\Desktop\пЕРЖИН\imagesCAF3719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357188"/>
            <a:ext cx="38576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altLang="ru-RU" smtClean="0">
                <a:cs typeface="Trebuchet MS" panose="020B0603020202020204" pitchFamily="34" charset="0"/>
              </a:rPr>
              <a:t>Грошова одиниця</a:t>
            </a:r>
            <a:endParaRPr lang="ru-RU" altLang="ru-RU" smtClean="0">
              <a:cs typeface="Trebuchet MS" panose="020B0603020202020204" pitchFamily="34" charset="0"/>
            </a:endParaRPr>
          </a:p>
        </p:txBody>
      </p:sp>
      <p:pic>
        <p:nvPicPr>
          <p:cNvPr id="4099" name="Picture 16" descr="C:\Users\Tanichka\Desktop\untitled.bmp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2022475"/>
            <a:ext cx="3384550" cy="3998913"/>
          </a:xfrm>
          <a:noFill/>
        </p:spPr>
      </p:pic>
      <p:sp>
        <p:nvSpPr>
          <p:cNvPr id="4100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3492500" y="1600200"/>
            <a:ext cx="5194300" cy="46370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Грошова одиниця Ірану - ріал, однак у народі кажуть "туман", 10 ріалів рахується як 1 туман. Але в народі, зазвичай під час купівлі використовують "туман". Наприклад: у магазині замість 100 ріалів говорять 10 туманів. Однак в офіційних і банківських документах пишуть 1.000 ріалів, що дорівнює 100 туманам. Тому для переведення ріалу у туман достатньо прибрати один нуль. Найкрупніший грошовий знак в Ірані складає 10 тис. ріалів, тобто 1 тис. туманів. В обігу знаходяться грошові знаки 500, 200, 100 й 50 туманів. Грошові знаки 20 та 10 туманів не користуються в країні попитом. Для дрібних грошових одиниць використовують монети 25, 10, 5 туманові й 25 ріалові, 2 туманові, рідше населення використовує 1 туманові, 5 й 2 ріалові грошові знаки. На початку 2003 року 1 дол. США складав 800 туманів.</a:t>
            </a:r>
            <a:r>
              <a:rPr lang="ru-RU" altLang="ru-RU" sz="1800" smtClean="0"/>
              <a:t/>
            </a:r>
            <a:br>
              <a:rPr lang="ru-RU" altLang="ru-RU" sz="1800" smtClean="0"/>
            </a:br>
            <a:endParaRPr lang="ru-RU" altLang="ru-RU" sz="18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3429000"/>
            <a:ext cx="8229600" cy="3143250"/>
          </a:xfrm>
        </p:spPr>
        <p:txBody>
          <a:bodyPr rtlCol="0">
            <a:normAutofit/>
          </a:bodyPr>
          <a:lstStyle/>
          <a:p>
            <a:pPr marL="0" indent="0" algn="just" eaLnBrk="1" fontAlgn="auto" hangingPunct="1">
              <a:buFontTx/>
              <a:buNone/>
              <a:defRPr/>
            </a:pP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Ісламська Республіка Іран визнала незалежність України 25 грудня 1991 року. Протокол про встановлення дипломатичних відносин на рівні посольств був підписаний у Києві 22 січня 1992 року.</a:t>
            </a:r>
          </a:p>
          <a:p>
            <a:pPr marL="0" indent="0" algn="just" eaLnBrk="1" fontAlgn="auto" hangingPunct="1">
              <a:buFontTx/>
              <a:buNone/>
              <a:defRPr/>
            </a:pP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 кінця січня 1992 року у Києві діє Посольство Ірану. В жовтні 1992 року започатковано діяльність Посольства України в Тегерані.</a:t>
            </a: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800" dirty="0" smtClean="0">
              <a:solidFill>
                <a:srgbClr val="FF0000"/>
              </a:solidFill>
            </a:endParaRPr>
          </a:p>
        </p:txBody>
      </p:sp>
      <p:pic>
        <p:nvPicPr>
          <p:cNvPr id="22531" name="Picture 3" descr="C:\Users\Tanichka\Desktop\пЕРЖИН\ukr_ir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571500"/>
            <a:ext cx="5929313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Tanichka\Desktop\пЕРЖИН\x_29d8f7f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Прямоугольник 5"/>
          <p:cNvSpPr>
            <a:spLocks noChangeArrowheads="1"/>
          </p:cNvSpPr>
          <p:nvPr/>
        </p:nvSpPr>
        <p:spPr bwMode="auto">
          <a:xfrm>
            <a:off x="1785938" y="714375"/>
            <a:ext cx="52863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fa-IR" altLang="ru-RU" sz="6600" b="1">
                <a:latin typeface="Times New Roman" panose="02020603050405020304" pitchFamily="18" charset="0"/>
                <a:cs typeface="Times New Roman" panose="02020603050405020304" pitchFamily="18" charset="0"/>
              </a:rPr>
              <a:t>خوش آمدید</a:t>
            </a:r>
          </a:p>
        </p:txBody>
      </p:sp>
      <p:sp>
        <p:nvSpPr>
          <p:cNvPr id="23556" name="Прямоугольник 6"/>
          <p:cNvSpPr>
            <a:spLocks noChangeArrowheads="1"/>
          </p:cNvSpPr>
          <p:nvPr/>
        </p:nvSpPr>
        <p:spPr bwMode="auto">
          <a:xfrm>
            <a:off x="2643188" y="1714500"/>
            <a:ext cx="3643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ЛАСКАВО ПРОСИМО 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3141663"/>
            <a:ext cx="8351838" cy="3716337"/>
          </a:xfrm>
        </p:spPr>
        <p:txBody>
          <a:bodyPr rtlCol="0">
            <a:normAutofit lnSpcReduction="10000"/>
          </a:bodyPr>
          <a:lstStyle/>
          <a:p>
            <a:pPr marL="0" indent="0" algn="just" eaLnBrk="1" fontAlgn="auto" hangingPunct="1">
              <a:buFontTx/>
              <a:buNone/>
              <a:defRPr/>
            </a:pPr>
            <a:endParaRPr lang="uk-UA" sz="1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buFontTx/>
              <a:buNone/>
              <a:defRPr/>
            </a:pPr>
            <a:r>
              <a:rPr lang="uk-UA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Ісламська республіка Іран одна з найбільших держав Південно-Західної Азії. Її площа складає 1,65 млн. кв. км. Географічне розташування Ірану з огляду на те, що країна знаходиться на південному заході Азії і розташована мов би на стику трьох континентів - Азії, Європи, Африки - і з'єднує важливі географічні райони світу, має стратегічне значення. Іран є ланкою, що з'єднує південно-західну Азію, Перську затоку, Кавказ, Середню Азію та Середній Схід. На півночі Іран омивають води Каспійського моря, на півдні - Перської затоки й Оманського моря. Він межує з Туреччиною (на північному заході), Афганістаном і Пакистаном (на сході), Іраком (на заході), а також з Вірменією, Азербайджаном, Туркменістаном (на півночі). Іран через Каспійське море межує з Казахстаном і Росією, а через Перську затоку та Оманське море - з Кувейтом, Бахрейном, Аравією, Катаром, ОАЕ, Оманом.</a:t>
            </a:r>
            <a:br>
              <a:rPr lang="uk-UA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1800" dirty="0" smtClean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4" descr="C:\Users\Tanichka\Desktop\пЕРЖИН\x_c41c2473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0"/>
            <a:ext cx="6286500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C:\Users\Tanichka\Desktop\пЕРЖИН\x_fc09fab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Прямоугольник 5"/>
          <p:cNvSpPr>
            <a:spLocks noChangeArrowheads="1"/>
          </p:cNvSpPr>
          <p:nvPr/>
        </p:nvSpPr>
        <p:spPr bwMode="auto">
          <a:xfrm>
            <a:off x="428625" y="2857500"/>
            <a:ext cx="74295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Кліматично Іран можна розділити на три частини: тропічне спекотне узбережжя Перської затоки й </a:t>
            </a:r>
            <a:r>
              <a:rPr lang="uk-UA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Оманського моря, більш посушливий субтропічний клімат центральних областей і холодний клімат гірських районів. Клімат більшої частини Ірану субтропічний, континентальний, характеризується різкими коливаннями температур. На узбережжі Перської затоки й Оманського моря клімат тропічний. Для всієї країни, за винятком каспійського узбережжя і прибережної низовини на півдні, типові суворі зими. Достатню кількість вологи у результаті опадів одержують тільки високогірні райони Загроса й узбережжя Каспійського моря.</a:t>
            </a:r>
            <a:endParaRPr lang="ru-RU" altLang="ru-RU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C:\Users\Tanichka\Desktop\пЕРЖИН\pi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Прямоугольник 4"/>
          <p:cNvSpPr>
            <a:spLocks noChangeArrowheads="1"/>
          </p:cNvSpPr>
          <p:nvPr/>
        </p:nvSpPr>
        <p:spPr bwMode="auto">
          <a:xfrm>
            <a:off x="857250" y="142875"/>
            <a:ext cx="76438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Іран — аграрно-індустріальна країна з розвинутою нафтовою промисловістю. Основні галузі: нафтова і нафтопереробна, текстильна, цементна, конструкційних матеріалів, харчова, металообробна, чорна і кольорова металургія. В структурі промисловості І. провідне місце займає гірничодобувна промисловість, яка, зокрема, забезпечує високий рівень прибутків від експорту нафти. Транспорт: автомобільний, залізничний, морський, повітряний. Гол. мор. порти в Персидській затоці: Хорремшехр, Бендер-Хомейні, Бушир, Харк (нафтовий термінал), Абадан, Бендер-Махшехр і Чахбехар в Аравійському мор</a:t>
            </a:r>
            <a:r>
              <a:rPr lang="uk-UA" altLang="ru-RU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altLang="ru-RU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Каспійському м.: Ензелі, Ноушехр. Навігація здійснюється по оз. Урмія і р. Карун, яка через Шатт-ель-Араб сполучається з Персидською затокою.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 descr="C:\Users\Tanichka\Desktop\пЕРЖИН\x_6126f7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928688"/>
            <a:ext cx="3286125" cy="592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285875" y="428625"/>
            <a:ext cx="6715125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uk-UA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ІРАНСЬКИЙ  ЕТИКЕТ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00500" y="857250"/>
            <a:ext cx="5143500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uk-UA" sz="24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Під час відвідання Ірану приїжджим                                                необхідно дотримуватися місцевих традицій та звичаїв.</a:t>
            </a:r>
            <a:endParaRPr lang="ru-RU" sz="2400" dirty="0">
              <a:latin typeface="Arial" charset="0"/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14813" y="1857375"/>
            <a:ext cx="28575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uk-UA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endParaRPr lang="ru-RU" sz="2400" b="1" dirty="0">
              <a:solidFill>
                <a:srgbClr val="00B0F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14813" y="2643188"/>
            <a:ext cx="3286125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uk-UA" sz="24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- Традиційне вітання                                                                                           </a:t>
            </a:r>
            <a:r>
              <a:rPr lang="uk-UA" sz="2400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Салам</a:t>
            </a:r>
            <a:r>
              <a:rPr lang="uk-UA" sz="24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.</a:t>
            </a:r>
            <a:endParaRPr lang="ru-RU" sz="2400" dirty="0">
              <a:solidFill>
                <a:srgbClr val="00B0F0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6250" y="3429000"/>
            <a:ext cx="500062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uk-UA" sz="24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- Рукостискання                                                                                 обома руками або правою рукою,                                                                                         проте долоню не слід стискати. </a:t>
            </a:r>
            <a:endParaRPr lang="ru-RU" sz="2400" i="1" dirty="0">
              <a:solidFill>
                <a:srgbClr val="00B0F0"/>
              </a:solidFill>
              <a:latin typeface="Arial" charset="0"/>
              <a:cs typeface="Arial" charset="0"/>
            </a:endParaRPr>
          </a:p>
        </p:txBody>
      </p:sp>
      <p:sp>
        <p:nvSpPr>
          <p:cNvPr id="8200" name="Прямоугольник 13"/>
          <p:cNvSpPr>
            <a:spLocks noChangeArrowheads="1"/>
          </p:cNvSpPr>
          <p:nvPr/>
        </p:nvSpPr>
        <p:spPr bwMode="auto">
          <a:xfrm>
            <a:off x="4214813" y="4714875"/>
            <a:ext cx="41433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sz="2400" b="1" i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Іранці - дуже ввічливі люди. При зустрічі та прощанні завжди тиснуть руку. Рукостискання більш прийнято, ніж у пас</a:t>
            </a:r>
            <a:r>
              <a:rPr lang="uk-UA" altLang="ru-RU" sz="2000" b="1" i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000" b="1" i="1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313" y="142875"/>
            <a:ext cx="4429125" cy="6684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► </a:t>
            </a: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Перед візитом в чий - </a:t>
            </a:r>
            <a:r>
              <a:rPr lang="uk-UA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небудь</a:t>
            </a: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будинок слід зателефонувати.  </a:t>
            </a:r>
            <a:b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</a:b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► </a:t>
            </a: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При вході в іранський будинок завжди слід знімати взуття. </a:t>
            </a:r>
            <a:b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</a:b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► </a:t>
            </a: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Гостям  зазвичай  пропонують  чай. </a:t>
            </a:r>
            <a:b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</a:b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► </a:t>
            </a: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Під  час  їжі  руками  або коли  ви даєте чи берете будь-які предмети,   завжди   використовується   тільки   права   рука. </a:t>
            </a:r>
            <a:b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</a:b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► </a:t>
            </a: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Не слід показувати на людей і предмети вказівним пальцем правої руки. </a:t>
            </a:r>
            <a:b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</a:b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► </a:t>
            </a: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При вході до </a:t>
            </a:r>
            <a:r>
              <a:rPr lang="uk-UA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мечетів</a:t>
            </a: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 слід знімати взуття. </a:t>
            </a:r>
            <a:b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</a:b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► </a:t>
            </a:r>
            <a:r>
              <a:rPr lang="uk-UA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rPr>
              <a:t>Фотографувати   в   місцях   богослужіння   зазвичай   не                                                                 забороняється,   але   завжди   краще   запитати   дозволу. </a:t>
            </a:r>
          </a:p>
        </p:txBody>
      </p:sp>
      <p:pic>
        <p:nvPicPr>
          <p:cNvPr id="9219" name="Picture 2" descr="C:\Users\Tanichka\Desktop\пЕРЖИН\m_fda6cdd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500063"/>
            <a:ext cx="4071937" cy="578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Tanichka\Desktop\пЕРЖИН\1278951414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357188"/>
            <a:ext cx="7572375" cy="585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4"/>
          <p:cNvSpPr>
            <a:spLocks noChangeArrowheads="1"/>
          </p:cNvSpPr>
          <p:nvPr/>
        </p:nvSpPr>
        <p:spPr bwMode="auto">
          <a:xfrm>
            <a:off x="1214438" y="214313"/>
            <a:ext cx="7358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3200" b="1" i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БІЗНЕС ЕТИКЕТ</a:t>
            </a:r>
            <a:endParaRPr lang="ru-RU" altLang="ru-RU" sz="3200"/>
          </a:p>
        </p:txBody>
      </p:sp>
      <p:sp>
        <p:nvSpPr>
          <p:cNvPr id="11267" name="Прямоугольник 5"/>
          <p:cNvSpPr>
            <a:spLocks noChangeArrowheads="1"/>
          </p:cNvSpPr>
          <p:nvPr/>
        </p:nvSpPr>
        <p:spPr bwMode="auto">
          <a:xfrm>
            <a:off x="500063" y="857250"/>
            <a:ext cx="828675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sz="2000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БЕСІДА (теми)</a:t>
            </a:r>
            <a:r>
              <a:rPr lang="uk-UA" altLang="ru-RU"/>
              <a:t/>
            </a:r>
            <a:br>
              <a:rPr lang="uk-UA" altLang="ru-RU"/>
            </a:br>
            <a:r>
              <a:rPr lang="uk-UA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Не кажіть про становище в Перській затоці, Ізраїлі, Радянському Союзі, США і курдів. Перська затока завжди потрібно називати "Перською" затокою.</a:t>
            </a:r>
            <a:r>
              <a:rPr lang="uk-UA" altLang="ru-RU"/>
              <a:t/>
            </a:r>
            <a:br>
              <a:rPr lang="uk-UA" altLang="ru-RU"/>
            </a:br>
            <a:endParaRPr lang="ru-RU" altLang="ru-RU"/>
          </a:p>
        </p:txBody>
      </p:sp>
      <p:sp>
        <p:nvSpPr>
          <p:cNvPr id="11268" name="Прямоугольник 6"/>
          <p:cNvSpPr>
            <a:spLocks noChangeArrowheads="1"/>
          </p:cNvSpPr>
          <p:nvPr/>
        </p:nvSpPr>
        <p:spPr bwMode="auto">
          <a:xfrm>
            <a:off x="500063" y="2143125"/>
            <a:ext cx="76438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ВІЗИТНІ КАРТКИ</a:t>
            </a:r>
            <a:r>
              <a:rPr lang="uk-UA" altLang="ru-RU"/>
              <a:t/>
            </a:r>
            <a:br>
              <a:rPr lang="uk-UA" altLang="ru-RU"/>
            </a:br>
            <a:r>
              <a:rPr lang="uk-UA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Обмінюються тільки з високопоставленими особами.</a:t>
            </a:r>
            <a:br>
              <a:rPr lang="uk-UA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9" name="Прямоугольник 7"/>
          <p:cNvSpPr>
            <a:spLocks noChangeArrowheads="1"/>
          </p:cNvSpPr>
          <p:nvPr/>
        </p:nvSpPr>
        <p:spPr bwMode="auto">
          <a:xfrm>
            <a:off x="500063" y="2786063"/>
            <a:ext cx="75009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ЖІНКИ В БІЗНЕСІ</a:t>
            </a:r>
            <a:r>
              <a:rPr lang="uk-UA" altLang="ru-RU"/>
              <a:t/>
            </a:r>
            <a:br>
              <a:rPr lang="uk-UA" altLang="ru-RU"/>
            </a:br>
            <a:r>
              <a:rPr lang="uk-UA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Не грають ніякої ролі.</a:t>
            </a:r>
            <a:r>
              <a:rPr lang="uk-UA" altLang="ru-RU"/>
              <a:t/>
            </a:r>
            <a:br>
              <a:rPr lang="uk-UA" altLang="ru-RU"/>
            </a:br>
            <a:endParaRPr lang="ru-RU" altLang="ru-RU"/>
          </a:p>
        </p:txBody>
      </p:sp>
      <p:sp>
        <p:nvSpPr>
          <p:cNvPr id="11270" name="Прямоугольник 8"/>
          <p:cNvSpPr>
            <a:spLocks noChangeArrowheads="1"/>
          </p:cNvSpPr>
          <p:nvPr/>
        </p:nvSpPr>
        <p:spPr bwMode="auto">
          <a:xfrm>
            <a:off x="500063" y="3429000"/>
            <a:ext cx="7715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</a:t>
            </a:r>
            <a:r>
              <a:rPr lang="ru-RU" altLang="ru-RU"/>
              <a:t/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Бюрократичний стиль керівництва і релігійно забарвлений.</a:t>
            </a:r>
            <a:b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Неформальне спілкування</a:t>
            </a:r>
            <a:b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У ввічливій формі.</a:t>
            </a:r>
          </a:p>
        </p:txBody>
      </p:sp>
      <p:sp>
        <p:nvSpPr>
          <p:cNvPr id="11271" name="Прямоугольник 10"/>
          <p:cNvSpPr>
            <a:spLocks noChangeArrowheads="1"/>
          </p:cNvSpPr>
          <p:nvPr/>
        </p:nvSpPr>
        <p:spPr bwMode="auto">
          <a:xfrm>
            <a:off x="571500" y="4572000"/>
            <a:ext cx="77152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altLang="ru-RU"/>
              <a:t> </a:t>
            </a:r>
            <a:br>
              <a:rPr lang="ru-RU" altLang="ru-RU"/>
            </a:br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 заздалегідь знати повне ім'я і титул Вашого партнера. Якщо титулу немає, то звертайтеся до нього "доктор", "містер" і т.п. Звертайтесь на "ти", тільки якщо Вас про це попросять. </a:t>
            </a:r>
            <a:r>
              <a:rPr lang="ru-RU" altLang="ru-RU"/>
              <a:t/>
            </a:r>
            <a:br>
              <a:rPr lang="ru-RU" altLang="ru-RU"/>
            </a:b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1258</Words>
  <Application>Microsoft Office PowerPoint</Application>
  <PresentationFormat>Экран (4:3)</PresentationFormat>
  <Paragraphs>50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Verdana</vt:lpstr>
      <vt:lpstr>Trebuchet MS</vt:lpstr>
      <vt:lpstr>Wingdings 2</vt:lpstr>
      <vt:lpstr>Calibri</vt:lpstr>
      <vt:lpstr>Times New Roman</vt:lpstr>
      <vt:lpstr>Summer</vt:lpstr>
      <vt:lpstr>ІРАН</vt:lpstr>
      <vt:lpstr>Грошова одиниця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Туристам на замітку</vt:lpstr>
      <vt:lpstr>Презентация PowerPoint</vt:lpstr>
      <vt:lpstr>НАЦІОНАЛЬНА КУХНЯ</vt:lpstr>
      <vt:lpstr>Презентация PowerPoint</vt:lpstr>
      <vt:lpstr>ВИХІДНІ ТА СВЯТА  </vt:lpstr>
      <vt:lpstr>Презентация PowerPoint</vt:lpstr>
      <vt:lpstr>Презентация PowerPoint</vt:lpstr>
    </vt:vector>
  </TitlesOfParts>
  <Company>Kontora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ТУРЕЧЧИНА</dc:title>
  <dc:creator>Admin</dc:creator>
  <cp:lastModifiedBy>admin</cp:lastModifiedBy>
  <cp:revision>59</cp:revision>
  <dcterms:created xsi:type="dcterms:W3CDTF">2009-12-08T18:08:12Z</dcterms:created>
  <dcterms:modified xsi:type="dcterms:W3CDTF">2015-04-08T14:13:37Z</dcterms:modified>
</cp:coreProperties>
</file>