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7"/>
  </p:notesMasterIdLst>
  <p:sldIdLst>
    <p:sldId id="256" r:id="rId2"/>
    <p:sldId id="257" r:id="rId3"/>
    <p:sldId id="284" r:id="rId4"/>
    <p:sldId id="258" r:id="rId5"/>
    <p:sldId id="264" r:id="rId6"/>
    <p:sldId id="261" r:id="rId7"/>
    <p:sldId id="285" r:id="rId8"/>
    <p:sldId id="294" r:id="rId9"/>
    <p:sldId id="288" r:id="rId10"/>
    <p:sldId id="286" r:id="rId11"/>
    <p:sldId id="295" r:id="rId12"/>
    <p:sldId id="287" r:id="rId13"/>
    <p:sldId id="289" r:id="rId14"/>
    <p:sldId id="262" r:id="rId15"/>
    <p:sldId id="290" r:id="rId16"/>
    <p:sldId id="277" r:id="rId17"/>
    <p:sldId id="279" r:id="rId18"/>
    <p:sldId id="263" r:id="rId19"/>
    <p:sldId id="278" r:id="rId20"/>
    <p:sldId id="260" r:id="rId21"/>
    <p:sldId id="293" r:id="rId22"/>
    <p:sldId id="281" r:id="rId23"/>
    <p:sldId id="282" r:id="rId24"/>
    <p:sldId id="280" r:id="rId25"/>
    <p:sldId id="283" r:id="rId26"/>
    <p:sldId id="267" r:id="rId27"/>
    <p:sldId id="268" r:id="rId28"/>
    <p:sldId id="269" r:id="rId29"/>
    <p:sldId id="270" r:id="rId30"/>
    <p:sldId id="273" r:id="rId31"/>
    <p:sldId id="274" r:id="rId32"/>
    <p:sldId id="291" r:id="rId33"/>
    <p:sldId id="292" r:id="rId34"/>
    <p:sldId id="272" r:id="rId35"/>
    <p:sldId id="25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00CC"/>
    <a:srgbClr val="CCFFFF"/>
    <a:srgbClr val="FFFF66"/>
    <a:srgbClr val="FF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94670" autoAdjust="0"/>
  </p:normalViewPr>
  <p:slideViewPr>
    <p:cSldViewPr>
      <p:cViewPr varScale="1">
        <p:scale>
          <a:sx n="43" d="100"/>
          <a:sy n="43" d="100"/>
        </p:scale>
        <p:origin x="13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ru-RU"/>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ru-RU"/>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ru-RU"/>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8DAE1B4-56BB-4AD6-A146-C7B331E2C5B2}" type="slidenum">
              <a:rPr lang="ru-RU" altLang="ru-RU"/>
              <a:pPr/>
              <a:t>‹#›</a:t>
            </a:fld>
            <a:endParaRPr lang="ru-RU" altLang="ru-RU"/>
          </a:p>
        </p:txBody>
      </p:sp>
    </p:spTree>
    <p:extLst>
      <p:ext uri="{BB962C8B-B14F-4D97-AF65-F5344CB8AC3E}">
        <p14:creationId xmlns:p14="http://schemas.microsoft.com/office/powerpoint/2010/main" val="2960831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ru-RU" sz="2400">
                <a:latin typeface="Times New Roman"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ru-RU" sz="2400">
                  <a:latin typeface="Times New Roman"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ru-RU" sz="2400">
                  <a:latin typeface="Times New Roman"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ru-RU">
                  <a:latin typeface="Arial"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ru-RU" sz="2400">
                  <a:latin typeface="Times New Roman"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ru-RU">
                  <a:latin typeface="Arial" charset="0"/>
                </a:endParaRPr>
              </a:p>
            </p:txBody>
          </p:sp>
        </p:grpSp>
      </p:grpSp>
      <p:sp>
        <p:nvSpPr>
          <p:cNvPr id="44043" name="Rectangle 11"/>
          <p:cNvSpPr>
            <a:spLocks noGrp="1" noChangeArrowheads="1"/>
          </p:cNvSpPr>
          <p:nvPr>
            <p:ph type="ctrTitle"/>
          </p:nvPr>
        </p:nvSpPr>
        <p:spPr>
          <a:xfrm>
            <a:off x="2057400" y="1143000"/>
            <a:ext cx="6629400" cy="2209800"/>
          </a:xfrm>
        </p:spPr>
        <p:txBody>
          <a:bodyPr/>
          <a:lstStyle>
            <a:lvl1pPr>
              <a:defRPr sz="3800"/>
            </a:lvl1pPr>
          </a:lstStyle>
          <a:p>
            <a:r>
              <a:rPr lang="ru-RU"/>
              <a:t>Образец заголовка</a:t>
            </a:r>
          </a:p>
        </p:txBody>
      </p:sp>
      <p:sp>
        <p:nvSpPr>
          <p:cNvPr id="44044" name="Rectangle 12"/>
          <p:cNvSpPr>
            <a:spLocks noGrp="1" noChangeArrowheads="1"/>
          </p:cNvSpPr>
          <p:nvPr>
            <p:ph type="subTitle" idx="1"/>
          </p:nvPr>
        </p:nvSpPr>
        <p:spPr>
          <a:xfrm>
            <a:off x="1371600" y="3962400"/>
            <a:ext cx="6858000" cy="1600200"/>
          </a:xfrm>
        </p:spPr>
        <p:txBody>
          <a:bodyPr anchor="ctr"/>
          <a:lstStyle>
            <a:lvl1pPr algn="ctr">
              <a:defRPr sz="3600"/>
            </a:lvl1pPr>
          </a:lstStyle>
          <a:p>
            <a:r>
              <a:rPr lang="ru-RU"/>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fld id="{865D4673-1688-4C3B-9FA9-971EC2D074B7}" type="slidenum">
              <a:rPr lang="ru-RU" altLang="ru-RU"/>
              <a:pPr/>
              <a:t>‹#›</a:t>
            </a:fld>
            <a:endParaRPr lang="ru-RU" altLang="ru-RU"/>
          </a:p>
        </p:txBody>
      </p:sp>
    </p:spTree>
    <p:extLst>
      <p:ext uri="{BB962C8B-B14F-4D97-AF65-F5344CB8AC3E}">
        <p14:creationId xmlns:p14="http://schemas.microsoft.com/office/powerpoint/2010/main" val="386051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fld id="{1C83FCDF-57B8-4399-96AF-8B719B4B7BC9}" type="slidenum">
              <a:rPr lang="ru-RU" altLang="ru-RU"/>
              <a:pPr/>
              <a:t>‹#›</a:t>
            </a:fld>
            <a:endParaRPr lang="ru-RU" altLang="ru-RU"/>
          </a:p>
        </p:txBody>
      </p:sp>
    </p:spTree>
    <p:extLst>
      <p:ext uri="{BB962C8B-B14F-4D97-AF65-F5344CB8AC3E}">
        <p14:creationId xmlns:p14="http://schemas.microsoft.com/office/powerpoint/2010/main" val="103770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fld id="{6FD21163-F29B-413E-99E2-83EB71ED373B}" type="slidenum">
              <a:rPr lang="ru-RU" altLang="ru-RU"/>
              <a:pPr/>
              <a:t>‹#›</a:t>
            </a:fld>
            <a:endParaRPr lang="ru-RU" altLang="ru-RU"/>
          </a:p>
        </p:txBody>
      </p:sp>
    </p:spTree>
    <p:extLst>
      <p:ext uri="{BB962C8B-B14F-4D97-AF65-F5344CB8AC3E}">
        <p14:creationId xmlns:p14="http://schemas.microsoft.com/office/powerpoint/2010/main" val="378886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914400" y="1600200"/>
            <a:ext cx="7772400" cy="4530725"/>
          </a:xfrm>
        </p:spPr>
        <p:txBody>
          <a:bodyPr/>
          <a:lstStyle/>
          <a:p>
            <a:pPr lvl="0"/>
            <a:endParaRPr lang="ru-RU"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fld id="{83370770-CF60-442F-953E-30D4E7BC8114}" type="slidenum">
              <a:rPr lang="ru-RU" altLang="ru-RU"/>
              <a:pPr/>
              <a:t>‹#›</a:t>
            </a:fld>
            <a:endParaRPr lang="ru-RU" altLang="ru-RU"/>
          </a:p>
        </p:txBody>
      </p:sp>
    </p:spTree>
    <p:extLst>
      <p:ext uri="{BB962C8B-B14F-4D97-AF65-F5344CB8AC3E}">
        <p14:creationId xmlns:p14="http://schemas.microsoft.com/office/powerpoint/2010/main" val="389709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fld id="{39E50E51-E6B9-4FE4-8F97-B454B4A83D44}" type="slidenum">
              <a:rPr lang="ru-RU" altLang="ru-RU"/>
              <a:pPr/>
              <a:t>‹#›</a:t>
            </a:fld>
            <a:endParaRPr lang="ru-RU" altLang="ru-RU"/>
          </a:p>
        </p:txBody>
      </p:sp>
    </p:spTree>
    <p:extLst>
      <p:ext uri="{BB962C8B-B14F-4D97-AF65-F5344CB8AC3E}">
        <p14:creationId xmlns:p14="http://schemas.microsoft.com/office/powerpoint/2010/main" val="339871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fld id="{7BBDE18F-C781-49E3-94E1-B7D1AC1E6D4C}" type="slidenum">
              <a:rPr lang="ru-RU" altLang="ru-RU"/>
              <a:pPr/>
              <a:t>‹#›</a:t>
            </a:fld>
            <a:endParaRPr lang="ru-RU" altLang="ru-RU"/>
          </a:p>
        </p:txBody>
      </p:sp>
    </p:spTree>
    <p:extLst>
      <p:ext uri="{BB962C8B-B14F-4D97-AF65-F5344CB8AC3E}">
        <p14:creationId xmlns:p14="http://schemas.microsoft.com/office/powerpoint/2010/main" val="310469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fld id="{45611FBA-1FF3-46D4-9CDF-B9AC606D697A}" type="slidenum">
              <a:rPr lang="ru-RU" altLang="ru-RU"/>
              <a:pPr/>
              <a:t>‹#›</a:t>
            </a:fld>
            <a:endParaRPr lang="ru-RU" altLang="ru-RU"/>
          </a:p>
        </p:txBody>
      </p:sp>
    </p:spTree>
    <p:extLst>
      <p:ext uri="{BB962C8B-B14F-4D97-AF65-F5344CB8AC3E}">
        <p14:creationId xmlns:p14="http://schemas.microsoft.com/office/powerpoint/2010/main" val="139442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fld id="{F15A32CB-368D-426C-AC90-D34453EB6734}" type="slidenum">
              <a:rPr lang="ru-RU" altLang="ru-RU"/>
              <a:pPr/>
              <a:t>‹#›</a:t>
            </a:fld>
            <a:endParaRPr lang="ru-RU" altLang="ru-RU"/>
          </a:p>
        </p:txBody>
      </p:sp>
    </p:spTree>
    <p:extLst>
      <p:ext uri="{BB962C8B-B14F-4D97-AF65-F5344CB8AC3E}">
        <p14:creationId xmlns:p14="http://schemas.microsoft.com/office/powerpoint/2010/main" val="29034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fld id="{CFF42992-0D67-4769-AB59-C6DACE479D86}" type="slidenum">
              <a:rPr lang="ru-RU" altLang="ru-RU"/>
              <a:pPr/>
              <a:t>‹#›</a:t>
            </a:fld>
            <a:endParaRPr lang="ru-RU" altLang="ru-RU"/>
          </a:p>
        </p:txBody>
      </p:sp>
    </p:spTree>
    <p:extLst>
      <p:ext uri="{BB962C8B-B14F-4D97-AF65-F5344CB8AC3E}">
        <p14:creationId xmlns:p14="http://schemas.microsoft.com/office/powerpoint/2010/main" val="29459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fld id="{CE56CFB3-E11C-4CD8-A457-6C28DEE74EA8}" type="slidenum">
              <a:rPr lang="ru-RU" altLang="ru-RU"/>
              <a:pPr/>
              <a:t>‹#›</a:t>
            </a:fld>
            <a:endParaRPr lang="ru-RU" altLang="ru-RU"/>
          </a:p>
        </p:txBody>
      </p:sp>
    </p:spTree>
    <p:extLst>
      <p:ext uri="{BB962C8B-B14F-4D97-AF65-F5344CB8AC3E}">
        <p14:creationId xmlns:p14="http://schemas.microsoft.com/office/powerpoint/2010/main" val="393876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fld id="{F2B8CAC8-A496-4612-92C9-A7C879D82098}" type="slidenum">
              <a:rPr lang="ru-RU" altLang="ru-RU"/>
              <a:pPr/>
              <a:t>‹#›</a:t>
            </a:fld>
            <a:endParaRPr lang="ru-RU" altLang="ru-RU"/>
          </a:p>
        </p:txBody>
      </p:sp>
    </p:spTree>
    <p:extLst>
      <p:ext uri="{BB962C8B-B14F-4D97-AF65-F5344CB8AC3E}">
        <p14:creationId xmlns:p14="http://schemas.microsoft.com/office/powerpoint/2010/main" val="214856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fld id="{A09352E9-781F-4728-9008-D13005BEA62B}" type="slidenum">
              <a:rPr lang="ru-RU" altLang="ru-RU"/>
              <a:pPr/>
              <a:t>‹#›</a:t>
            </a:fld>
            <a:endParaRPr lang="ru-RU" altLang="ru-RU"/>
          </a:p>
        </p:txBody>
      </p:sp>
    </p:spTree>
    <p:extLst>
      <p:ext uri="{BB962C8B-B14F-4D97-AF65-F5344CB8AC3E}">
        <p14:creationId xmlns:p14="http://schemas.microsoft.com/office/powerpoint/2010/main" val="83059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fld id="{F29BC408-1994-4B0E-86A2-E789F07F56D8}" type="slidenum">
              <a:rPr lang="ru-RU" altLang="ru-RU"/>
              <a:pPr/>
              <a:t>‹#›</a:t>
            </a:fld>
            <a:endParaRPr lang="ru-RU" altLang="ru-RU"/>
          </a:p>
        </p:txBody>
      </p:sp>
    </p:spTree>
    <p:extLst>
      <p:ext uri="{BB962C8B-B14F-4D97-AF65-F5344CB8AC3E}">
        <p14:creationId xmlns:p14="http://schemas.microsoft.com/office/powerpoint/2010/main" val="292041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430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ru-RU" sz="2400">
                <a:latin typeface="Times New Roman" charset="0"/>
              </a:endParaRPr>
            </a:p>
          </p:txBody>
        </p:sp>
        <p:grpSp>
          <p:nvGrpSpPr>
            <p:cNvPr id="1034" name="Group 4"/>
            <p:cNvGrpSpPr>
              <a:grpSpLocks/>
            </p:cNvGrpSpPr>
            <p:nvPr/>
          </p:nvGrpSpPr>
          <p:grpSpPr bwMode="auto">
            <a:xfrm>
              <a:off x="240" y="893"/>
              <a:ext cx="5232" cy="115"/>
              <a:chOff x="240" y="893"/>
              <a:chExt cx="5232" cy="115"/>
            </a:xfrm>
          </p:grpSpPr>
          <p:sp>
            <p:nvSpPr>
              <p:cNvPr id="430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ru-RU" sz="2400">
                  <a:latin typeface="Times New Roman" charset="0"/>
                </a:endParaRPr>
              </a:p>
            </p:txBody>
          </p:sp>
          <p:sp>
            <p:nvSpPr>
              <p:cNvPr id="430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ru-RU">
                  <a:latin typeface="Arial"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ru-RU" altLang="ru-RU" smtClean="0"/>
          </a:p>
        </p:txBody>
      </p:sp>
      <p:sp>
        <p:nvSpPr>
          <p:cNvPr id="430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ru-RU"/>
          </a:p>
        </p:txBody>
      </p:sp>
      <p:sp>
        <p:nvSpPr>
          <p:cNvPr id="430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ru-RU"/>
          </a:p>
        </p:txBody>
      </p:sp>
      <p:sp>
        <p:nvSpPr>
          <p:cNvPr id="430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AA9C7A7-F39B-4BD1-9412-4B548F881512}" type="slidenum">
              <a:rPr lang="ru-RU" altLang="ru-RU"/>
              <a:pPr/>
              <a:t>‹#›</a:t>
            </a:fld>
            <a:endParaRPr lang="ru-RU" altLang="ru-RU"/>
          </a:p>
        </p:txBody>
      </p:sp>
      <p:sp>
        <p:nvSpPr>
          <p:cNvPr id="430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ru-RU">
              <a:latin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charset="0"/>
        </a:defRPr>
      </a:lvl2pPr>
      <a:lvl3pPr algn="l" rtl="0" eaLnBrk="0" fontAlgn="base" hangingPunct="0">
        <a:spcBef>
          <a:spcPct val="0"/>
        </a:spcBef>
        <a:spcAft>
          <a:spcPct val="0"/>
        </a:spcAft>
        <a:defRPr sz="3200">
          <a:solidFill>
            <a:schemeClr val="tx2"/>
          </a:solidFill>
          <a:latin typeface="Times New Roman" charset="0"/>
        </a:defRPr>
      </a:lvl3pPr>
      <a:lvl4pPr algn="l" rtl="0" eaLnBrk="0" fontAlgn="base" hangingPunct="0">
        <a:spcBef>
          <a:spcPct val="0"/>
        </a:spcBef>
        <a:spcAft>
          <a:spcPct val="0"/>
        </a:spcAft>
        <a:defRPr sz="3200">
          <a:solidFill>
            <a:schemeClr val="tx2"/>
          </a:solidFill>
          <a:latin typeface="Times New Roman" charset="0"/>
        </a:defRPr>
      </a:lvl4pPr>
      <a:lvl5pPr algn="l" rtl="0" eaLnBrk="0" fontAlgn="base" hangingPunct="0">
        <a:spcBef>
          <a:spcPct val="0"/>
        </a:spcBef>
        <a:spcAft>
          <a:spcPct val="0"/>
        </a:spcAft>
        <a:defRPr sz="3200">
          <a:solidFill>
            <a:schemeClr val="tx2"/>
          </a:solidFill>
          <a:latin typeface="Times New Roman" charset="0"/>
        </a:defRPr>
      </a:lvl5pPr>
      <a:lvl6pPr marL="457200" algn="l" rtl="0" fontAlgn="base">
        <a:spcBef>
          <a:spcPct val="0"/>
        </a:spcBef>
        <a:spcAft>
          <a:spcPct val="0"/>
        </a:spcAft>
        <a:defRPr sz="3200">
          <a:solidFill>
            <a:schemeClr val="tx2"/>
          </a:solidFill>
          <a:latin typeface="Times New Roman" charset="0"/>
        </a:defRPr>
      </a:lvl6pPr>
      <a:lvl7pPr marL="914400" algn="l" rtl="0" fontAlgn="base">
        <a:spcBef>
          <a:spcPct val="0"/>
        </a:spcBef>
        <a:spcAft>
          <a:spcPct val="0"/>
        </a:spcAft>
        <a:defRPr sz="3200">
          <a:solidFill>
            <a:schemeClr val="tx2"/>
          </a:solidFill>
          <a:latin typeface="Times New Roman" charset="0"/>
        </a:defRPr>
      </a:lvl7pPr>
      <a:lvl8pPr marL="1371600" algn="l" rtl="0" fontAlgn="base">
        <a:spcBef>
          <a:spcPct val="0"/>
        </a:spcBef>
        <a:spcAft>
          <a:spcPct val="0"/>
        </a:spcAft>
        <a:defRPr sz="3200">
          <a:solidFill>
            <a:schemeClr val="tx2"/>
          </a:solidFill>
          <a:latin typeface="Times New Roman" charset="0"/>
        </a:defRPr>
      </a:lvl8pPr>
      <a:lvl9pPr marL="1828800" algn="l" rtl="0" fontAlgn="base">
        <a:spcBef>
          <a:spcPct val="0"/>
        </a:spcBef>
        <a:spcAft>
          <a:spcPct val="0"/>
        </a:spcAft>
        <a:defRPr sz="3200">
          <a:solidFill>
            <a:schemeClr val="tx2"/>
          </a:solidFill>
          <a:latin typeface="Times New Roman" charset="0"/>
        </a:defRPr>
      </a:lvl9pPr>
    </p:titleStyle>
    <p:bodyStyle>
      <a:lvl1pPr marL="342900" indent="98425" algn="l" rtl="0" eaLnBrk="0" fontAlgn="base" hangingPunct="0">
        <a:spcBef>
          <a:spcPct val="20000"/>
        </a:spcBef>
        <a:spcAft>
          <a:spcPct val="0"/>
        </a:spcAft>
        <a:buClr>
          <a:schemeClr val="tx1"/>
        </a:buClr>
        <a:buSzPct val="90000"/>
        <a:buFont typeface="Wingdings" panose="05000000000000000000" pitchFamily="2" charset="2"/>
        <a:defRPr sz="2400">
          <a:solidFill>
            <a:schemeClr val="tx1"/>
          </a:solidFill>
          <a:latin typeface="+mn-lt"/>
          <a:ea typeface="+mn-ea"/>
          <a:cs typeface="+mn-cs"/>
        </a:defRPr>
      </a:lvl1pPr>
      <a:lvl2pPr marL="1573213" indent="-49530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981200" indent="-43815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2332038" indent="-3810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740025" indent="-3810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3197225" indent="-3810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3654425" indent="-3810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4111625" indent="-3810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4568825" indent="-3810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ru-RU" altLang="ru-RU" smtClean="0"/>
              <a:t>Альтернативные источники энергии</a:t>
            </a:r>
          </a:p>
        </p:txBody>
      </p:sp>
      <p:sp>
        <p:nvSpPr>
          <p:cNvPr id="3075" name="Rectangle 3"/>
          <p:cNvSpPr>
            <a:spLocks noGrp="1" noChangeArrowheads="1"/>
          </p:cNvSpPr>
          <p:nvPr>
            <p:ph type="subTitle" idx="1"/>
          </p:nvPr>
        </p:nvSpPr>
        <p:spPr/>
        <p:txBody>
          <a:bodyPr/>
          <a:lstStyle/>
          <a:p>
            <a:pPr marL="0" indent="441325" eaLnBrk="1" hangingPunct="1"/>
            <a:r>
              <a:rPr lang="ru-RU" altLang="ru-RU" sz="3200" smtClean="0"/>
              <a:t>С точки зрения географии </a:t>
            </a:r>
          </a:p>
        </p:txBody>
      </p:sp>
      <p:pic>
        <p:nvPicPr>
          <p:cNvPr id="3076" name="Picture 5" descr="art003-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508500"/>
            <a:ext cx="2011362"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altLang="ru-RU" b="1" smtClean="0"/>
              <a:t>Биомассовая энергетика</a:t>
            </a:r>
          </a:p>
        </p:txBody>
      </p:sp>
      <p:sp>
        <p:nvSpPr>
          <p:cNvPr id="12291" name="Rectangle 3"/>
          <p:cNvSpPr>
            <a:spLocks noGrp="1" noChangeArrowheads="1"/>
          </p:cNvSpPr>
          <p:nvPr>
            <p:ph type="body" idx="1"/>
          </p:nvPr>
        </p:nvSpPr>
        <p:spPr/>
        <p:txBody>
          <a:bodyPr/>
          <a:lstStyle/>
          <a:p>
            <a:pPr marL="0" indent="536575" eaLnBrk="1" hangingPunct="1"/>
            <a:r>
              <a:rPr lang="ru-RU" altLang="ru-RU" sz="1800" smtClean="0">
                <a:solidFill>
                  <a:schemeClr val="accent2"/>
                </a:solidFill>
              </a:rPr>
              <a:t>При гниении биомассы </a:t>
            </a:r>
            <a:r>
              <a:rPr lang="ru-RU" altLang="ru-RU" sz="1800" smtClean="0"/>
              <a:t>(</a:t>
            </a:r>
            <a:r>
              <a:rPr lang="ru-RU" altLang="ru-RU" sz="1800" smtClean="0">
                <a:solidFill>
                  <a:schemeClr val="accent2"/>
                </a:solidFill>
              </a:rPr>
              <a:t> навоз, умершие организмы, растения</a:t>
            </a:r>
            <a:r>
              <a:rPr lang="ru-RU" altLang="ru-RU" sz="1800" smtClean="0"/>
              <a:t>) выделяется </a:t>
            </a:r>
            <a:r>
              <a:rPr lang="ru-RU" altLang="ru-RU" sz="1800" smtClean="0">
                <a:solidFill>
                  <a:schemeClr val="accent2"/>
                </a:solidFill>
              </a:rPr>
              <a:t>биогаз с высоким содержанием метана</a:t>
            </a:r>
            <a:r>
              <a:rPr lang="ru-RU" altLang="ru-RU" sz="1800" smtClean="0"/>
              <a:t>, который и </a:t>
            </a:r>
            <a:r>
              <a:rPr lang="ru-RU" altLang="ru-RU" sz="1800" smtClean="0">
                <a:solidFill>
                  <a:schemeClr val="accent2"/>
                </a:solidFill>
              </a:rPr>
              <a:t>используется для обогрева, выработки электроэнергии</a:t>
            </a:r>
            <a:r>
              <a:rPr lang="ru-RU" altLang="ru-RU" sz="1800" smtClean="0"/>
              <a:t> и пр.</a:t>
            </a:r>
            <a:br>
              <a:rPr lang="ru-RU" altLang="ru-RU" sz="1800" smtClean="0"/>
            </a:br>
            <a:r>
              <a:rPr lang="ru-RU" altLang="ru-RU" sz="1800" smtClean="0"/>
              <a:t>Иногда по телевизору показывают свинарники и коровники, которым сами обеспечивают себя электроэнергией и теплом за счёт того, что имеют несколько больших "чанов", куда сбрасывают большие массы навоза от животных. В этих герметичных баках навоз гниёт, а выделившийся газ идёт на нужды фермы. Кстати, в конце-концов от навоза остаётся сухой остаток - являющийся прекрасным удобрением для полей.</a:t>
            </a:r>
            <a:br>
              <a:rPr lang="ru-RU" altLang="ru-RU" sz="1800" smtClean="0"/>
            </a:br>
            <a:r>
              <a:rPr lang="ru-RU" altLang="ru-RU" sz="1800" smtClean="0"/>
              <a:t>       Много идей посвящено выращиванию быстрорастущих водорослей и загрузке их в такие же </a:t>
            </a:r>
            <a:r>
              <a:rPr lang="ru-RU" altLang="ru-RU" sz="1800" smtClean="0">
                <a:solidFill>
                  <a:schemeClr val="accent2"/>
                </a:solidFill>
              </a:rPr>
              <a:t>биореакторы</a:t>
            </a:r>
            <a:r>
              <a:rPr lang="ru-RU" altLang="ru-RU" sz="1800" smtClean="0"/>
              <a:t>, а также подобному использованию </a:t>
            </a:r>
            <a:r>
              <a:rPr lang="ru-RU" altLang="ru-RU" sz="1800" smtClean="0">
                <a:solidFill>
                  <a:schemeClr val="accent2"/>
                </a:solidFill>
              </a:rPr>
              <a:t>других органических отходов</a:t>
            </a:r>
            <a:r>
              <a:rPr lang="ru-RU" altLang="ru-RU" sz="1800" smtClean="0"/>
              <a:t> (</a:t>
            </a:r>
            <a:r>
              <a:rPr lang="ru-RU" altLang="ru-RU" sz="1800" smtClean="0">
                <a:solidFill>
                  <a:schemeClr val="accent2"/>
                </a:solidFill>
              </a:rPr>
              <a:t>стеблей кукурузы</a:t>
            </a:r>
            <a:r>
              <a:rPr lang="ru-RU" altLang="ru-RU" sz="1800" smtClean="0"/>
              <a:t>, </a:t>
            </a:r>
            <a:r>
              <a:rPr lang="ru-RU" altLang="ru-RU" sz="1800" smtClean="0">
                <a:solidFill>
                  <a:schemeClr val="accent2"/>
                </a:solidFill>
              </a:rPr>
              <a:t>тростника</a:t>
            </a:r>
            <a:r>
              <a:rPr lang="ru-RU" altLang="ru-RU" sz="1800" smtClean="0"/>
              <a:t> и др.).</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altLang="ru-RU" b="1" smtClean="0"/>
              <a:t>Геотермальная энергия</a:t>
            </a:r>
          </a:p>
        </p:txBody>
      </p:sp>
      <p:sp>
        <p:nvSpPr>
          <p:cNvPr id="13315" name="Rectangle 3"/>
          <p:cNvSpPr>
            <a:spLocks noGrp="1" noChangeArrowheads="1"/>
          </p:cNvSpPr>
          <p:nvPr>
            <p:ph type="body" idx="1"/>
          </p:nvPr>
        </p:nvSpPr>
        <p:spPr/>
        <p:txBody>
          <a:bodyPr/>
          <a:lstStyle/>
          <a:p>
            <a:pPr marL="0" indent="441325" eaLnBrk="1" hangingPunct="1">
              <a:lnSpc>
                <a:spcPct val="90000"/>
              </a:lnSpc>
            </a:pPr>
            <a:r>
              <a:rPr lang="ru-RU" altLang="ru-RU" sz="1800" smtClean="0"/>
              <a:t>Геотермальная энергия, </a:t>
            </a:r>
            <a:r>
              <a:rPr lang="ru-RU" altLang="ru-RU" sz="1800" smtClean="0">
                <a:solidFill>
                  <a:schemeClr val="accent2"/>
                </a:solidFill>
              </a:rPr>
              <a:t>т.е. теплота недр Земли,</a:t>
            </a:r>
            <a:r>
              <a:rPr lang="ru-RU" altLang="ru-RU" sz="1800" smtClean="0"/>
              <a:t> уже используется в ряде стран, например в </a:t>
            </a:r>
            <a:r>
              <a:rPr lang="ru-RU" altLang="ru-RU" sz="1800" smtClean="0">
                <a:solidFill>
                  <a:schemeClr val="accent2"/>
                </a:solidFill>
              </a:rPr>
              <a:t>Исландии, России, Италии и Новой Зеландии</a:t>
            </a:r>
            <a:r>
              <a:rPr lang="ru-RU" altLang="ru-RU" sz="1800" smtClean="0"/>
              <a:t>. Земная кора толщиной 32–35 км значительно тоньше лежащего под ней слоя – мантии, простирающейся примерно на 2900 км к горячему жидкому ядру. </a:t>
            </a:r>
          </a:p>
          <a:p>
            <a:pPr marL="0" indent="441325" eaLnBrk="1" hangingPunct="1">
              <a:lnSpc>
                <a:spcPct val="90000"/>
              </a:lnSpc>
            </a:pPr>
            <a:r>
              <a:rPr lang="ru-RU" altLang="ru-RU" sz="1800" smtClean="0">
                <a:solidFill>
                  <a:schemeClr val="accent2"/>
                </a:solidFill>
              </a:rPr>
              <a:t>Мантия является источником богатых газами огненно-жидких пород (магмы),</a:t>
            </a:r>
            <a:r>
              <a:rPr lang="ru-RU" altLang="ru-RU" sz="1800" smtClean="0"/>
              <a:t> которые </a:t>
            </a:r>
            <a:r>
              <a:rPr lang="ru-RU" altLang="ru-RU" sz="1800" smtClean="0">
                <a:solidFill>
                  <a:schemeClr val="accent2"/>
                </a:solidFill>
              </a:rPr>
              <a:t>извергаются действующими вулканами</a:t>
            </a:r>
            <a:r>
              <a:rPr lang="ru-RU" altLang="ru-RU" sz="1800" smtClean="0"/>
              <a:t>. Тепло выделяется в основном вследствие радиоактивного распада веществ в земном ядре. Температура и количество этого тепла столь велики, что оно вызывает плавление пород мантии. Горячие породы могут создавать тепловые «мешки» под поверхностью, в контакте с которыми вода нагревается и даже превращается в пар. Поскольку такие «мешки» обычно герметичны, горячая вода и пар часто оказываются под большим давлением, а температура этих сред превышает точку кипения воды на поверхности земли. Наибольшие </a:t>
            </a:r>
            <a:r>
              <a:rPr lang="ru-RU" altLang="ru-RU" sz="1800" smtClean="0">
                <a:solidFill>
                  <a:schemeClr val="accent2"/>
                </a:solidFill>
              </a:rPr>
              <a:t>геотермальные ресурсы сосредоточены в вулканических зонах по границам</a:t>
            </a:r>
            <a:r>
              <a:rPr lang="ru-RU" altLang="ru-RU" sz="1800" smtClean="0"/>
              <a:t> корковых </a:t>
            </a:r>
            <a:r>
              <a:rPr lang="ru-RU" altLang="ru-RU" sz="1800" smtClean="0">
                <a:solidFill>
                  <a:schemeClr val="accent2"/>
                </a:solidFill>
              </a:rPr>
              <a:t>плит</a:t>
            </a:r>
            <a:r>
              <a:rPr lang="ru-RU" altLang="ru-RU" sz="180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algn="ctr" eaLnBrk="1" hangingPunct="1"/>
            <a:r>
              <a:rPr lang="ru-RU" altLang="ru-RU" smtClean="0"/>
              <a:t>Вывод АИЭ</a:t>
            </a:r>
          </a:p>
        </p:txBody>
      </p:sp>
      <p:sp>
        <p:nvSpPr>
          <p:cNvPr id="14339" name="Rectangle 5"/>
          <p:cNvSpPr>
            <a:spLocks noGrp="1" noChangeArrowheads="1" noTextEdit="1"/>
          </p:cNvSpPr>
          <p:nvPr>
            <p:ph type="tbl" idx="1"/>
          </p:nvPr>
        </p:nvSpPr>
        <p:spPr/>
      </p:sp>
      <p:sp>
        <p:nvSpPr>
          <p:cNvPr id="14340" name="Rectangle 6"/>
          <p:cNvSpPr>
            <a:spLocks noChangeArrowheads="1"/>
          </p:cNvSpPr>
          <p:nvPr/>
        </p:nvSpPr>
        <p:spPr bwMode="auto">
          <a:xfrm>
            <a:off x="723900" y="2574925"/>
            <a:ext cx="6251575" cy="0"/>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87228" name="Group 188"/>
          <p:cNvGraphicFramePr>
            <a:graphicFrameLocks noGrp="1"/>
          </p:cNvGraphicFramePr>
          <p:nvPr/>
        </p:nvGraphicFramePr>
        <p:xfrm>
          <a:off x="179388" y="1125538"/>
          <a:ext cx="8964612" cy="4595812"/>
        </p:xfrm>
        <a:graphic>
          <a:graphicData uri="http://schemas.openxmlformats.org/drawingml/2006/table">
            <a:tbl>
              <a:tblPr/>
              <a:tblGrid>
                <a:gridCol w="2241550"/>
                <a:gridCol w="2241550"/>
                <a:gridCol w="2239962"/>
                <a:gridCol w="2241550"/>
              </a:tblGrid>
              <a:tr h="496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ea typeface="Times New Roman" charset="0"/>
                          <a:cs typeface="Arial" charset="0"/>
                        </a:rPr>
                        <a:t>Виды ресурсов</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ea typeface="Times New Roman" charset="0"/>
                          <a:cs typeface="Arial" charset="0"/>
                        </a:rPr>
                        <a:t>Преимущества</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ea typeface="Times New Roman" charset="0"/>
                          <a:cs typeface="Arial" charset="0"/>
                        </a:rPr>
                        <a:t>Недостатки</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Arial" charset="0"/>
                          <a:ea typeface="Times New Roman" charset="0"/>
                          <a:cs typeface="Arial" charset="0"/>
                        </a:rPr>
                        <a:t>География</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68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Энергия Солнца</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Колоссальное количество энергии</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Слабая плотность солнечной энергии</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Япония, Индия, Италия, Бразилия, Израиль, США, Франция</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57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Энергия ветра</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Ветровой энергетический потенциал велик</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Непостоянство энергии, рассеянность</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Китай, Индия, Египет (еще в древности), Дания, Великобритания, США, Германия, Франция, Италия</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473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Геотермальная энергия</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Запасы неисчерпаемы, безвредна, экономична</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Слабая концентрация</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Times New Roman" charset="0"/>
                          <a:cs typeface="Arial" charset="0"/>
                        </a:rPr>
                        <a:t>Россия, Италия, Исландия, Новая Зеландия, Япония, Канада</a:t>
                      </a:r>
                      <a:endParaRPr kumimoji="0" lang="en-US" sz="1600" b="0" i="0" u="none" strike="noStrike" cap="none" normalizeH="0" baseline="0" smtClean="0">
                        <a:ln>
                          <a:noFill/>
                        </a:ln>
                        <a:solidFill>
                          <a:schemeClr val="tx1"/>
                        </a:solidFill>
                        <a:effectLst/>
                        <a:latin typeface="Times New Roman" charset="0"/>
                        <a:ea typeface="Times New Roman" charset="0"/>
                        <a:cs typeface="Arial" charset="0"/>
                      </a:endParaRPr>
                    </a:p>
                  </a:txBody>
                  <a:tcPr marL="90000" marR="90000" marT="46794" marB="467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1268413"/>
            <a:ext cx="9144000" cy="3889375"/>
          </a:xfrm>
        </p:spPr>
        <p:txBody>
          <a:bodyPr/>
          <a:lstStyle/>
          <a:p>
            <a:pPr marL="0" indent="441325" eaLnBrk="1" hangingPunct="1">
              <a:lnSpc>
                <a:spcPct val="80000"/>
              </a:lnSpc>
            </a:pPr>
            <a:r>
              <a:rPr lang="ru-RU" altLang="ru-RU" sz="1700" smtClean="0">
                <a:solidFill>
                  <a:schemeClr val="accent2"/>
                </a:solidFill>
              </a:rPr>
              <a:t>По оценкам Европейской Ассоциации Ветроэнергетики, установка ветростанций общей мощностью 40 ГВт, позволит создать дополнительно до 320 000 рабочих мест</a:t>
            </a:r>
            <a:r>
              <a:rPr lang="ru-RU" altLang="ru-RU" sz="1700" smtClean="0"/>
              <a:t>. По данным </a:t>
            </a:r>
            <a:r>
              <a:rPr lang="ru-RU" altLang="ru-RU" sz="1700" smtClean="0">
                <a:solidFill>
                  <a:schemeClr val="accent2"/>
                </a:solidFill>
              </a:rPr>
              <a:t>Ассоциации Фотоэлектрической Промышленности, установка 3 ГВтэ создаст 100000 рабочих мест. Федерация Солнечной Энергетики считает возможным обеспечить 250000 рабочих мест, действуя только для нужд внутреннего рынка и еще 350000 рабочих мест могут быть созданы в случае работы на экспорт.</a:t>
            </a:r>
            <a:r>
              <a:rPr lang="ru-RU" altLang="ru-RU" sz="1700" smtClean="0"/>
              <a:t> White Paper предлагает ряд налоговых стимулов и других финансовых мер для поощрения инвестиций в область возобновляемых источников энергии, а также меры поощрения использования пассивной солнечной энергии. Согласно этому документу: "Поставленная цель удвоить текущую долю возобновляемых источников энергии до 12% к 2010 году - реально выполнима". Доля возобновляемых источников энергии в производстве электричества может вырасти от 14% до 23% и более к 2010 году, если принять соответствующие меры. </a:t>
            </a:r>
          </a:p>
          <a:p>
            <a:pPr marL="0" indent="441325" eaLnBrk="1" hangingPunct="1">
              <a:lnSpc>
                <a:spcPct val="80000"/>
              </a:lnSpc>
            </a:pPr>
            <a:r>
              <a:rPr lang="ru-RU" altLang="ru-RU" sz="1700" smtClean="0"/>
              <a:t>Создание рабочих мест - один из наиболее важных аспектов, характеризующих развитие возобновляемой энергетики. Потенциал занятости населения в области возобновляемых источников энергии можно оценить по следующим данным:</a:t>
            </a:r>
            <a:r>
              <a:rPr lang="ru-RU" altLang="ru-RU" sz="1400" smtClean="0"/>
              <a:t> </a:t>
            </a:r>
          </a:p>
          <a:p>
            <a:pPr marL="0" indent="441325" eaLnBrk="1" hangingPunct="1">
              <a:lnSpc>
                <a:spcPct val="80000"/>
              </a:lnSpc>
            </a:pPr>
            <a:endParaRPr lang="ru-RU" altLang="ru-RU" sz="1400" smtClean="0"/>
          </a:p>
        </p:txBody>
      </p:sp>
      <p:pic>
        <p:nvPicPr>
          <p:cNvPr id="15363" name="Picture 6" descr="art003-tav0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8" y="4624388"/>
            <a:ext cx="4465637" cy="223361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419475" y="188913"/>
            <a:ext cx="6332538" cy="1143000"/>
          </a:xfrm>
        </p:spPr>
        <p:txBody>
          <a:bodyPr/>
          <a:lstStyle/>
          <a:p>
            <a:pPr eaLnBrk="1" hangingPunct="1"/>
            <a:r>
              <a:rPr lang="ru-RU" altLang="ru-RU" smtClean="0"/>
              <a:t>Почему</a:t>
            </a:r>
            <a:r>
              <a:rPr lang="ru-RU" altLang="ru-RU" sz="2000" b="1" i="1" smtClean="0"/>
              <a:t> </a:t>
            </a:r>
            <a:r>
              <a:rPr lang="ru-RU" altLang="ru-RU" smtClean="0"/>
              <a:t>нам</a:t>
            </a:r>
            <a:r>
              <a:rPr lang="ru-RU" altLang="ru-RU" sz="2000" b="1" i="1" smtClean="0"/>
              <a:t> </a:t>
            </a:r>
            <a:r>
              <a:rPr lang="ru-RU" altLang="ru-RU" smtClean="0"/>
              <a:t>нужны</a:t>
            </a:r>
            <a:r>
              <a:rPr lang="ru-RU" altLang="ru-RU" sz="2000" b="1" i="1" smtClean="0"/>
              <a:t> </a:t>
            </a:r>
            <a:r>
              <a:rPr lang="ru-RU" altLang="ru-RU" smtClean="0"/>
              <a:t>возобновляемые</a:t>
            </a:r>
            <a:r>
              <a:rPr lang="ru-RU" altLang="ru-RU" sz="2000" b="1" i="1" smtClean="0"/>
              <a:t> </a:t>
            </a:r>
            <a:r>
              <a:rPr lang="ru-RU" altLang="ru-RU" smtClean="0"/>
              <a:t>источники</a:t>
            </a:r>
            <a:r>
              <a:rPr lang="ru-RU" altLang="ru-RU" sz="2000" b="1" i="1" smtClean="0"/>
              <a:t> </a:t>
            </a:r>
            <a:r>
              <a:rPr lang="ru-RU" altLang="ru-RU" smtClean="0"/>
              <a:t>энергии</a:t>
            </a:r>
            <a:r>
              <a:rPr lang="ru-RU" altLang="ru-RU" sz="2000" b="1" i="1" smtClean="0"/>
              <a:t>?</a:t>
            </a:r>
          </a:p>
        </p:txBody>
      </p:sp>
      <p:sp>
        <p:nvSpPr>
          <p:cNvPr id="16387" name="Rectangle 3"/>
          <p:cNvSpPr>
            <a:spLocks noGrp="1" noChangeArrowheads="1"/>
          </p:cNvSpPr>
          <p:nvPr>
            <p:ph type="body" idx="1"/>
          </p:nvPr>
        </p:nvSpPr>
        <p:spPr>
          <a:xfrm>
            <a:off x="1042988" y="2133600"/>
            <a:ext cx="7772400" cy="4530725"/>
          </a:xfrm>
        </p:spPr>
        <p:txBody>
          <a:bodyPr/>
          <a:lstStyle/>
          <a:p>
            <a:pPr marL="0" indent="441325" eaLnBrk="1" hangingPunct="1">
              <a:lnSpc>
                <a:spcPct val="80000"/>
              </a:lnSpc>
            </a:pPr>
            <a:endParaRPr lang="ru-RU" altLang="ru-RU" sz="1300" b="1" i="1" smtClean="0"/>
          </a:p>
          <a:p>
            <a:pPr marL="0" indent="441325" eaLnBrk="1" hangingPunct="1">
              <a:lnSpc>
                <a:spcPct val="80000"/>
              </a:lnSpc>
            </a:pPr>
            <a:r>
              <a:rPr lang="ru-RU" altLang="ru-RU" sz="1300" b="1" smtClean="0"/>
              <a:t>Энергия сегодня </a:t>
            </a:r>
          </a:p>
          <a:p>
            <a:pPr marL="0" indent="441325" eaLnBrk="1" hangingPunct="1">
              <a:lnSpc>
                <a:spcPct val="80000"/>
              </a:lnSpc>
            </a:pPr>
            <a:r>
              <a:rPr lang="ru-RU" altLang="ru-RU" sz="1300" smtClean="0"/>
              <a:t>Энергию, которую мы используем сегодня, получают, в основном, из ископаемых видов топлива</a:t>
            </a:r>
            <a:r>
              <a:rPr lang="ru-RU" altLang="ru-RU" sz="1300" smtClean="0">
                <a:solidFill>
                  <a:schemeClr val="accent2"/>
                </a:solidFill>
              </a:rPr>
              <a:t>. Уголь, нефть и природный газ - ископаемые виды топлива</a:t>
            </a:r>
            <a:r>
              <a:rPr lang="ru-RU" altLang="ru-RU" sz="1300" smtClean="0"/>
              <a:t>, созданные в течение миллионов лет в процессе распада растений и животных. Месторасположение этих ресурсов - недра Земли. Под воздействием высокой температуры и давления процесс образования ископаемых видов топлива продолжается и сегодня, однако их использование происходит намного быстрее, чем образование. По этой причине ископаемые виды топлива считаются </a:t>
            </a:r>
            <a:r>
              <a:rPr lang="ru-RU" altLang="ru-RU" sz="1300" smtClean="0">
                <a:solidFill>
                  <a:schemeClr val="accent2"/>
                </a:solidFill>
              </a:rPr>
              <a:t>невозобновляемыми</a:t>
            </a:r>
            <a:r>
              <a:rPr lang="ru-RU" altLang="ru-RU" sz="1300" smtClean="0"/>
              <a:t>, поскольку </a:t>
            </a:r>
            <a:r>
              <a:rPr lang="ru-RU" altLang="ru-RU" sz="1300" smtClean="0">
                <a:solidFill>
                  <a:schemeClr val="accent2"/>
                </a:solidFill>
              </a:rPr>
              <a:t>их ресурсы могут исчерпаться</a:t>
            </a:r>
            <a:r>
              <a:rPr lang="ru-RU" altLang="ru-RU" sz="1300" smtClean="0"/>
              <a:t> в недалеком будущем. Кроме того, сжигание ископаемых видов топлива ведет к загрязнению и другим негативным воздействиям на природную среду. </a:t>
            </a:r>
            <a:r>
              <a:rPr lang="ru-RU" altLang="ru-RU" sz="1300" smtClean="0">
                <a:solidFill>
                  <a:schemeClr val="accent2"/>
                </a:solidFill>
              </a:rPr>
              <a:t>Поскольку наше существование зависит от энергии, мы должны использовать такие ее источники, ресурсы которых были бы неограниченными. Такие источники энергии называются возобновляемыми. Кроме того, производство энергии из возобновляемых источников не наносит вред окружающей среде в отличие от сжигания ископаемых видов топлива. </a:t>
            </a:r>
          </a:p>
          <a:p>
            <a:pPr marL="0" indent="441325" eaLnBrk="1" hangingPunct="1">
              <a:lnSpc>
                <a:spcPct val="80000"/>
              </a:lnSpc>
            </a:pPr>
            <a:r>
              <a:rPr lang="ru-RU" altLang="ru-RU" sz="1300" smtClean="0"/>
              <a:t>Среди ископаемых видов топлива особое место занимает уран - ядерное топливо, ресурсы которого могут быть истощены менее чем за 100 лет. Однако, в так называемых реакторах-размножителях, можно получать новый уран. В то же время, в связи с проблемой радиоактивных отходов, которая представляет опасность в течение миллионов лет, а также после Чернобыльской катастрофы, продемонстрировавшей риск, связанный с использованием атомной энергии, большинство правительств индустриальных стран отказывается от использования атомной энергии. Этот процесс продолжается несмотря на тот факт, что атомная энергия, при производстве которой почти не образуются парниковые газы, может в какой-то степени рассматриваться в качестве решения проблемы глобального изменения климата. Проблема парниковых газов, признанная одной из наиболее важных среди множества других, требует уменьшить использование энергии ископаемых видов топлива. </a:t>
            </a:r>
          </a:p>
        </p:txBody>
      </p:sp>
      <p:pic>
        <p:nvPicPr>
          <p:cNvPr id="16388" name="Picture 4" descr="art003-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30527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altLang="ru-RU" b="1" smtClean="0"/>
              <a:t>Будущее возобновляемых источников энергии</a:t>
            </a:r>
          </a:p>
        </p:txBody>
      </p:sp>
      <p:sp>
        <p:nvSpPr>
          <p:cNvPr id="17411" name="Rectangle 3"/>
          <p:cNvSpPr>
            <a:spLocks noGrp="1" noChangeArrowheads="1"/>
          </p:cNvSpPr>
          <p:nvPr>
            <p:ph type="body" idx="1"/>
          </p:nvPr>
        </p:nvSpPr>
        <p:spPr/>
        <p:txBody>
          <a:bodyPr/>
          <a:lstStyle/>
          <a:p>
            <a:pPr marL="0" indent="441325" eaLnBrk="1" hangingPunct="1">
              <a:lnSpc>
                <a:spcPct val="80000"/>
              </a:lnSpc>
            </a:pPr>
            <a:r>
              <a:rPr lang="ru-RU" altLang="ru-RU" sz="1600" smtClean="0"/>
              <a:t>Наше будущее в значительной степени зависит от применения технологических инноваций. ВИЭ смогут в течение будущих десятилетий влиять на изменение общества в целом. Согласно прогнозам, в течение следующих десятилетий значение и доля возобновляемых источников энергии в общем процессе энергопроизводства будет возрастать. </a:t>
            </a:r>
            <a:r>
              <a:rPr lang="ru-RU" altLang="ru-RU" sz="1600" smtClean="0">
                <a:solidFill>
                  <a:schemeClr val="accent2"/>
                </a:solidFill>
              </a:rPr>
              <a:t>Эти технологии не только сокращают глобальную эмиссию СО2, но и придают необходимую гибкость процессу энергопроизводства, делая его менее зависимым от ограниченных запасов ископаемого топлива</a:t>
            </a:r>
            <a:r>
              <a:rPr lang="ru-RU" altLang="ru-RU" sz="1600" smtClean="0"/>
              <a:t>. </a:t>
            </a:r>
            <a:r>
              <a:rPr lang="ru-RU" altLang="ru-RU" sz="1600" smtClean="0">
                <a:solidFill>
                  <a:schemeClr val="accent2"/>
                </a:solidFill>
              </a:rPr>
              <a:t>По единому мнению экспертов в течение некоторого периода времени гидроэнергетика и биомасса будут доминировать над другими видами возобновляемых источников энергии</a:t>
            </a:r>
            <a:r>
              <a:rPr lang="ru-RU" altLang="ru-RU" sz="1600" smtClean="0"/>
              <a:t>. </a:t>
            </a:r>
            <a:r>
              <a:rPr lang="ru-RU" altLang="ru-RU" sz="1600" smtClean="0">
                <a:solidFill>
                  <a:schemeClr val="accent2"/>
                </a:solidFill>
              </a:rPr>
              <a:t>Однако, в ХХI веке первенство на энергорынке будет принадлежать ветроэнергетике и фотоэлектрике, которые сейчас активно развиваются. На современном этапе ветроэнергетика является самой быстрорастущей</a:t>
            </a:r>
            <a:r>
              <a:rPr lang="ru-RU" altLang="ru-RU" sz="1600" smtClean="0"/>
              <a:t> отраслью производства электроэнергии. В некоторых регионах уже сегодня ветроэнергетика конкурирует с традиционной энергетикой, основанной на использовании ископаемых видов топлива. В конце 2002 года установленная мощность ветростанций во всем мире превысила 30000 МВт. В то же время очевиден явный рост интереса во всем мире к фотоэлектрике, хотя ее сегодняшняя себестоимость в три-четыре раза выше себестоимости традиционной энергетики. </a:t>
            </a:r>
            <a:r>
              <a:rPr lang="ru-RU" altLang="ru-RU" sz="1600" smtClean="0">
                <a:solidFill>
                  <a:schemeClr val="accent2"/>
                </a:solidFill>
              </a:rPr>
              <a:t>Фотоэлектричество особенно привлекательно для удаленных областей, не имеющих подключения к общей энергосистеме. Передовая тонкоплёночная технология, применяемая для производства фотоэлектрических батарей, гораздо дешевле кристаллической кремниевой технологии и активно внедряется в крупномасштабное коммерческое производство.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00113" y="0"/>
            <a:ext cx="7772400" cy="1143000"/>
          </a:xfrm>
        </p:spPr>
        <p:txBody>
          <a:bodyPr/>
          <a:lstStyle/>
          <a:p>
            <a:pPr eaLnBrk="1" hangingPunct="1"/>
            <a:r>
              <a:rPr lang="ru-RU" altLang="ru-RU" smtClean="0"/>
              <a:t>Традиционные</a:t>
            </a:r>
            <a:r>
              <a:rPr lang="ru-RU" altLang="ru-RU" sz="2000" b="1" smtClean="0"/>
              <a:t> </a:t>
            </a:r>
            <a:r>
              <a:rPr lang="ru-RU" altLang="ru-RU" smtClean="0"/>
              <a:t>источники</a:t>
            </a:r>
            <a:r>
              <a:rPr lang="ru-RU" altLang="ru-RU" sz="2000" b="1" smtClean="0"/>
              <a:t> </a:t>
            </a:r>
            <a:r>
              <a:rPr lang="ru-RU" altLang="ru-RU" smtClean="0"/>
              <a:t>энергии</a:t>
            </a:r>
            <a:br>
              <a:rPr lang="ru-RU" altLang="ru-RU" smtClean="0"/>
            </a:br>
            <a:endParaRPr lang="ru-RU" altLang="ru-RU" smtClean="0"/>
          </a:p>
        </p:txBody>
      </p:sp>
      <p:sp>
        <p:nvSpPr>
          <p:cNvPr id="18435" name="Rectangle 3"/>
          <p:cNvSpPr>
            <a:spLocks noGrp="1" noChangeArrowheads="1"/>
          </p:cNvSpPr>
          <p:nvPr>
            <p:ph type="body" idx="1"/>
          </p:nvPr>
        </p:nvSpPr>
        <p:spPr>
          <a:xfrm>
            <a:off x="250825" y="476250"/>
            <a:ext cx="8893175" cy="5516563"/>
          </a:xfrm>
        </p:spPr>
        <p:txBody>
          <a:bodyPr/>
          <a:lstStyle/>
          <a:p>
            <a:pPr marL="0" indent="441325" eaLnBrk="1" hangingPunct="1">
              <a:lnSpc>
                <a:spcPct val="80000"/>
              </a:lnSpc>
            </a:pPr>
            <a:r>
              <a:rPr lang="ru-RU" altLang="ru-RU" sz="1300" smtClean="0"/>
              <a:t>К традиционным источникам энергии относятся нефть, газ и уголь. К их </a:t>
            </a:r>
            <a:r>
              <a:rPr lang="ru-RU" altLang="ru-RU" sz="1300" b="1" smtClean="0"/>
              <a:t>преимуществам</a:t>
            </a:r>
            <a:r>
              <a:rPr lang="ru-RU" altLang="ru-RU" sz="1300" smtClean="0"/>
              <a:t> по сравнению с нетрадиционными источниками энергии можно отнести налаженную технологию добычи и сбыта, а к </a:t>
            </a:r>
            <a:r>
              <a:rPr lang="ru-RU" altLang="ru-RU" sz="1300" b="1" smtClean="0"/>
              <a:t>недостаткам</a:t>
            </a:r>
            <a:r>
              <a:rPr lang="ru-RU" altLang="ru-RU" sz="1300" smtClean="0"/>
              <a:t> - загрязнение окружающей среды, сложность извлечения и ограниченность запасов.</a:t>
            </a:r>
          </a:p>
          <a:p>
            <a:pPr marL="0" indent="441325" eaLnBrk="1" hangingPunct="1">
              <a:lnSpc>
                <a:spcPct val="80000"/>
              </a:lnSpc>
            </a:pPr>
            <a:r>
              <a:rPr lang="ru-RU" altLang="ru-RU" sz="1300" smtClean="0"/>
              <a:t>В настоящее время нефть является основным энергоресурсом в мировой энергетической системе, ее доля в суммарном энергопотреблении составляет около 39%, а в некоторых странах этот показатель превышает 60%. Нефть и нефтепродукты традиционно используются как сырье для производства электро- и теплоэнергии, в качестве моторного топлива, а также как полуфабрикат для химической промышленности.</a:t>
            </a:r>
          </a:p>
          <a:p>
            <a:pPr marL="0" indent="441325" eaLnBrk="1" hangingPunct="1">
              <a:lnSpc>
                <a:spcPct val="80000"/>
              </a:lnSpc>
            </a:pPr>
            <a:r>
              <a:rPr lang="ru-RU" altLang="ru-RU" sz="1300" smtClean="0"/>
              <a:t>Мировые запасы </a:t>
            </a:r>
            <a:r>
              <a:rPr lang="ru-RU" altLang="ru-RU" sz="1300" b="1" smtClean="0"/>
              <a:t>нефти</a:t>
            </a:r>
            <a:r>
              <a:rPr lang="ru-RU" altLang="ru-RU" sz="1300" smtClean="0"/>
              <a:t> составляют около 140 млрд. тонн. </a:t>
            </a:r>
            <a:r>
              <a:rPr lang="ru-RU" altLang="ru-RU" sz="1300" b="1" smtClean="0"/>
              <a:t>Основные ресурсы сосредоточены на Ближнем и Среднем Востоке (64%).</a:t>
            </a:r>
            <a:r>
              <a:rPr lang="ru-RU" altLang="ru-RU" sz="1300" smtClean="0"/>
              <a:t> Второе место по объему разведанных запасов занимает </a:t>
            </a:r>
            <a:r>
              <a:rPr lang="ru-RU" altLang="ru-RU" sz="1300" b="1" smtClean="0"/>
              <a:t>Америка (15%), за ней следуют Центральная и Восточная Европа (8%) и Африка (7%).</a:t>
            </a:r>
            <a:r>
              <a:rPr lang="ru-RU" altLang="ru-RU" sz="1300" smtClean="0"/>
              <a:t> </a:t>
            </a:r>
          </a:p>
          <a:p>
            <a:pPr marL="0" indent="441325" eaLnBrk="1" hangingPunct="1">
              <a:lnSpc>
                <a:spcPct val="80000"/>
              </a:lnSpc>
            </a:pPr>
            <a:r>
              <a:rPr lang="ru-RU" altLang="ru-RU" sz="1300" smtClean="0"/>
              <a:t>Доля </a:t>
            </a:r>
            <a:r>
              <a:rPr lang="ru-RU" altLang="ru-RU" sz="1300" b="1" smtClean="0"/>
              <a:t>газа</a:t>
            </a:r>
            <a:r>
              <a:rPr lang="ru-RU" altLang="ru-RU" sz="1300" smtClean="0"/>
              <a:t> в мировом энергопотреблении составляет на данный момент около </a:t>
            </a:r>
            <a:r>
              <a:rPr lang="ru-RU" altLang="ru-RU" sz="1300" b="1" smtClean="0"/>
              <a:t>23%.</a:t>
            </a:r>
            <a:r>
              <a:rPr lang="ru-RU" altLang="ru-RU" sz="1300" smtClean="0"/>
              <a:t> Газ используется в топливно-энергетической, металлургической, химической, пищевой и целлюлозной промышленности. При этом природный газ является более экологически чистым видом топлива, чем нефть или уголь. Для получения одинакового количества энергии объем образующейся двуокиси углерода при сжигании газа на 50% меньше, чем при сжигании угля, и на 30% меньше, чем при сжигании мазута.</a:t>
            </a:r>
          </a:p>
          <a:p>
            <a:pPr marL="0" indent="441325" eaLnBrk="1" hangingPunct="1">
              <a:lnSpc>
                <a:spcPct val="80000"/>
              </a:lnSpc>
            </a:pPr>
            <a:r>
              <a:rPr lang="ru-RU" altLang="ru-RU" sz="1300" smtClean="0"/>
              <a:t>На начало 2004 года мировые доказанные запасы природного газа составляли около 164 трлн. куб. м. Основные месторождения сосредоточены в двух регионах - в России (34,6%) и на Среднем Востоке (35,7%).</a:t>
            </a:r>
          </a:p>
          <a:p>
            <a:pPr marL="0" indent="441325" eaLnBrk="1" hangingPunct="1">
              <a:lnSpc>
                <a:spcPct val="80000"/>
              </a:lnSpc>
            </a:pPr>
            <a:r>
              <a:rPr lang="ru-RU" altLang="ru-RU" sz="1300" smtClean="0"/>
              <a:t>По оценкам экспертов, доля угля в структуре мирового топливно-энергетического баланса на 1 января 2004 года составляла около 24%. Основными отраслями, потребляющими уголь, являются металлургия и электроэнергетика. При этом на долю "энергетических углей" приходится около 75% от общего объема добываемых запасов, на долю "металлургических" - 25%. Несмотря на значительные объемы разведанных запасов, уголь значительно уступает природному газу и нефти по затратным и экологическим показателям его использования, в результате чего спрос на этот вид сырья неуклонно падает.</a:t>
            </a:r>
          </a:p>
          <a:p>
            <a:pPr marL="0" indent="441325" eaLnBrk="1" hangingPunct="1">
              <a:lnSpc>
                <a:spcPct val="80000"/>
              </a:lnSpc>
            </a:pPr>
            <a:r>
              <a:rPr lang="ru-RU" altLang="ru-RU" sz="1300" smtClean="0"/>
              <a:t>В настоящее время доказанные мировые запасы угля составляют около 600 млрд. тонн. Большая часть угольных запасов сосредоточена в Северной Америке (24,2%), Азиатско-Тихоокеанском регионе (30,9%) и странах СНГ (30,6%).</a:t>
            </a:r>
          </a:p>
          <a:p>
            <a:pPr marL="0" indent="441325" eaLnBrk="1" hangingPunct="1">
              <a:lnSpc>
                <a:spcPct val="80000"/>
              </a:lnSpc>
            </a:pPr>
            <a:r>
              <a:rPr lang="ru-RU" altLang="ru-RU" sz="1300" smtClean="0"/>
              <a:t>На долю атомной энергии приходится около 7% от общемирового производства энергии, причем в некоторых странах, например во Франции, почти вся энергия вырабатывается на АЭС. Довольно долгое время считалось, что уран сможет со временем заменить органическое топливо, т. к. себестоимость атомной энергии значительно ниже, чем энергии, полученной при сжигании нефти, газа или угля. Однако после серии аварий на АЭС, самые крупные из которых случились в мае 1979 года в Три-Майл-Айленде (США) и в апреле 1986 года в Чернобыле (СССР), во всем мире начались движения "зеленых" против строительства атомных электростанций. В настоящее время экологи имеют очень сильное влияние в некоторых промышленно развитых странах и не дадут развиваться этой отрасли энергетики.</a:t>
            </a:r>
          </a:p>
          <a:p>
            <a:pPr marL="0" indent="441325" eaLnBrk="1" hangingPunct="1">
              <a:lnSpc>
                <a:spcPct val="80000"/>
              </a:lnSpc>
            </a:pPr>
            <a:r>
              <a:rPr lang="ru-RU" altLang="ru-RU" sz="1300" smtClean="0"/>
              <a:t>Гидроэнергетика дает около 7% энергии, используемой во всем мире. В некоторых странах, например в Норвегии, почти вся электроэнергия вырабатывается на гидроэлектростанциях. Вода является одним из самых экологически чистых и дешевых энергоресурсов.</a:t>
            </a:r>
            <a:endParaRPr lang="ru-RU" altLang="ru-RU" sz="1300" b="1" smtClean="0"/>
          </a:p>
          <a:p>
            <a:pPr marL="0" indent="441325" eaLnBrk="1" hangingPunct="1">
              <a:lnSpc>
                <a:spcPct val="80000"/>
              </a:lnSpc>
            </a:pPr>
            <a:endParaRPr lang="ru-RU" altLang="ru-RU" sz="13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900113" y="0"/>
            <a:ext cx="7772400" cy="1143000"/>
          </a:xfrm>
        </p:spPr>
        <p:txBody>
          <a:bodyPr/>
          <a:lstStyle/>
          <a:p>
            <a:pPr eaLnBrk="1" hangingPunct="1"/>
            <a:r>
              <a:rPr lang="ru-RU" altLang="ru-RU" smtClean="0"/>
              <a:t>Выгодно ли государству хранение ОЯТ?</a:t>
            </a:r>
          </a:p>
        </p:txBody>
      </p:sp>
      <p:sp>
        <p:nvSpPr>
          <p:cNvPr id="19459" name="Rectangle 8"/>
          <p:cNvSpPr>
            <a:spLocks noGrp="1" noChangeArrowheads="1"/>
          </p:cNvSpPr>
          <p:nvPr>
            <p:ph type="body" sz="half" idx="2"/>
          </p:nvPr>
        </p:nvSpPr>
        <p:spPr>
          <a:xfrm>
            <a:off x="323850" y="981075"/>
            <a:ext cx="8424863" cy="5832475"/>
          </a:xfrm>
        </p:spPr>
        <p:txBody>
          <a:bodyPr/>
          <a:lstStyle/>
          <a:p>
            <a:pPr marL="0" indent="441325" eaLnBrk="1" hangingPunct="1">
              <a:lnSpc>
                <a:spcPct val="80000"/>
              </a:lnSpc>
            </a:pPr>
            <a:r>
              <a:rPr lang="ru-RU" altLang="ru-RU" sz="1200" b="1" smtClean="0"/>
              <a:t>Отработавшее ядерное топливо (ОЯТ) – это чрезвычайно опасный, высокорадиоактивный "коктейль"</a:t>
            </a:r>
            <a:r>
              <a:rPr lang="ru-RU" altLang="ru-RU" sz="1200" smtClean="0"/>
              <a:t>, представляющий собой смесь огромного числа осколочных элементов, различных изотопов урана, плутония, а также других трансурановых элементов и продуктов их распада. </a:t>
            </a:r>
          </a:p>
          <a:p>
            <a:pPr marL="0" indent="441325" eaLnBrk="1" hangingPunct="1">
              <a:lnSpc>
                <a:spcPct val="80000"/>
              </a:lnSpc>
            </a:pPr>
            <a:r>
              <a:rPr lang="ru-RU" altLang="ru-RU" sz="1200" smtClean="0"/>
              <a:t> </a:t>
            </a:r>
            <a:r>
              <a:rPr lang="ru-RU" altLang="ru-RU" sz="1200" b="1" smtClean="0"/>
              <a:t>Существующие технологии обеспечивают только два способа обращение с ОЯТ:</a:t>
            </a:r>
            <a:br>
              <a:rPr lang="ru-RU" altLang="ru-RU" sz="1200" b="1" smtClean="0"/>
            </a:br>
            <a:r>
              <a:rPr lang="ru-RU" altLang="ru-RU" sz="1200" b="1" smtClean="0"/>
              <a:t>- хранение или захоронение, </a:t>
            </a:r>
            <a:br>
              <a:rPr lang="ru-RU" altLang="ru-RU" sz="1200" b="1" smtClean="0"/>
            </a:br>
            <a:r>
              <a:rPr lang="ru-RU" altLang="ru-RU" sz="1200" b="1" smtClean="0"/>
              <a:t>- переработка (регенерация) ОЯТ.</a:t>
            </a:r>
            <a:r>
              <a:rPr lang="ru-RU" altLang="ru-RU" sz="1200" smtClean="0"/>
              <a:t/>
            </a:r>
            <a:br>
              <a:rPr lang="ru-RU" altLang="ru-RU" sz="1200" smtClean="0"/>
            </a:br>
            <a:r>
              <a:rPr lang="ru-RU" altLang="ru-RU" sz="1200" smtClean="0"/>
              <a:t> Российское законодательство до июля 2001 года разрешало ввоз ОЯТ с зарубежных АЭС только с целью переработки с последующим возвратом продуктов переработки включая высокоактивные отходы. </a:t>
            </a:r>
            <a:r>
              <a:rPr lang="ru-RU" altLang="ru-RU" sz="1200" b="1" smtClean="0"/>
              <a:t>6 июня 2001 года Государственной Думой в третьем чтении был принят закон о внесении изменений в статью 50 Закона РСФСР «Об охране окружающей природной среды», которым был разрешен «ввоз в Российскую Федерацию из иностранных государств облученных тепловыделяющих сборок ядерных реакторов для осуществления временного технологического хранения и (или) их переработки».</a:t>
            </a:r>
            <a:endParaRPr lang="ru-RU" altLang="ru-RU" sz="1200" smtClean="0"/>
          </a:p>
          <a:p>
            <a:pPr marL="0" indent="441325" eaLnBrk="1" hangingPunct="1">
              <a:lnSpc>
                <a:spcPct val="80000"/>
              </a:lnSpc>
            </a:pPr>
            <a:r>
              <a:rPr lang="ru-RU" altLang="ru-RU" sz="1200" smtClean="0"/>
              <a:t>Принятый в 2001 году Госдумой законопроект о ввозе иностранного ОЯТ позволяет захоранивать радиоактивные отходы, образующиеся в результате его переработки, на территории России. Технико-экономическое обосновании (ТЭО) проекта не включает затрат на обратную транспортировку большей части регенерированного топлива и радиоактивных отходов. Об этом же свидетельствует строительство пункта захоронения высокоактивных ЖРО, которое предусмотрено ТЭО проекта.</a:t>
            </a:r>
            <a:r>
              <a:rPr lang="ru-RU" altLang="ru-RU" sz="1200" b="1" smtClean="0"/>
              <a:t> Это говорит о том, что радиоактивные отходы останутся в России навечно.</a:t>
            </a:r>
            <a:r>
              <a:rPr lang="ru-RU" altLang="ru-RU" sz="1200" smtClean="0"/>
              <a:t> </a:t>
            </a:r>
          </a:p>
          <a:p>
            <a:pPr marL="0" indent="441325" eaLnBrk="1" hangingPunct="1">
              <a:lnSpc>
                <a:spcPct val="80000"/>
              </a:lnSpc>
            </a:pPr>
            <a:r>
              <a:rPr lang="ru-RU" altLang="ru-RU" sz="1200" b="1" smtClean="0"/>
              <a:t>Если проект по ввозу будет реализован, то в результате переработки будет выделено порядка 200 тонн плутония. </a:t>
            </a:r>
            <a:r>
              <a:rPr lang="ru-RU" altLang="ru-RU" sz="1200" smtClean="0"/>
              <a:t>В России уже находится на хранении 30 тонн плутония, выделенного в результате переработки отечественного ОЯТ. Этот плутоний не находит применения в по разным причинам в том числе экономическим. Способов промышленной утилизации плутония в качестве топлива нет. Хранение плутония очень проблематично и обходится крайне дорого.</a:t>
            </a:r>
          </a:p>
          <a:p>
            <a:pPr marL="0" indent="441325" eaLnBrk="1" hangingPunct="1">
              <a:lnSpc>
                <a:spcPct val="80000"/>
              </a:lnSpc>
            </a:pPr>
            <a:r>
              <a:rPr lang="ru-RU" altLang="ru-RU" sz="1200" b="1" smtClean="0"/>
              <a:t>Затраты, которые понесет Россия от ввоза иностранного ОЯТ, перекроют доходную часть проекта.</a:t>
            </a:r>
            <a:r>
              <a:rPr lang="ru-RU" altLang="ru-RU" sz="1200" smtClean="0"/>
              <a:t> По данным Росатома, строительство завода обойдется всего в 1,96 млрд. долларов. Однако затраты на аналогичное предприятие в Селлафильде (Великобритания), мощностью в 2 раза меньше, обошлись в 4,35 млрд долларов. В Японии подобный завод был оценен в 17 млрд. долларов. В стоимости проекта не учтены, как минимум, затраты на транспортировку значительной части регенерированного уранового топлива и радиоактивных отходов обратно в страну-поставщика, на вывод из эксплуатации мощностей по хранению и переработке ОЯТ и т.д.</a:t>
            </a:r>
          </a:p>
          <a:p>
            <a:pPr marL="0" indent="441325" eaLnBrk="1" hangingPunct="1">
              <a:lnSpc>
                <a:spcPct val="80000"/>
              </a:lnSpc>
            </a:pPr>
            <a:r>
              <a:rPr lang="ru-RU" altLang="ru-RU" sz="1200" b="1" smtClean="0"/>
              <a:t>Предполагается, что прибыль от ввоза ОЯТ будет якобы потрачена на экологические программы.</a:t>
            </a:r>
            <a:r>
              <a:rPr lang="ru-RU" altLang="ru-RU" sz="1200" smtClean="0"/>
              <a:t> При этом, уже в течение 40 лет «ядерные» чиновники не желают решать проблему переселения жителей, пострадавших от деятельности ПО «Маяк» в Челябинской области. Люди до сих пор живут на радиоактивной земле. Более того, над ними проводится медицинский эксперимент по изучению влияния малых доз радиации на организм человека. </a:t>
            </a:r>
            <a:r>
              <a:rPr lang="ru-RU" altLang="ru-RU" sz="1200" b="1" smtClean="0"/>
              <a:t>Даже в случае начала проекта нет гарантий, что деньги будут использованы на заявленные цели.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altLang="ru-RU" smtClean="0"/>
              <a:t>Прогноз</a:t>
            </a:r>
            <a:r>
              <a:rPr lang="ru-RU" altLang="ru-RU" b="1" smtClean="0"/>
              <a:t> </a:t>
            </a:r>
            <a:r>
              <a:rPr lang="ru-RU" altLang="ru-RU" smtClean="0"/>
              <a:t>мирового</a:t>
            </a:r>
            <a:r>
              <a:rPr lang="ru-RU" altLang="ru-RU" b="1" smtClean="0"/>
              <a:t> </a:t>
            </a:r>
            <a:r>
              <a:rPr lang="ru-RU" altLang="ru-RU" smtClean="0"/>
              <a:t>энергопотребления</a:t>
            </a:r>
            <a:r>
              <a:rPr lang="ru-RU" altLang="ru-RU" b="1" smtClean="0"/>
              <a:t>, </a:t>
            </a:r>
            <a:r>
              <a:rPr lang="ru-RU" altLang="ru-RU" smtClean="0"/>
              <a:t>2020</a:t>
            </a:r>
          </a:p>
        </p:txBody>
      </p:sp>
      <p:pic>
        <p:nvPicPr>
          <p:cNvPr id="20483" name="Picture 4" descr="Прогноз мирового энергопотребления на 2020 год"/>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1412875"/>
            <a:ext cx="6480175" cy="4143375"/>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altLang="ru-RU" smtClean="0"/>
              <a:t>Результаты прогноза</a:t>
            </a:r>
            <a:r>
              <a:rPr lang="ru-RU" altLang="ru-RU" sz="4000" b="1" smtClean="0"/>
              <a:t> </a:t>
            </a:r>
            <a:r>
              <a:rPr lang="ru-RU" altLang="ru-RU" smtClean="0"/>
              <a:t>мирового</a:t>
            </a:r>
            <a:r>
              <a:rPr lang="ru-RU" altLang="ru-RU" sz="4000" b="1" smtClean="0"/>
              <a:t> </a:t>
            </a:r>
            <a:r>
              <a:rPr lang="ru-RU" altLang="ru-RU" smtClean="0"/>
              <a:t>энергопотребления</a:t>
            </a:r>
            <a:r>
              <a:rPr lang="ru-RU" altLang="ru-RU" sz="4000" smtClean="0"/>
              <a:t/>
            </a:r>
            <a:br>
              <a:rPr lang="ru-RU" altLang="ru-RU" sz="4000" smtClean="0"/>
            </a:br>
            <a:endParaRPr lang="ru-RU" altLang="ru-RU" sz="4000" smtClean="0"/>
          </a:p>
        </p:txBody>
      </p:sp>
      <p:sp>
        <p:nvSpPr>
          <p:cNvPr id="21507" name="Rectangle 3"/>
          <p:cNvSpPr>
            <a:spLocks noGrp="1" noChangeArrowheads="1"/>
          </p:cNvSpPr>
          <p:nvPr>
            <p:ph type="body" sz="half" idx="1"/>
          </p:nvPr>
        </p:nvSpPr>
        <p:spPr>
          <a:xfrm>
            <a:off x="179388" y="5373688"/>
            <a:ext cx="7200900" cy="1368425"/>
          </a:xfrm>
        </p:spPr>
        <p:txBody>
          <a:bodyPr/>
          <a:lstStyle/>
          <a:p>
            <a:pPr marL="0" indent="441325" eaLnBrk="1" hangingPunct="1">
              <a:lnSpc>
                <a:spcPct val="90000"/>
              </a:lnSpc>
            </a:pPr>
            <a:r>
              <a:rPr lang="ru-RU" altLang="ru-RU" sz="1700" smtClean="0"/>
              <a:t>На взгляд аналитиков  реалистичность данных прогнозов не подвергается сомнению. Основной вопрос заключается в том, как скоро произойдут подобные изменения и как они повлияют на мировую экономику. В любом случае, уже сейчас </a:t>
            </a:r>
            <a:r>
              <a:rPr lang="ru-RU" altLang="ru-RU" sz="1800" smtClean="0">
                <a:solidFill>
                  <a:schemeClr val="accent2"/>
                </a:solidFill>
              </a:rPr>
              <a:t>становится очевидно, что эпоха черного золота близится к закату</a:t>
            </a:r>
            <a:r>
              <a:rPr lang="ru-RU" altLang="ru-RU" sz="1700" smtClean="0"/>
              <a:t>.</a:t>
            </a:r>
          </a:p>
          <a:p>
            <a:pPr marL="0" indent="441325" eaLnBrk="1" hangingPunct="1">
              <a:lnSpc>
                <a:spcPct val="90000"/>
              </a:lnSpc>
            </a:pPr>
            <a:endParaRPr lang="ru-RU" altLang="ru-RU" sz="1700" smtClean="0"/>
          </a:p>
        </p:txBody>
      </p:sp>
      <p:pic>
        <p:nvPicPr>
          <p:cNvPr id="21508" name="Picture 4" descr="art003-gr0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8975" y="1268413"/>
            <a:ext cx="4537075" cy="4144962"/>
          </a:xfrm>
          <a:noFill/>
        </p:spPr>
      </p:pic>
      <p:sp>
        <p:nvSpPr>
          <p:cNvPr id="21509" name="Rectangle 6"/>
          <p:cNvSpPr>
            <a:spLocks noChangeArrowheads="1"/>
          </p:cNvSpPr>
          <p:nvPr/>
        </p:nvSpPr>
        <p:spPr bwMode="auto">
          <a:xfrm>
            <a:off x="-36513" y="2133600"/>
            <a:ext cx="4810126"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413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tx1"/>
              </a:buClr>
              <a:buSzPct val="90000"/>
              <a:buFont typeface="Wingdings" panose="05000000000000000000" pitchFamily="2" charset="2"/>
              <a:buNone/>
            </a:pPr>
            <a:r>
              <a:rPr lang="ru-RU" altLang="ru-RU" sz="1500"/>
              <a:t>	</a:t>
            </a:r>
            <a:r>
              <a:rPr lang="ru-RU" altLang="ru-RU"/>
              <a:t>И если столь значительное сокращение потребления угля является давно ожидаемым, то в отношении нефти подобные изменения пока трудно представимы. Для того чтобы оценить масштабы последствий сокращения доли нефти в мировом энергопотреблении, достаточно рассмотреть следующие факты: в </a:t>
            </a:r>
            <a:r>
              <a:rPr lang="ru-RU" altLang="ru-RU">
                <a:solidFill>
                  <a:schemeClr val="accent2"/>
                </a:solidFill>
              </a:rPr>
              <a:t>прошлом году доходы стран ОПЕК от экспорта нефти составили около $200 млрд., России - $50 млрд., Мексики - $11 млрд. Что произойдет с экономикой стран, зависящих от экспорта нефти, можно только догадываться</a:t>
            </a:r>
            <a:r>
              <a:rPr lang="ru-RU" altLang="ru-RU"/>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altLang="ru-RU" smtClean="0"/>
              <a:t>Формат исследования</a:t>
            </a:r>
          </a:p>
        </p:txBody>
      </p:sp>
      <p:sp>
        <p:nvSpPr>
          <p:cNvPr id="4099" name="Rectangle 3"/>
          <p:cNvSpPr>
            <a:spLocks noGrp="1" noChangeArrowheads="1"/>
          </p:cNvSpPr>
          <p:nvPr>
            <p:ph type="body" idx="1"/>
          </p:nvPr>
        </p:nvSpPr>
        <p:spPr>
          <a:xfrm>
            <a:off x="539750" y="1484313"/>
            <a:ext cx="7988300" cy="4968875"/>
          </a:xfrm>
          <a:noFill/>
        </p:spPr>
        <p:txBody>
          <a:bodyPr/>
          <a:lstStyle/>
          <a:p>
            <a:pPr marL="92075" indent="182563" eaLnBrk="1" hangingPunct="1">
              <a:lnSpc>
                <a:spcPct val="80000"/>
              </a:lnSpc>
            </a:pPr>
            <a:r>
              <a:rPr lang="ru-RU" altLang="ru-RU" sz="1200" b="1" u="sng" smtClean="0"/>
              <a:t>Объект исследования</a:t>
            </a:r>
          </a:p>
          <a:p>
            <a:pPr marL="92075" indent="182563" eaLnBrk="1" hangingPunct="1">
              <a:lnSpc>
                <a:spcPct val="80000"/>
              </a:lnSpc>
            </a:pPr>
            <a:r>
              <a:rPr lang="ru-RU" altLang="ru-RU" sz="1200" smtClean="0"/>
              <a:t>Изучить какое влияние оказывает ОЯТ и т.п. на географию Красноярского края, Россию и мира в целом.</a:t>
            </a:r>
          </a:p>
          <a:p>
            <a:pPr marL="92075" indent="182563" eaLnBrk="1" hangingPunct="1">
              <a:lnSpc>
                <a:spcPct val="80000"/>
              </a:lnSpc>
            </a:pPr>
            <a:endParaRPr lang="ru-RU" altLang="ru-RU" sz="1200" smtClean="0"/>
          </a:p>
          <a:p>
            <a:pPr marL="92075" indent="182563" eaLnBrk="1" hangingPunct="1">
              <a:lnSpc>
                <a:spcPct val="80000"/>
              </a:lnSpc>
            </a:pPr>
            <a:r>
              <a:rPr lang="ru-RU" altLang="ru-RU" sz="1200" b="1" u="sng" smtClean="0"/>
              <a:t>Исследовательская задача</a:t>
            </a:r>
          </a:p>
          <a:p>
            <a:pPr marL="92075" indent="182563" eaLnBrk="1" hangingPunct="1">
              <a:lnSpc>
                <a:spcPct val="80000"/>
              </a:lnSpc>
            </a:pPr>
            <a:r>
              <a:rPr lang="ru-RU" altLang="ru-RU" sz="1200" smtClean="0"/>
              <a:t>	Ответить на следующие поставленные вопросы:</a:t>
            </a:r>
          </a:p>
          <a:p>
            <a:pPr marL="92075" indent="182563" eaLnBrk="1" hangingPunct="1">
              <a:lnSpc>
                <a:spcPct val="80000"/>
              </a:lnSpc>
            </a:pPr>
            <a:r>
              <a:rPr lang="ru-RU" altLang="ru-RU" sz="1200" b="1" smtClean="0"/>
              <a:t>Общие:</a:t>
            </a:r>
          </a:p>
          <a:p>
            <a:pPr marL="92075" indent="182563" eaLnBrk="1" hangingPunct="1">
              <a:lnSpc>
                <a:spcPct val="80000"/>
              </a:lnSpc>
            </a:pPr>
            <a:r>
              <a:rPr lang="ru-RU" altLang="ru-RU" sz="1200" smtClean="0"/>
              <a:t>Выгодно ли хранение ОЯТ в России?</a:t>
            </a:r>
          </a:p>
          <a:p>
            <a:pPr marL="92075" indent="182563" eaLnBrk="1" hangingPunct="1">
              <a:lnSpc>
                <a:spcPct val="80000"/>
              </a:lnSpc>
            </a:pPr>
            <a:r>
              <a:rPr lang="ru-RU" altLang="ru-RU" sz="1200" smtClean="0"/>
              <a:t>Как связано производство ОЯТ с уровнем жизни?</a:t>
            </a:r>
          </a:p>
          <a:p>
            <a:pPr marL="92075" indent="182563" eaLnBrk="1" hangingPunct="1">
              <a:lnSpc>
                <a:spcPct val="80000"/>
              </a:lnSpc>
            </a:pPr>
            <a:r>
              <a:rPr lang="ru-RU" altLang="ru-RU" sz="1200" smtClean="0"/>
              <a:t>Кто отвечает за сохранность природы (есть ли такие международные организации)?</a:t>
            </a:r>
          </a:p>
          <a:p>
            <a:pPr marL="92075" indent="182563" eaLnBrk="1" hangingPunct="1">
              <a:lnSpc>
                <a:spcPct val="80000"/>
              </a:lnSpc>
            </a:pPr>
            <a:r>
              <a:rPr lang="ru-RU" altLang="ru-RU" sz="1200" b="1" smtClean="0"/>
              <a:t>Вопросы:</a:t>
            </a:r>
          </a:p>
          <a:p>
            <a:pPr marL="92075" indent="182563" eaLnBrk="1" hangingPunct="1">
              <a:lnSpc>
                <a:spcPct val="80000"/>
              </a:lnSpc>
            </a:pPr>
            <a:r>
              <a:rPr lang="ru-RU" altLang="ru-RU" sz="1200" smtClean="0"/>
              <a:t>Существуют ли альтернативные источники энергии?</a:t>
            </a:r>
          </a:p>
          <a:p>
            <a:pPr marL="92075" indent="182563" eaLnBrk="1" hangingPunct="1">
              <a:lnSpc>
                <a:spcPct val="80000"/>
              </a:lnSpc>
            </a:pPr>
            <a:r>
              <a:rPr lang="ru-RU" altLang="ru-RU" sz="1200" smtClean="0"/>
              <a:t>Каково соотношение использование разных источников энергии в мире?</a:t>
            </a:r>
          </a:p>
          <a:p>
            <a:pPr marL="92075" indent="182563" eaLnBrk="1" hangingPunct="1">
              <a:lnSpc>
                <a:spcPct val="80000"/>
              </a:lnSpc>
            </a:pPr>
            <a:r>
              <a:rPr lang="ru-RU" altLang="ru-RU" sz="1200" smtClean="0"/>
              <a:t>В чем преимущества и недостатки альтернативных источников энергии?</a:t>
            </a:r>
          </a:p>
          <a:p>
            <a:pPr marL="92075" indent="182563" eaLnBrk="1" hangingPunct="1">
              <a:lnSpc>
                <a:spcPct val="80000"/>
              </a:lnSpc>
            </a:pPr>
            <a:r>
              <a:rPr lang="ru-RU" altLang="ru-RU" sz="1200" smtClean="0"/>
              <a:t>Как отражается влияние отходов на</a:t>
            </a:r>
          </a:p>
          <a:p>
            <a:pPr marL="92075" indent="182563" eaLnBrk="1" hangingPunct="1">
              <a:lnSpc>
                <a:spcPct val="80000"/>
              </a:lnSpc>
            </a:pPr>
            <a:r>
              <a:rPr lang="ru-RU" altLang="ru-RU" sz="1200" smtClean="0"/>
              <a:t>– природный ландшафт</a:t>
            </a:r>
          </a:p>
          <a:p>
            <a:pPr marL="92075" indent="182563" eaLnBrk="1" hangingPunct="1">
              <a:lnSpc>
                <a:spcPct val="80000"/>
              </a:lnSpc>
            </a:pPr>
            <a:r>
              <a:rPr lang="ru-RU" altLang="ru-RU" sz="1200" smtClean="0"/>
              <a:t>– климат</a:t>
            </a:r>
          </a:p>
          <a:p>
            <a:pPr marL="92075" indent="182563" eaLnBrk="1" hangingPunct="1">
              <a:lnSpc>
                <a:spcPct val="80000"/>
              </a:lnSpc>
            </a:pPr>
            <a:r>
              <a:rPr lang="ru-RU" altLang="ru-RU" sz="1200" smtClean="0"/>
              <a:t>– здоровье человека</a:t>
            </a:r>
          </a:p>
          <a:p>
            <a:pPr marL="92075" indent="182563" eaLnBrk="1" hangingPunct="1">
              <a:lnSpc>
                <a:spcPct val="80000"/>
              </a:lnSpc>
            </a:pPr>
            <a:r>
              <a:rPr lang="ru-RU" altLang="ru-RU" sz="1200" smtClean="0"/>
              <a:t>– окружающею среду?</a:t>
            </a:r>
          </a:p>
          <a:p>
            <a:pPr marL="92075" indent="182563" eaLnBrk="1" hangingPunct="1">
              <a:lnSpc>
                <a:spcPct val="80000"/>
              </a:lnSpc>
            </a:pPr>
            <a:r>
              <a:rPr lang="ru-RU" altLang="ru-RU" sz="1200" b="1" u="sng" smtClean="0"/>
              <a:t>Гипотеза</a:t>
            </a:r>
          </a:p>
          <a:p>
            <a:pPr marL="92075" indent="182563" eaLnBrk="1" hangingPunct="1">
              <a:lnSpc>
                <a:spcPct val="80000"/>
              </a:lnSpc>
            </a:pPr>
            <a:r>
              <a:rPr lang="ru-RU" altLang="ru-RU" sz="1200" smtClean="0"/>
              <a:t>Мы считаем, что выбросы отходов негативно влияют на географию Красноярского края, России и всего мира. Вскоре это может привести к глобальному загрязнению планеты.</a:t>
            </a:r>
          </a:p>
          <a:p>
            <a:pPr marL="92075" indent="182563" eaLnBrk="1" hangingPunct="1">
              <a:lnSpc>
                <a:spcPct val="80000"/>
              </a:lnSpc>
            </a:pPr>
            <a:r>
              <a:rPr lang="ru-RU" altLang="ru-RU" sz="1200" smtClean="0"/>
              <a:t> </a:t>
            </a:r>
          </a:p>
          <a:p>
            <a:pPr marL="92075" indent="182563" eaLnBrk="1" hangingPunct="1">
              <a:lnSpc>
                <a:spcPct val="80000"/>
              </a:lnSpc>
            </a:pPr>
            <a:r>
              <a:rPr lang="ru-RU" altLang="ru-RU" sz="1200" b="1" u="sng" smtClean="0"/>
              <a:t>Методы работы</a:t>
            </a:r>
          </a:p>
          <a:p>
            <a:pPr marL="92075" indent="182563" eaLnBrk="1" hangingPunct="1">
              <a:lnSpc>
                <a:spcPct val="80000"/>
              </a:lnSpc>
            </a:pPr>
            <a:r>
              <a:rPr lang="ru-RU" altLang="ru-RU" sz="1200" smtClean="0"/>
              <a:t>Наблюдение, сравнение, анализ</a:t>
            </a:r>
          </a:p>
          <a:p>
            <a:pPr marL="92075" indent="182563" eaLnBrk="1" hangingPunct="1">
              <a:lnSpc>
                <a:spcPct val="80000"/>
              </a:lnSpc>
            </a:pPr>
            <a:endParaRPr lang="ru-RU" altLang="ru-RU" sz="1200" b="1" u="sng" smtClean="0"/>
          </a:p>
          <a:p>
            <a:pPr marL="92075" indent="182563" eaLnBrk="1" hangingPunct="1">
              <a:lnSpc>
                <a:spcPct val="80000"/>
              </a:lnSpc>
            </a:pPr>
            <a:r>
              <a:rPr lang="ru-RU" altLang="ru-RU" sz="1200" b="1" u="sng" smtClean="0"/>
              <a:t>Ресурсы</a:t>
            </a:r>
          </a:p>
          <a:p>
            <a:pPr marL="92075" indent="182563" eaLnBrk="1" hangingPunct="1">
              <a:lnSpc>
                <a:spcPct val="80000"/>
              </a:lnSpc>
            </a:pPr>
            <a:r>
              <a:rPr lang="ru-RU" altLang="ru-RU" sz="1200" smtClean="0"/>
              <a:t>Поиск информации в Интернете, знакомство</a:t>
            </a:r>
            <a:r>
              <a:rPr lang="ru-RU" altLang="ru-RU" sz="1000" smtClean="0"/>
              <a:t> со специальной литературой</a:t>
            </a:r>
          </a:p>
          <a:p>
            <a:pPr marL="92075" indent="182563" eaLnBrk="1" hangingPunct="1">
              <a:lnSpc>
                <a:spcPct val="80000"/>
              </a:lnSpc>
            </a:pPr>
            <a:endParaRPr lang="ru-RU" altLang="ru-RU" sz="1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609600" indent="-609600" eaLnBrk="1" hangingPunct="1"/>
            <a:r>
              <a:rPr lang="ru-RU" altLang="ru-RU" b="1" smtClean="0"/>
              <a:t/>
            </a:r>
            <a:br>
              <a:rPr lang="ru-RU" altLang="ru-RU" b="1" smtClean="0"/>
            </a:br>
            <a:endParaRPr lang="ru-RU" altLang="ru-RU" b="1" smtClean="0"/>
          </a:p>
        </p:txBody>
      </p:sp>
      <p:pic>
        <p:nvPicPr>
          <p:cNvPr id="22531" name="Picture 7" descr="3 года"/>
          <p:cNvPicPr>
            <a:picLocks noChangeAspect="1" noChangeArrowheads="1"/>
          </p:cNvPicPr>
          <p:nvPr/>
        </p:nvPicPr>
        <p:blipFill>
          <a:blip r:embed="rId2">
            <a:extLst>
              <a:ext uri="{28A0092B-C50C-407E-A947-70E740481C1C}">
                <a14:useLocalDpi xmlns:a14="http://schemas.microsoft.com/office/drawing/2010/main" val="0"/>
              </a:ext>
            </a:extLst>
          </a:blip>
          <a:srcRect l="1393" t="14174" r="4109" b="6274"/>
          <a:stretch>
            <a:fillRect/>
          </a:stretch>
        </p:blipFill>
        <p:spPr bwMode="auto">
          <a:xfrm>
            <a:off x="323850" y="1292225"/>
            <a:ext cx="842486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8"/>
          <p:cNvSpPr>
            <a:spLocks noChangeArrowheads="1"/>
          </p:cNvSpPr>
          <p:nvPr/>
        </p:nvSpPr>
        <p:spPr bwMode="auto">
          <a:xfrm>
            <a:off x="75565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3200" b="1">
                <a:solidFill>
                  <a:schemeClr val="tx2"/>
                </a:solidFill>
                <a:latin typeface="Times New Roman" panose="02020603050405020304" pitchFamily="18" charset="0"/>
              </a:rPr>
              <a:t>Основные районы загрязнения океана нефтью </a:t>
            </a:r>
          </a:p>
        </p:txBody>
      </p:sp>
      <p:pic>
        <p:nvPicPr>
          <p:cNvPr id="22533" name="Picture 9" descr="art003-2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4365625"/>
            <a:ext cx="3159125" cy="197485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ru-RU" altLang="ru-RU" smtClean="0"/>
              <a:t>Ресурсы мирового океана</a:t>
            </a:r>
          </a:p>
        </p:txBody>
      </p:sp>
      <p:sp>
        <p:nvSpPr>
          <p:cNvPr id="23555" name="Rectangle 5"/>
          <p:cNvSpPr>
            <a:spLocks noGrp="1" noChangeArrowheads="1" noTextEdit="1"/>
          </p:cNvSpPr>
          <p:nvPr>
            <p:ph type="tbl" idx="1"/>
          </p:nvPr>
        </p:nvSpPr>
        <p:spPr/>
      </p:sp>
      <p:sp>
        <p:nvSpPr>
          <p:cNvPr id="23556" name="Rectangle 6"/>
          <p:cNvSpPr>
            <a:spLocks noChangeArrowheads="1"/>
          </p:cNvSpPr>
          <p:nvPr/>
        </p:nvSpPr>
        <p:spPr bwMode="auto">
          <a:xfrm>
            <a:off x="723900" y="1735138"/>
            <a:ext cx="6251575" cy="0"/>
          </a:xfrm>
          <a:prstGeom prst="rect">
            <a:avLst/>
          </a:prstGeom>
          <a:solidFill>
            <a:srgbClr val="0000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99482" name="Group 154"/>
          <p:cNvGraphicFramePr>
            <a:graphicFrameLocks noGrp="1"/>
          </p:cNvGraphicFramePr>
          <p:nvPr/>
        </p:nvGraphicFramePr>
        <p:xfrm>
          <a:off x="73025" y="1062038"/>
          <a:ext cx="9036050" cy="6410325"/>
        </p:xfrm>
        <a:graphic>
          <a:graphicData uri="http://schemas.openxmlformats.org/drawingml/2006/table">
            <a:tbl>
              <a:tblPr/>
              <a:tblGrid>
                <a:gridCol w="1835150"/>
                <a:gridCol w="2520950"/>
                <a:gridCol w="2232025"/>
                <a:gridCol w="2447925"/>
              </a:tblGrid>
              <a:tr h="2841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charset="0"/>
                          <a:ea typeface="Times New Roman" charset="0"/>
                          <a:cs typeface="Arial" charset="0"/>
                        </a:rPr>
                        <a:t>Виды</a:t>
                      </a:r>
                      <a:endParaRPr kumimoji="0" lang="en-US" sz="12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charset="0"/>
                          <a:ea typeface="Times New Roman" charset="0"/>
                          <a:cs typeface="Arial" charset="0"/>
                        </a:rPr>
                        <a:t>Преимущества</a:t>
                      </a:r>
                      <a:endParaRPr kumimoji="0" lang="en-US" sz="12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charset="0"/>
                          <a:ea typeface="Times New Roman" charset="0"/>
                          <a:cs typeface="Arial" charset="0"/>
                        </a:rPr>
                        <a:t>Недостатки</a:t>
                      </a:r>
                      <a:endParaRPr kumimoji="0" lang="en-US" sz="12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charset="0"/>
                          <a:ea typeface="Times New Roman" charset="0"/>
                          <a:cs typeface="Arial" charset="0"/>
                        </a:rPr>
                        <a:t>География</a:t>
                      </a:r>
                      <a:endParaRPr kumimoji="0" lang="en-US" sz="12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84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Энергия приливов</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Превышает энергию всех рек мира</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Возможности для строительства имеются только в 25 районах Земли</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Гибралтарский пролив, Ла-Манш, Баб-эль-Мандебский. Россия, Франция, Канада, Великобритания, Австралия, Аргентина, США</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1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Морская вода</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94% гидросферы</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Малое содержание тех или иных элементов, отсутствие технологий</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40 государств не имеют выхода к морю</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798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Биологические ресурсы</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Возможность обеспечить 20 млрд. человек.Возможность искусственного разведения (марикультура), использования коралловых островов для создания китовых и дельфиньих ферм.</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Распределены неравномерно, исчерпаемы.</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Исландия, Япония, Китай, Перу, США, Нидерланды, Франция, Австралия, Филиппины, страны Европы.</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011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Минеральные ресурсы</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Добыча нефти, газа, железо-марганцевых конкреций, фосфориты, прибрежно-морские россыпи полезных ископаемых.</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Сложности извлечения на поверхность.</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Arial" charset="0"/>
                        </a:rPr>
                        <a:t>Нефть и газ: Мексиканский залив, Персидский залив, Северное море, Гвинейский залив. Касситерит: Индонезия, Таиланд, Малайзия. Подводные угольные шахты: Великобритания. Канада, Япония, Китай.</a:t>
                      </a:r>
                      <a:endParaRPr kumimoji="0" lang="en-US" sz="1400" b="0" i="0" u="none" strike="noStrike" cap="none" normalizeH="0" baseline="0" smtClean="0">
                        <a:ln>
                          <a:noFill/>
                        </a:ln>
                        <a:solidFill>
                          <a:schemeClr val="tx1"/>
                        </a:solidFill>
                        <a:effectLst/>
                        <a:latin typeface="Times New Roman" charset="0"/>
                        <a:ea typeface="Times New Roman"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altLang="ru-RU" smtClean="0"/>
              <a:t>Экологические ситуации</a:t>
            </a:r>
          </a:p>
        </p:txBody>
      </p:sp>
      <p:pic>
        <p:nvPicPr>
          <p:cNvPr id="24579" name="Picture 4" descr="3 года 001"/>
          <p:cNvPicPr>
            <a:picLocks noChangeAspect="1" noChangeArrowheads="1"/>
          </p:cNvPicPr>
          <p:nvPr/>
        </p:nvPicPr>
        <p:blipFill>
          <a:blip r:embed="rId2">
            <a:extLst>
              <a:ext uri="{28A0092B-C50C-407E-A947-70E740481C1C}">
                <a14:useLocalDpi xmlns:a14="http://schemas.microsoft.com/office/drawing/2010/main" val="0"/>
              </a:ext>
            </a:extLst>
          </a:blip>
          <a:srcRect t="2254"/>
          <a:stretch>
            <a:fillRect/>
          </a:stretch>
        </p:blipFill>
        <p:spPr bwMode="auto">
          <a:xfrm>
            <a:off x="-801688" y="-26988"/>
            <a:ext cx="10629901" cy="743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altLang="ru-RU" smtClean="0"/>
              <a:t>Международные организации по защите и охране природы</a:t>
            </a:r>
          </a:p>
        </p:txBody>
      </p:sp>
      <p:sp>
        <p:nvSpPr>
          <p:cNvPr id="25603" name="Rectangle 3"/>
          <p:cNvSpPr>
            <a:spLocks noGrp="1" noChangeArrowheads="1"/>
          </p:cNvSpPr>
          <p:nvPr>
            <p:ph type="body" idx="1"/>
          </p:nvPr>
        </p:nvSpPr>
        <p:spPr>
          <a:xfrm>
            <a:off x="395288" y="1271588"/>
            <a:ext cx="8497887" cy="5326062"/>
          </a:xfrm>
        </p:spPr>
        <p:txBody>
          <a:bodyPr/>
          <a:lstStyle/>
          <a:p>
            <a:pPr marL="0" indent="441325" eaLnBrk="1" hangingPunct="1">
              <a:lnSpc>
                <a:spcPct val="80000"/>
              </a:lnSpc>
            </a:pPr>
            <a:endParaRPr lang="ru-RU" altLang="ru-RU" sz="1300" smtClean="0">
              <a:latin typeface="Times New Roman" panose="02020603050405020304" pitchFamily="18" charset="0"/>
            </a:endParaRPr>
          </a:p>
          <a:p>
            <a:pPr marL="0" indent="441325" eaLnBrk="1" hangingPunct="1">
              <a:lnSpc>
                <a:spcPct val="80000"/>
              </a:lnSpc>
            </a:pPr>
            <a:r>
              <a:rPr lang="ru-RU" altLang="ru-RU" sz="1300" smtClean="0">
                <a:latin typeface="Times New Roman" panose="02020603050405020304" pitchFamily="18" charset="0"/>
              </a:rPr>
              <a:t>МЕЖДУНАРОДНЫЕ ОРГАНИЗАЦИИ СИСТЕМЫ ООН.</a:t>
            </a:r>
          </a:p>
          <a:p>
            <a:pPr marL="0" indent="441325" eaLnBrk="1" hangingPunct="1">
              <a:lnSpc>
                <a:spcPct val="80000"/>
              </a:lnSpc>
            </a:pPr>
            <a:r>
              <a:rPr lang="ru-RU" altLang="ru-RU" sz="1300" b="1" smtClean="0">
                <a:latin typeface="Times New Roman" panose="02020603050405020304" pitchFamily="18" charset="0"/>
              </a:rPr>
              <a:t>ЮНСЕД</a:t>
            </a:r>
            <a:r>
              <a:rPr lang="ru-RU" altLang="ru-RU" sz="1300" smtClean="0">
                <a:latin typeface="Times New Roman" panose="02020603050405020304" pitchFamily="18" charset="0"/>
              </a:rPr>
              <a:t> - Конференция ООН по окружающей среде и развитию </a:t>
            </a:r>
            <a:r>
              <a:rPr lang="en-US" altLang="ru-RU" sz="1300" smtClean="0">
                <a:latin typeface="Times New Roman" panose="02020603050405020304" pitchFamily="18" charset="0"/>
              </a:rPr>
              <a:t>(</a:t>
            </a:r>
            <a:r>
              <a:rPr lang="ru-RU" altLang="ru-RU" sz="1300" smtClean="0">
                <a:latin typeface="Times New Roman" panose="02020603050405020304" pitchFamily="18" charset="0"/>
              </a:rPr>
              <a:t>КОСР</a:t>
            </a:r>
            <a:r>
              <a:rPr lang="en-US" altLang="ru-RU" sz="1300" smtClean="0">
                <a:latin typeface="Times New Roman" panose="02020603050405020304" pitchFamily="18" charset="0"/>
              </a:rPr>
              <a:t>) - United Nations Conference on Environment and Development (UNCED). </a:t>
            </a:r>
            <a:r>
              <a:rPr lang="ru-RU" altLang="ru-RU" sz="1300" smtClean="0">
                <a:latin typeface="Times New Roman" panose="02020603050405020304" pitchFamily="18" charset="0"/>
              </a:rPr>
              <a:t>Год создания: 1989г. Участники: государства-члены ООН. Цели: взаимодействие государств по ключевым проблемам (защита атмосферы, охрана земельных и водных ресурсов, использование новых методов биотехнологии, приостановка деградации окружающей среды). Основная деятельность: подготовка национальных отчетов и рабочих программ</a:t>
            </a:r>
          </a:p>
          <a:p>
            <a:pPr marL="0" indent="441325" eaLnBrk="1" hangingPunct="1">
              <a:lnSpc>
                <a:spcPct val="80000"/>
              </a:lnSpc>
            </a:pPr>
            <a:r>
              <a:rPr lang="ru-RU" altLang="ru-RU" sz="1300" b="1" smtClean="0">
                <a:latin typeface="Times New Roman" panose="02020603050405020304" pitchFamily="18" charset="0"/>
              </a:rPr>
              <a:t>ПРООН</a:t>
            </a:r>
            <a:r>
              <a:rPr lang="en-US" altLang="ru-RU" sz="1300" smtClean="0">
                <a:latin typeface="Times New Roman" panose="02020603050405020304" pitchFamily="18" charset="0"/>
              </a:rPr>
              <a:t> – </a:t>
            </a:r>
            <a:r>
              <a:rPr lang="ru-RU" altLang="ru-RU" sz="1300" smtClean="0">
                <a:latin typeface="Times New Roman" panose="02020603050405020304" pitchFamily="18" charset="0"/>
              </a:rPr>
              <a:t>Программа</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ООН</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по</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развитию</a:t>
            </a:r>
            <a:r>
              <a:rPr lang="en-US" altLang="ru-RU" sz="1300" smtClean="0">
                <a:latin typeface="Times New Roman" panose="02020603050405020304" pitchFamily="18" charset="0"/>
              </a:rPr>
              <a:t> - United Nations Development Programme (UNDP). </a:t>
            </a:r>
            <a:r>
              <a:rPr lang="ru-RU" altLang="ru-RU" sz="1300" smtClean="0">
                <a:latin typeface="Times New Roman" panose="02020603050405020304" pitchFamily="18" charset="0"/>
              </a:rPr>
              <a:t>Год создания: 1965г. Участники: 189 государств. Цели: помощь развивающимся странам в построении более эффективной экономики и рационального использования природных ресурсов. Основная деятельность: проведение исследований природных ресурсов, создание на местах учебных учреждений и материально-технической базы для проведения прикладных исследований.</a:t>
            </a:r>
          </a:p>
          <a:p>
            <a:pPr marL="0" indent="441325" eaLnBrk="1" hangingPunct="1">
              <a:lnSpc>
                <a:spcPct val="80000"/>
              </a:lnSpc>
            </a:pPr>
            <a:r>
              <a:rPr lang="ru-RU" altLang="ru-RU" sz="1300" b="1" smtClean="0">
                <a:latin typeface="Times New Roman" panose="02020603050405020304" pitchFamily="18" charset="0"/>
              </a:rPr>
              <a:t>КУР</a:t>
            </a:r>
            <a:r>
              <a:rPr lang="en-US" altLang="ru-RU" sz="1300" smtClean="0">
                <a:latin typeface="Times New Roman" panose="02020603050405020304" pitchFamily="18" charset="0"/>
              </a:rPr>
              <a:t> – </a:t>
            </a:r>
            <a:r>
              <a:rPr lang="ru-RU" altLang="ru-RU" sz="1300" smtClean="0">
                <a:latin typeface="Times New Roman" panose="02020603050405020304" pitchFamily="18" charset="0"/>
              </a:rPr>
              <a:t>Комиссия</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ООН</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по</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устойчивому</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развитию</a:t>
            </a:r>
            <a:r>
              <a:rPr lang="en-US" altLang="ru-RU" sz="1300" smtClean="0">
                <a:latin typeface="Times New Roman" panose="02020603050405020304" pitchFamily="18" charset="0"/>
              </a:rPr>
              <a:t> - United Nations Commission on Sustainable Development (CSD). </a:t>
            </a:r>
            <a:r>
              <a:rPr lang="ru-RU" altLang="ru-RU" sz="1300" smtClean="0">
                <a:latin typeface="Times New Roman" panose="02020603050405020304" pitchFamily="18" charset="0"/>
              </a:rPr>
              <a:t>Год создания: 1992 г. Участники: 53 государства с правом голоса (Африка 13, Азия 11, Восточная Европа 6, Латинская Америка и Карийский бассейн 10, Западная Европа и др. 13). Цели: содействие процессу устойчивого развития на национальном и международном уровнях. Основная деятельность: привлечение внимания к проблемам охраны окружающей среды; помощь в улучшении деятельности ООН в области охраны окружающей среды  и развития; поощрение проведения семинаров и конференций</a:t>
            </a:r>
          </a:p>
          <a:p>
            <a:pPr marL="0" indent="441325" eaLnBrk="1" hangingPunct="1">
              <a:lnSpc>
                <a:spcPct val="80000"/>
              </a:lnSpc>
            </a:pPr>
            <a:r>
              <a:rPr lang="ru-RU" altLang="ru-RU" sz="1300" b="1" smtClean="0">
                <a:latin typeface="Times New Roman" panose="02020603050405020304" pitchFamily="18" charset="0"/>
              </a:rPr>
              <a:t>ВОЗ</a:t>
            </a:r>
            <a:r>
              <a:rPr lang="ru-RU" altLang="ru-RU" sz="1300" smtClean="0">
                <a:latin typeface="Times New Roman" panose="02020603050405020304" pitchFamily="18" charset="0"/>
              </a:rPr>
              <a:t> - Всемирная организация ООН по вопросам здравоохранения WorldHealthOrganisation (WHO) - Всемирная организация здравоохранения. Год создания: 1946г. Участники: государства члены ООН. Цели: охрана и улучшение здоровья человека посредством контроля и управления негативным воздействием на окружающую среду. Основная деятельность: проведение мероприятий по оздоровлению окружающей среды, в том числе обеспечение безопасности использования химических препаратов, оценка и контроль за уровнем загрязнения, защита от радиоактивного облучения, оценка влияния изменений климата на здоровье человека; разработка Глобальной стратегии охраны здоровья и окружающей среды.</a:t>
            </a:r>
          </a:p>
          <a:p>
            <a:pPr marL="0" indent="441325" eaLnBrk="1" hangingPunct="1">
              <a:lnSpc>
                <a:spcPct val="80000"/>
              </a:lnSpc>
            </a:pPr>
            <a:r>
              <a:rPr lang="ru-RU" altLang="ru-RU" sz="1300" b="1" smtClean="0">
                <a:latin typeface="Times New Roman" panose="02020603050405020304" pitchFamily="18" charset="0"/>
              </a:rPr>
              <a:t>МСОП</a:t>
            </a:r>
            <a:r>
              <a:rPr lang="en-US" altLang="ru-RU" sz="1300" smtClean="0">
                <a:latin typeface="Times New Roman" panose="02020603050405020304" pitchFamily="18" charset="0"/>
              </a:rPr>
              <a:t> – </a:t>
            </a:r>
            <a:r>
              <a:rPr lang="ru-RU" altLang="ru-RU" sz="1300" smtClean="0">
                <a:latin typeface="Times New Roman" panose="02020603050405020304" pitchFamily="18" charset="0"/>
              </a:rPr>
              <a:t>Международный</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союз</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охраны</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природы</a:t>
            </a:r>
            <a:r>
              <a:rPr lang="en-US" altLang="ru-RU" sz="1300" smtClean="0">
                <a:latin typeface="Times New Roman" panose="02020603050405020304" pitchFamily="18" charset="0"/>
              </a:rPr>
              <a:t> – </a:t>
            </a:r>
            <a:r>
              <a:rPr lang="ru-RU" altLang="ru-RU" sz="1300" smtClean="0">
                <a:latin typeface="Times New Roman" panose="02020603050405020304" pitchFamily="18" charset="0"/>
              </a:rPr>
              <a:t>Всемирный</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союз</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охраны</a:t>
            </a:r>
            <a:r>
              <a:rPr lang="en-US" altLang="ru-RU" sz="1300" smtClean="0">
                <a:latin typeface="Times New Roman" panose="02020603050405020304" pitchFamily="18" charset="0"/>
              </a:rPr>
              <a:t> </a:t>
            </a:r>
            <a:r>
              <a:rPr lang="ru-RU" altLang="ru-RU" sz="1300" smtClean="0">
                <a:latin typeface="Times New Roman" panose="02020603050405020304" pitchFamily="18" charset="0"/>
              </a:rPr>
              <a:t>природы</a:t>
            </a:r>
            <a:r>
              <a:rPr lang="en-US" altLang="ru-RU" sz="1300" smtClean="0">
                <a:latin typeface="Times New Roman" panose="02020603050405020304" pitchFamily="18" charset="0"/>
              </a:rPr>
              <a:t> - International Union for Nature Conservation (IUCN) – The World Conservation Union.</a:t>
            </a:r>
            <a:endParaRPr lang="ru-RU" altLang="ru-RU" sz="1300" smtClean="0">
              <a:latin typeface="Times New Roman" panose="02020603050405020304" pitchFamily="18" charset="0"/>
            </a:endParaRPr>
          </a:p>
          <a:p>
            <a:pPr marL="0" indent="441325" eaLnBrk="1" hangingPunct="1">
              <a:lnSpc>
                <a:spcPct val="80000"/>
              </a:lnSpc>
            </a:pPr>
            <a:endParaRPr lang="ru-RU" altLang="ru-RU" sz="1300" smtClean="0">
              <a:latin typeface="Times New Roman" panose="02020603050405020304" pitchFamily="18" charset="0"/>
            </a:endParaRPr>
          </a:p>
          <a:p>
            <a:pPr marL="0" indent="441325" eaLnBrk="1" hangingPunct="1">
              <a:lnSpc>
                <a:spcPct val="80000"/>
              </a:lnSpc>
            </a:pPr>
            <a:r>
              <a:rPr lang="ru-RU" altLang="ru-RU" sz="1400" b="1" smtClean="0">
                <a:latin typeface="Times New Roman" panose="02020603050405020304" pitchFamily="18" charset="0"/>
              </a:rPr>
              <a:t>Гри́нпис</a:t>
            </a:r>
            <a:r>
              <a:rPr lang="ru-RU" altLang="ru-RU" sz="1400" smtClean="0">
                <a:latin typeface="Times New Roman" panose="02020603050405020304" pitchFamily="18" charset="0"/>
              </a:rPr>
              <a:t> (англ. </a:t>
            </a:r>
            <a:r>
              <a:rPr lang="ru-RU" altLang="ru-RU" sz="1400" i="1" smtClean="0">
                <a:latin typeface="Times New Roman" panose="02020603050405020304" pitchFamily="18" charset="0"/>
              </a:rPr>
              <a:t>Greenpeace</a:t>
            </a:r>
            <a:r>
              <a:rPr lang="ru-RU" altLang="ru-RU" sz="1400" smtClean="0">
                <a:latin typeface="Times New Roman" panose="02020603050405020304" pitchFamily="18" charset="0"/>
              </a:rPr>
              <a:t> — «зелёный мир») — международная общественная природоохранная организация, основанная в Канаде в 1971 году. Основная цель — добиться решения глобальных экологических проблем, в том числе путем привлечения к ним внимания общественности и властей.</a:t>
            </a:r>
          </a:p>
          <a:p>
            <a:pPr marL="0" indent="441325" eaLnBrk="1" hangingPunct="1">
              <a:lnSpc>
                <a:spcPct val="80000"/>
              </a:lnSpc>
            </a:pPr>
            <a:endParaRPr lang="ru-RU" altLang="ru-RU" sz="1300" smtClean="0">
              <a:latin typeface="Times New Roman" panose="02020603050405020304" pitchFamily="18" charset="0"/>
            </a:endParaRPr>
          </a:p>
          <a:p>
            <a:pPr marL="0" indent="441325" eaLnBrk="1" hangingPunct="1">
              <a:lnSpc>
                <a:spcPct val="80000"/>
              </a:lnSpc>
            </a:pPr>
            <a:endParaRPr lang="ru-RU" altLang="ru-RU" sz="1300" smtClean="0">
              <a:latin typeface="Times New Roman" panose="02020603050405020304" pitchFamily="18" charset="0"/>
            </a:endParaRPr>
          </a:p>
          <a:p>
            <a:pPr marL="0" indent="441325" eaLnBrk="1" hangingPunct="1">
              <a:lnSpc>
                <a:spcPct val="80000"/>
              </a:lnSpc>
            </a:pPr>
            <a:endParaRPr lang="ru-RU" altLang="ru-RU" sz="1300" smtClean="0">
              <a:latin typeface="Times New Roman" panose="02020603050405020304" pitchFamily="18" charset="0"/>
            </a:endParaRPr>
          </a:p>
          <a:p>
            <a:pPr marL="0" indent="441325" eaLnBrk="1" hangingPunct="1">
              <a:lnSpc>
                <a:spcPct val="80000"/>
              </a:lnSpc>
            </a:pPr>
            <a:endParaRPr lang="ru-RU" altLang="ru-RU" sz="13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altLang="ru-RU" sz="2800" smtClean="0"/>
              <a:t>Гринпис протестует против ввоза ядерных отходов!</a:t>
            </a:r>
            <a:br>
              <a:rPr lang="ru-RU" altLang="ru-RU" sz="2800" smtClean="0"/>
            </a:br>
            <a:endParaRPr lang="ru-RU" altLang="ru-RU" sz="2800" smtClean="0"/>
          </a:p>
        </p:txBody>
      </p:sp>
      <p:pic>
        <p:nvPicPr>
          <p:cNvPr id="26627" name="Picture 4" descr="Гринпис протестует против ввоза ядерных отход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9769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Grp="1" noChangeArrowheads="1"/>
          </p:cNvSpPr>
          <p:nvPr>
            <p:ph type="body" sz="half" idx="1"/>
          </p:nvPr>
        </p:nvSpPr>
        <p:spPr>
          <a:xfrm flipH="1">
            <a:off x="1547813" y="5157788"/>
            <a:ext cx="6985000" cy="1441450"/>
          </a:xfrm>
          <a:noFill/>
        </p:spPr>
        <p:txBody>
          <a:bodyPr/>
          <a:lstStyle/>
          <a:p>
            <a:pPr marL="0" indent="441325" algn="r" eaLnBrk="1" hangingPunct="1"/>
            <a:r>
              <a:rPr lang="ru-RU" altLang="ru-RU" sz="1400" smtClean="0"/>
              <a:t> </a:t>
            </a:r>
            <a:br>
              <a:rPr lang="ru-RU" altLang="ru-RU" sz="1400" smtClean="0"/>
            </a:br>
            <a:endParaRPr lang="ru-RU" altLang="ru-RU" sz="1400" smtClean="0"/>
          </a:p>
          <a:p>
            <a:pPr marL="0" indent="441325" algn="r" eaLnBrk="1" hangingPunct="1"/>
            <a:r>
              <a:rPr lang="ru-RU" altLang="ru-RU" sz="1400" smtClean="0"/>
              <a:t>Апрель 01, 200</a:t>
            </a:r>
            <a:r>
              <a:rPr lang="en-US" altLang="ru-RU" sz="1400" smtClean="0"/>
              <a:t>4</a:t>
            </a:r>
            <a:endParaRPr lang="ru-RU" altLang="ru-RU" sz="1400" smtClean="0"/>
          </a:p>
          <a:p>
            <a:pPr marL="0" indent="441325" algn="r" eaLnBrk="1" hangingPunct="1"/>
            <a:r>
              <a:rPr lang="ru-RU" altLang="ru-RU" sz="1400" smtClean="0"/>
              <a:t>Москва</a:t>
            </a:r>
            <a:r>
              <a:rPr lang="en-US" altLang="ru-RU" sz="1400" smtClean="0"/>
              <a:t>,</a:t>
            </a:r>
            <a:r>
              <a:rPr lang="ru-RU" altLang="ru-RU" sz="1400" smtClean="0"/>
              <a:t> Российская Федерация</a:t>
            </a:r>
            <a:r>
              <a:rPr lang="ru-RU" altLang="ru-RU" sz="200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44450"/>
            <a:ext cx="7772400" cy="1143000"/>
          </a:xfrm>
        </p:spPr>
        <p:txBody>
          <a:bodyPr/>
          <a:lstStyle/>
          <a:p>
            <a:pPr eaLnBrk="1" hangingPunct="1"/>
            <a:r>
              <a:rPr lang="ru-RU" altLang="ru-RU" smtClean="0"/>
              <a:t>Системы мониторинга и наблюдения</a:t>
            </a:r>
            <a:r>
              <a:rPr lang="ru-RU" altLang="ru-RU" b="1" smtClean="0"/>
              <a:t> </a:t>
            </a:r>
            <a:br>
              <a:rPr lang="ru-RU" altLang="ru-RU" b="1" smtClean="0"/>
            </a:br>
            <a:endParaRPr lang="ru-RU" altLang="ru-RU" b="1" smtClean="0"/>
          </a:p>
        </p:txBody>
      </p:sp>
      <p:sp>
        <p:nvSpPr>
          <p:cNvPr id="27651" name="Rectangle 3"/>
          <p:cNvSpPr>
            <a:spLocks noGrp="1" noChangeArrowheads="1"/>
          </p:cNvSpPr>
          <p:nvPr>
            <p:ph type="body" idx="1"/>
          </p:nvPr>
        </p:nvSpPr>
        <p:spPr>
          <a:xfrm>
            <a:off x="611188" y="404813"/>
            <a:ext cx="8061325" cy="5832475"/>
          </a:xfrm>
        </p:spPr>
        <p:txBody>
          <a:bodyPr/>
          <a:lstStyle/>
          <a:p>
            <a:pPr marL="0" indent="441325" eaLnBrk="1" hangingPunct="1">
              <a:lnSpc>
                <a:spcPct val="80000"/>
              </a:lnSpc>
            </a:pPr>
            <a:endParaRPr lang="ru-RU" altLang="ru-RU" sz="1300" b="1" smtClean="0">
              <a:latin typeface="Times New Roman" panose="02020603050405020304" pitchFamily="18" charset="0"/>
            </a:endParaRPr>
          </a:p>
          <a:p>
            <a:pPr marL="0" indent="441325" eaLnBrk="1" hangingPunct="1">
              <a:lnSpc>
                <a:spcPct val="80000"/>
              </a:lnSpc>
            </a:pPr>
            <a:r>
              <a:rPr lang="ru-RU" altLang="ru-RU" sz="1600" b="1" smtClean="0">
                <a:latin typeface="Times New Roman" panose="02020603050405020304" pitchFamily="18" charset="0"/>
              </a:rPr>
              <a:t>Всемирный центр мониторинга охраны природы</a:t>
            </a:r>
            <a:r>
              <a:rPr lang="ru-RU" altLang="ru-RU" sz="1600" smtClean="0">
                <a:latin typeface="Times New Roman" panose="02020603050405020304" pitchFamily="18" charset="0"/>
              </a:rPr>
              <a:t> – World Conservation Monitoring Centre (WCMC) Год создания- 1981 г. Участники: МСОП, ВВФ. Цели: поддержка программ охраны природы и устойчивости развития посредством предоставления полной и новейшей информации, основанной на результатах научных исследований и анализа. </a:t>
            </a:r>
          </a:p>
          <a:p>
            <a:pPr marL="0" indent="441325" eaLnBrk="1" hangingPunct="1">
              <a:lnSpc>
                <a:spcPct val="80000"/>
              </a:lnSpc>
            </a:pPr>
            <a:r>
              <a:rPr lang="ru-RU" altLang="ru-RU" sz="1600" b="1" smtClean="0">
                <a:latin typeface="Times New Roman" panose="02020603050405020304" pitchFamily="18" charset="0"/>
              </a:rPr>
              <a:t>Глобальная информационная база данных о ресурсах</a:t>
            </a:r>
            <a:r>
              <a:rPr lang="ru-RU" altLang="ru-RU" sz="1600" smtClean="0">
                <a:latin typeface="Times New Roman" panose="02020603050405020304" pitchFamily="18" charset="0"/>
              </a:rPr>
              <a:t> (ГРИД-ЮНЕП) – Global Resource Information Database (CRID-UNEP). Год создания: 1985г. Участники: страны-члены ООН. Цели: сбор и распространение данных о состоянии окружающей среды. Основная деятельность: обеспечение доступа к новейшим технологиям управления данными по окружающей среде; предоставление странам возможности использования технологии ГРИД для оценки и управления окружающей средой на национальном уровне </a:t>
            </a:r>
          </a:p>
          <a:p>
            <a:pPr marL="0" indent="441325" eaLnBrk="1" hangingPunct="1">
              <a:lnSpc>
                <a:spcPct val="80000"/>
              </a:lnSpc>
            </a:pPr>
            <a:r>
              <a:rPr lang="ru-RU" altLang="ru-RU" sz="1600" b="1" smtClean="0">
                <a:latin typeface="Times New Roman" panose="02020603050405020304" pitchFamily="18" charset="0"/>
              </a:rPr>
              <a:t>Информационная система по законодательству в области охраны окружающей среды</a:t>
            </a:r>
            <a:r>
              <a:rPr lang="ru-RU" altLang="ru-RU" sz="1600" smtClean="0">
                <a:latin typeface="Times New Roman" panose="02020603050405020304" pitchFamily="18" charset="0"/>
              </a:rPr>
              <a:t> – Environmental Law Information System (ELIS). Год создания: 1970г. Участники: организации члены МСОП. Цели: сбор, обработка и распространение информации о правовых аспектах, юридической литературе и документах об охране окружающей среды </a:t>
            </a:r>
          </a:p>
          <a:p>
            <a:pPr marL="0" indent="441325" eaLnBrk="1" hangingPunct="1">
              <a:lnSpc>
                <a:spcPct val="80000"/>
              </a:lnSpc>
            </a:pPr>
            <a:r>
              <a:rPr lang="ru-RU" altLang="ru-RU" sz="1600" b="1" smtClean="0">
                <a:latin typeface="Times New Roman" panose="02020603050405020304" pitchFamily="18" charset="0"/>
              </a:rPr>
              <a:t>Международная информационная система по окружающей среде (ИНФОТЕРРА)</a:t>
            </a:r>
            <a:r>
              <a:rPr lang="ru-RU" altLang="ru-RU" sz="1600" smtClean="0">
                <a:latin typeface="Times New Roman" panose="02020603050405020304" pitchFamily="18" charset="0"/>
              </a:rPr>
              <a:t> International Environmental  Information System (INFOTERRA). Год создания: 1977г. Участники: 149 стран. Цели: содействие установлению контактов между источниками и потребителями информации, обмен данными по проблемам окружающей среды, объединение информационных ресурсов. </a:t>
            </a:r>
          </a:p>
          <a:p>
            <a:pPr marL="0" indent="441325" eaLnBrk="1" hangingPunct="1">
              <a:lnSpc>
                <a:spcPct val="80000"/>
              </a:lnSpc>
            </a:pPr>
            <a:r>
              <a:rPr lang="ru-RU" altLang="ru-RU" sz="1600" b="1" smtClean="0">
                <a:latin typeface="Times New Roman" panose="02020603050405020304" pitchFamily="18" charset="0"/>
              </a:rPr>
              <a:t>Информационный отдел по изменению климата при ЮНЕП</a:t>
            </a:r>
            <a:r>
              <a:rPr lang="ru-RU" altLang="ru-RU" sz="1600" smtClean="0">
                <a:latin typeface="Times New Roman" panose="02020603050405020304" pitchFamily="18" charset="0"/>
              </a:rPr>
              <a:t> - InformationUnitonClimateChangeUNEP.</a:t>
            </a:r>
            <a:endParaRPr lang="ru-RU" altLang="ru-RU" sz="1600" b="1" smtClean="0">
              <a:latin typeface="Times New Roman" panose="02020603050405020304" pitchFamily="18" charset="0"/>
            </a:endParaRPr>
          </a:p>
          <a:p>
            <a:pPr marL="0" indent="441325" eaLnBrk="1" hangingPunct="1">
              <a:lnSpc>
                <a:spcPct val="80000"/>
              </a:lnSpc>
            </a:pPr>
            <a:r>
              <a:rPr lang="ru-RU" altLang="ru-RU" sz="1600" b="1" smtClean="0">
                <a:latin typeface="Times New Roman" panose="02020603050405020304" pitchFamily="18" charset="0"/>
              </a:rPr>
              <a:t>Международная информационная служба по окружающей среде и природным ресурсам -</a:t>
            </a:r>
            <a:r>
              <a:rPr lang="ru-RU" altLang="ru-RU" sz="1600" smtClean="0">
                <a:latin typeface="Times New Roman" panose="02020603050405020304" pitchFamily="18" charset="0"/>
              </a:rPr>
              <a:t> </a:t>
            </a:r>
            <a:r>
              <a:rPr lang="en-US" altLang="ru-RU" sz="1600" smtClean="0">
                <a:latin typeface="Times New Roman" panose="02020603050405020304" pitchFamily="18" charset="0"/>
              </a:rPr>
              <a:t>International Environmental and Natural Resources Information service (INTERAISE).</a:t>
            </a:r>
            <a:endParaRPr lang="ru-RU" altLang="ru-RU" sz="1600" b="1" smtClean="0">
              <a:latin typeface="Times New Roman" panose="02020603050405020304" pitchFamily="18" charset="0"/>
            </a:endParaRPr>
          </a:p>
          <a:p>
            <a:pPr marL="0" indent="441325" eaLnBrk="1" hangingPunct="1">
              <a:lnSpc>
                <a:spcPct val="80000"/>
              </a:lnSpc>
            </a:pPr>
            <a:r>
              <a:rPr lang="ru-RU" altLang="ru-RU" sz="1600" b="1" smtClean="0">
                <a:latin typeface="Times New Roman" panose="02020603050405020304" pitchFamily="18" charset="0"/>
              </a:rPr>
              <a:t>Европейская сеть по информации и наблюдению за окружающей средой</a:t>
            </a:r>
            <a:r>
              <a:rPr lang="ru-RU" altLang="ru-RU" sz="1600" smtClean="0">
                <a:latin typeface="Times New Roman" panose="02020603050405020304" pitchFamily="18" charset="0"/>
              </a:rPr>
              <a:t> – European Environmen tInformation and ObservationNetwork </a:t>
            </a:r>
            <a:endParaRPr lang="ru-RU" altLang="ru-RU" sz="1600" b="1" smtClean="0">
              <a:latin typeface="Times New Roman" panose="02020603050405020304" pitchFamily="18" charset="0"/>
            </a:endParaRPr>
          </a:p>
          <a:p>
            <a:pPr marL="0" indent="441325" eaLnBrk="1" hangingPunct="1">
              <a:lnSpc>
                <a:spcPct val="80000"/>
              </a:lnSpc>
            </a:pPr>
            <a:endParaRPr lang="ru-RU" altLang="ru-RU" sz="16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ru-RU" altLang="ru-RU" b="1" smtClean="0"/>
              <a:t>Влияние на экологию</a:t>
            </a:r>
          </a:p>
        </p:txBody>
      </p:sp>
      <p:sp>
        <p:nvSpPr>
          <p:cNvPr id="28675" name="Rectangle 3"/>
          <p:cNvSpPr>
            <a:spLocks noGrp="1" noChangeArrowheads="1"/>
          </p:cNvSpPr>
          <p:nvPr>
            <p:ph type="body" idx="1"/>
          </p:nvPr>
        </p:nvSpPr>
        <p:spPr/>
        <p:txBody>
          <a:bodyPr/>
          <a:lstStyle/>
          <a:p>
            <a:pPr marL="0" indent="441325" eaLnBrk="1" hangingPunct="1"/>
            <a:r>
              <a:rPr lang="ru-RU" altLang="ru-RU" smtClean="0"/>
              <a:t>Использование ископаемых видов топлива, а именно процесс их сгорания, оказывает отрицательное воздействие на окружающую среду и является причиной глобального изменения климата и выпадения кислотных дождей.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609600" indent="-609600" eaLnBrk="1" hangingPunct="1"/>
            <a:r>
              <a:rPr lang="ru-RU" altLang="ru-RU" b="1" smtClean="0"/>
              <a:t>Как происходит глобальное потепление  </a:t>
            </a:r>
            <a:br>
              <a:rPr lang="ru-RU" altLang="ru-RU" b="1" smtClean="0"/>
            </a:br>
            <a:endParaRPr lang="ru-RU" altLang="ru-RU" b="1" smtClean="0"/>
          </a:p>
        </p:txBody>
      </p:sp>
      <p:sp>
        <p:nvSpPr>
          <p:cNvPr id="29699" name="Rectangle 3"/>
          <p:cNvSpPr>
            <a:spLocks noGrp="1" noChangeArrowheads="1"/>
          </p:cNvSpPr>
          <p:nvPr>
            <p:ph type="body" idx="1"/>
          </p:nvPr>
        </p:nvSpPr>
        <p:spPr/>
        <p:txBody>
          <a:bodyPr/>
          <a:lstStyle/>
          <a:p>
            <a:pPr marL="0" indent="441325" eaLnBrk="1" hangingPunct="1">
              <a:lnSpc>
                <a:spcPct val="90000"/>
              </a:lnSpc>
            </a:pPr>
            <a:r>
              <a:rPr lang="ru-RU" altLang="ru-RU" sz="2000" smtClean="0"/>
              <a:t>В атмосфере Земли имеются некоторые газы, которые действуют как "парник", заманивая в ловушку лучи Солнца, отражающиеся от поверхности Земли. Как известно, без этого механизма, на Земле было бы слишком холодно для поддержания жизни. С началом индустриальной революции в атмосферу стало поступать огромное количество парниковых газов, особенно диоксид углерода (СO</a:t>
            </a:r>
            <a:r>
              <a:rPr lang="ru-RU" altLang="ru-RU" sz="2000" baseline="-25000" smtClean="0"/>
              <a:t>2</a:t>
            </a:r>
            <a:r>
              <a:rPr lang="ru-RU" altLang="ru-RU" sz="2000" smtClean="0"/>
              <a:t>). Увеличение объемов парниковых газов повышает температуру атмосферных слоев и приводит к глобальному потеплению. При сжигании угля, нефти и природного газа увеличивается концентрация этих газов в атмосфере. В течение более ста лет поступление парниковых газов в атмосферу, вызванное развитием промышленности, транспорта и энергопроизводства, происходило быстрее, чем их удаление из атмосферы с помощью естественных природных процессов.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altLang="ru-RU" smtClean="0"/>
              <a:t>Парниковый эффект</a:t>
            </a:r>
          </a:p>
        </p:txBody>
      </p:sp>
      <p:pic>
        <p:nvPicPr>
          <p:cNvPr id="30723" name="Picture 4" descr="art003-0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692150"/>
            <a:ext cx="7200900" cy="573722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smtClean="0"/>
              <a:t>Причины парникового эффекта</a:t>
            </a:r>
          </a:p>
        </p:txBody>
      </p:sp>
      <p:sp>
        <p:nvSpPr>
          <p:cNvPr id="31747" name="Rectangle 3"/>
          <p:cNvSpPr>
            <a:spLocks noGrp="1" noChangeArrowheads="1"/>
          </p:cNvSpPr>
          <p:nvPr>
            <p:ph type="body" idx="1"/>
          </p:nvPr>
        </p:nvSpPr>
        <p:spPr/>
        <p:txBody>
          <a:bodyPr/>
          <a:lstStyle/>
          <a:p>
            <a:pPr marL="0" indent="441325" eaLnBrk="1" hangingPunct="1">
              <a:lnSpc>
                <a:spcPct val="80000"/>
              </a:lnSpc>
            </a:pPr>
            <a:r>
              <a:rPr lang="ru-RU" altLang="ru-RU" sz="1600" smtClean="0"/>
              <a:t>Другая причина роста количества парниковых газов - глобальная вырубка лесов. Как известно, деревья поглощают диоксид углерода. В результате массовой вырубки лесов на земном шаре увеличивается количество СO2 в атмосфере и уменьшается способность оставшихся лесов поглощать его. </a:t>
            </a:r>
          </a:p>
          <a:p>
            <a:pPr marL="0" indent="441325" eaLnBrk="1" hangingPunct="1">
              <a:lnSpc>
                <a:spcPct val="80000"/>
              </a:lnSpc>
            </a:pPr>
            <a:r>
              <a:rPr lang="ru-RU" altLang="ru-RU" sz="1600" smtClean="0"/>
              <a:t>Второй по значению парниковый газ - метан (CH4). Он является побочным продуктом процесса сжигания угля, а также попадает в атмосферу в процессе добычи природного газа, который представляет собой практически чистый метан. При сжигании различных видов ископаемого топлива получается различное количество СO2 на единицу произведенной энергии. Большая часть продуктов сгорания угля, состоящего, в основном из углерода, представляет собой СO2. При сжигании природного газа, представляющего собой в основном метан, образуется вода и СO2, поэтому выбросов СO2 на единицу энергии по сравнению с углём меньше. Нефть, по объему выделения СO2, находится между газом и углем, поскольку она представляет собой смесь различных углеводородов. Количество СO2, образующегося на единицу энергии из угля, нефти и газа, находится в соотношении 2:1, 5:1.Это одна из причин, приводящих к более широкому использованию на электростанциях природного газа, а не угля или нефти, несмотря на тот факт, что запасы угля намного больше.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altLang="ru-RU" smtClean="0"/>
              <a:t>География мировых природных ресурсов</a:t>
            </a:r>
          </a:p>
        </p:txBody>
      </p:sp>
      <p:sp>
        <p:nvSpPr>
          <p:cNvPr id="5123" name="Rectangle 3"/>
          <p:cNvSpPr>
            <a:spLocks noGrp="1" noChangeArrowheads="1"/>
          </p:cNvSpPr>
          <p:nvPr>
            <p:ph type="body" idx="1"/>
          </p:nvPr>
        </p:nvSpPr>
        <p:spPr/>
        <p:txBody>
          <a:bodyPr/>
          <a:lstStyle/>
          <a:p>
            <a:pPr marL="0" indent="441325" eaLnBrk="1" hangingPunct="1">
              <a:lnSpc>
                <a:spcPct val="90000"/>
              </a:lnSpc>
            </a:pPr>
            <a:r>
              <a:rPr lang="ru-RU" altLang="ru-RU" smtClean="0"/>
              <a:t>Вся история человеческого общества – история взаимодействия его с географической средой. </a:t>
            </a:r>
          </a:p>
          <a:p>
            <a:pPr marL="0" indent="441325" eaLnBrk="1" hangingPunct="1">
              <a:lnSpc>
                <a:spcPct val="90000"/>
              </a:lnSpc>
            </a:pPr>
            <a:r>
              <a:rPr lang="ru-RU" altLang="ru-RU" smtClean="0"/>
              <a:t>В ХХ в. давление общества на природу резко возросло. Ускорилось превращение природных ландшафтов в </a:t>
            </a:r>
            <a:r>
              <a:rPr lang="ru-RU" altLang="ru-RU" b="1" smtClean="0"/>
              <a:t>антропогенные </a:t>
            </a:r>
            <a:r>
              <a:rPr lang="ru-RU" altLang="ru-RU" smtClean="0"/>
              <a:t>(городские, горнопромышленные, сельскохозяйственные, лесохозяйственные…). Антропогенные ландшафты занимают более 60% земной суши, из них 20% территории преобразованы коренным образом. Человек стал изымать из природы все больше ресурсов, а возвращать все более многочисленные отходы своей деятельности.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altLang="ru-RU" smtClean="0"/>
              <a:t>Природный ландшафт</a:t>
            </a:r>
          </a:p>
        </p:txBody>
      </p:sp>
      <p:sp>
        <p:nvSpPr>
          <p:cNvPr id="32771" name="Rectangle 3"/>
          <p:cNvSpPr>
            <a:spLocks noGrp="1" noChangeArrowheads="1"/>
          </p:cNvSpPr>
          <p:nvPr>
            <p:ph type="body" idx="1"/>
          </p:nvPr>
        </p:nvSpPr>
        <p:spPr/>
        <p:txBody>
          <a:bodyPr/>
          <a:lstStyle/>
          <a:p>
            <a:pPr marL="0" indent="441325" eaLnBrk="1" hangingPunct="1">
              <a:lnSpc>
                <a:spcPct val="80000"/>
              </a:lnSpc>
            </a:pPr>
            <a:r>
              <a:rPr lang="ru-RU" altLang="ru-RU" sz="2000" b="1" smtClean="0">
                <a:latin typeface="Times New Roman" panose="02020603050405020304" pitchFamily="18" charset="0"/>
              </a:rPr>
              <a:t>Вред, наносимый лесам и почве </a:t>
            </a:r>
          </a:p>
          <a:p>
            <a:pPr marL="0" indent="441325" eaLnBrk="1" hangingPunct="1">
              <a:lnSpc>
                <a:spcPct val="80000"/>
              </a:lnSpc>
            </a:pPr>
            <a:r>
              <a:rPr lang="ru-RU" altLang="ru-RU" sz="2100" smtClean="0">
                <a:latin typeface="Times New Roman" panose="02020603050405020304" pitchFamily="18" charset="0"/>
              </a:rPr>
              <a:t>Выпадение кислотных дождей сказывается на лесах так же как на озерах и реках. Во многих странах мира деревья сильно страдают от воздействия кислотных дождей. Многие деревья теряют свои листья, их верхушка становится тоньше. Для некоторых деревьев данное воздействие настолько неблагоприятно, что они умирают. Деревья нуждаются в здоровой почве для роста и развития. Кислотный дождь, впитавшийся в почву, делает её фактически невозможной для жизни деревьев. В результате этого деревья становятся более восприимчивыми к вирусам, грибкам и насекомым-вредителям, становятся неспособными для борьбы с ними и поэтому умирают. </a:t>
            </a:r>
          </a:p>
          <a:p>
            <a:pPr marL="0" indent="441325" eaLnBrk="1" hangingPunct="1">
              <a:lnSpc>
                <a:spcPct val="80000"/>
              </a:lnSpc>
            </a:pPr>
            <a:r>
              <a:rPr lang="ru-RU" altLang="ru-RU" sz="2100" smtClean="0">
                <a:latin typeface="Times New Roman" panose="02020603050405020304" pitchFamily="18" charset="0"/>
              </a:rPr>
              <a:t>В случае с посевами и некоторыми чувствительными видами дикой растительности или разновидностями культурных растений, под воздействием озона будут повреждаться листья, что приведёт к ухудшению процесса фотосинтеза.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609600" indent="-609600" eaLnBrk="1" hangingPunct="1"/>
            <a:r>
              <a:rPr lang="ru-RU" altLang="ru-RU" b="1" smtClean="0"/>
              <a:t>Здоровье людей </a:t>
            </a:r>
            <a:br>
              <a:rPr lang="ru-RU" altLang="ru-RU" b="1" smtClean="0"/>
            </a:br>
            <a:endParaRPr lang="ru-RU" altLang="ru-RU" b="1" smtClean="0"/>
          </a:p>
        </p:txBody>
      </p:sp>
      <p:sp>
        <p:nvSpPr>
          <p:cNvPr id="33795" name="Rectangle 3"/>
          <p:cNvSpPr>
            <a:spLocks noGrp="1" noChangeArrowheads="1"/>
          </p:cNvSpPr>
          <p:nvPr>
            <p:ph type="body" idx="1"/>
          </p:nvPr>
        </p:nvSpPr>
        <p:spPr>
          <a:xfrm>
            <a:off x="539750" y="2205038"/>
            <a:ext cx="7772400" cy="2801937"/>
          </a:xfrm>
        </p:spPr>
        <p:txBody>
          <a:bodyPr/>
          <a:lstStyle/>
          <a:p>
            <a:pPr marL="0" indent="441325" eaLnBrk="1" hangingPunct="1">
              <a:lnSpc>
                <a:spcPct val="80000"/>
              </a:lnSpc>
            </a:pPr>
            <a:r>
              <a:rPr lang="ru-RU" altLang="ru-RU" sz="2000" smtClean="0">
                <a:solidFill>
                  <a:schemeClr val="accent2"/>
                </a:solidFill>
                <a:latin typeface="Times New Roman" panose="02020603050405020304" pitchFamily="18" charset="0"/>
              </a:rPr>
              <a:t>Мы питаемся продуктами, пьем воду и вдыхаем воздух, на которые воздействуют кислотные осадки</a:t>
            </a:r>
            <a:r>
              <a:rPr lang="ru-RU" altLang="ru-RU" sz="2000" smtClean="0">
                <a:latin typeface="Times New Roman" panose="02020603050405020304" pitchFamily="18" charset="0"/>
              </a:rPr>
              <a:t>. Исследования, проведенные канадскими и американскими учеными показывают, что </a:t>
            </a:r>
            <a:r>
              <a:rPr lang="ru-RU" altLang="ru-RU" sz="2000" smtClean="0">
                <a:solidFill>
                  <a:schemeClr val="accent2"/>
                </a:solidFill>
                <a:latin typeface="Times New Roman" panose="02020603050405020304" pitchFamily="18" charset="0"/>
              </a:rPr>
              <a:t>существует связь между экологическим загрязнением и заболеваниями органов дыхания</a:t>
            </a:r>
            <a:r>
              <a:rPr lang="ru-RU" altLang="ru-RU" sz="2000" smtClean="0">
                <a:latin typeface="Times New Roman" panose="02020603050405020304" pitchFamily="18" charset="0"/>
              </a:rPr>
              <a:t> у наиболее чувствительной части населения, такой как дети и астматики. </a:t>
            </a:r>
          </a:p>
          <a:p>
            <a:pPr marL="0" indent="441325" eaLnBrk="1" hangingPunct="1">
              <a:lnSpc>
                <a:spcPct val="80000"/>
              </a:lnSpc>
            </a:pPr>
            <a:r>
              <a:rPr lang="ru-RU" altLang="ru-RU" sz="2000" smtClean="0">
                <a:latin typeface="Times New Roman" panose="02020603050405020304" pitchFamily="18" charset="0"/>
              </a:rPr>
              <a:t>Сообщается, что воздействие озона и других фотохимических окислителей тоже негативно влияет на человеческое здоровье. </a:t>
            </a:r>
          </a:p>
          <a:p>
            <a:pPr marL="0" indent="441325" eaLnBrk="1" hangingPunct="1">
              <a:lnSpc>
                <a:spcPct val="80000"/>
              </a:lnSpc>
            </a:pPr>
            <a:r>
              <a:rPr lang="ru-RU" altLang="ru-RU" sz="2000" smtClean="0">
                <a:solidFill>
                  <a:schemeClr val="accent2"/>
                </a:solidFill>
                <a:latin typeface="Times New Roman" panose="02020603050405020304" pitchFamily="18" charset="0"/>
              </a:rPr>
              <a:t>Повышенный уровень озона может вызывать преждевременное старение легких и другие болезни дыхательного тракта</a:t>
            </a:r>
            <a:r>
              <a:rPr lang="ru-RU" altLang="ru-RU" sz="2000" smtClean="0">
                <a:latin typeface="Times New Roman" panose="02020603050405020304" pitchFamily="18" charset="0"/>
              </a:rPr>
              <a:t>, например, повреждение функции легкого или повышение </a:t>
            </a:r>
            <a:r>
              <a:rPr lang="ru-RU" altLang="ru-RU" sz="2000" smtClean="0">
                <a:solidFill>
                  <a:schemeClr val="accent2"/>
                </a:solidFill>
                <a:latin typeface="Times New Roman" panose="02020603050405020304" pitchFamily="18" charset="0"/>
              </a:rPr>
              <a:t>предрасположенности организма к бронхитам</a:t>
            </a:r>
            <a:r>
              <a:rPr lang="ru-RU" altLang="ru-RU" sz="2000" smtClean="0">
                <a:latin typeface="Times New Roman" panose="02020603050405020304" pitchFamily="18" charset="0"/>
              </a:rPr>
              <a:t>. Наблюдается увеличение случаев наступления приступов </a:t>
            </a:r>
            <a:r>
              <a:rPr lang="ru-RU" altLang="ru-RU" sz="2000" smtClean="0">
                <a:solidFill>
                  <a:schemeClr val="accent2"/>
                </a:solidFill>
                <a:latin typeface="Times New Roman" panose="02020603050405020304" pitchFamily="18" charset="0"/>
              </a:rPr>
              <a:t>астмы</a:t>
            </a:r>
            <a:r>
              <a:rPr lang="ru-RU" altLang="ru-RU" sz="2000" smtClean="0">
                <a:latin typeface="Times New Roman" panose="02020603050405020304" pitchFamily="18" charset="0"/>
              </a:rPr>
              <a:t> и респираторных заболеваний. </a:t>
            </a:r>
          </a:p>
          <a:p>
            <a:pPr marL="0" indent="441325" eaLnBrk="1" hangingPunct="1">
              <a:lnSpc>
                <a:spcPct val="80000"/>
              </a:lnSpc>
            </a:pPr>
            <a:r>
              <a:rPr lang="ru-RU" altLang="ru-RU" sz="2000" smtClean="0">
                <a:latin typeface="Times New Roman" panose="02020603050405020304" pitchFamily="18" charset="0"/>
              </a:rPr>
              <a:t>Другие фотохимические окислители вызывают ряд </a:t>
            </a:r>
            <a:r>
              <a:rPr lang="ru-RU" altLang="ru-RU" sz="2000" smtClean="0">
                <a:solidFill>
                  <a:schemeClr val="accent2"/>
                </a:solidFill>
                <a:latin typeface="Times New Roman" panose="02020603050405020304" pitchFamily="18" charset="0"/>
              </a:rPr>
              <a:t>острых болезненных явлений, включая раздражение глаз, носа и горла, дискомфорт в груди, кашель и головную боль</a:t>
            </a:r>
            <a:r>
              <a:rPr lang="ru-RU" altLang="ru-RU" sz="2000" smtClean="0">
                <a:latin typeface="Times New Roman" panose="02020603050405020304" pitchFamily="18" charset="0"/>
              </a:rPr>
              <a:t>. </a:t>
            </a:r>
          </a:p>
        </p:txBody>
      </p:sp>
      <p:pic>
        <p:nvPicPr>
          <p:cNvPr id="33796" name="Picture 4" descr="art00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0"/>
            <a:ext cx="399573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algn="ctr" eaLnBrk="1" hangingPunct="1"/>
            <a:r>
              <a:rPr lang="ru-RU" altLang="ru-RU" smtClean="0"/>
              <a:t>Энергия и климат</a:t>
            </a:r>
          </a:p>
        </p:txBody>
      </p:sp>
      <p:pic>
        <p:nvPicPr>
          <p:cNvPr id="34819" name="Picture 4" descr="art003-gr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500188"/>
            <a:ext cx="8072438" cy="4910137"/>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altLang="ru-RU" b="1" smtClean="0"/>
              <a:t>Последствия изменения климата </a:t>
            </a:r>
            <a:br>
              <a:rPr lang="ru-RU" altLang="ru-RU" b="1" smtClean="0"/>
            </a:br>
            <a:endParaRPr lang="ru-RU" altLang="ru-RU" b="1" smtClean="0"/>
          </a:p>
        </p:txBody>
      </p:sp>
      <p:sp>
        <p:nvSpPr>
          <p:cNvPr id="35843" name="Rectangle 3"/>
          <p:cNvSpPr>
            <a:spLocks noGrp="1" noChangeArrowheads="1"/>
          </p:cNvSpPr>
          <p:nvPr>
            <p:ph type="body" sz="half" idx="1"/>
          </p:nvPr>
        </p:nvSpPr>
        <p:spPr>
          <a:xfrm>
            <a:off x="914400" y="1600200"/>
            <a:ext cx="5745163" cy="4530725"/>
          </a:xfrm>
        </p:spPr>
        <p:txBody>
          <a:bodyPr/>
          <a:lstStyle/>
          <a:p>
            <a:pPr marL="0" indent="441325" eaLnBrk="1" hangingPunct="1">
              <a:lnSpc>
                <a:spcPct val="80000"/>
              </a:lnSpc>
            </a:pPr>
            <a:r>
              <a:rPr lang="ru-RU" altLang="ru-RU" sz="1600" smtClean="0"/>
              <a:t>Межправительственная Группа по Изменению Климата ООН предполагает, что температура воздуха увеличится ещё на 1-3,5 градуса по Цельсию, а уровень воды может повыситься ещё на 1 метр в течение следующих 100 лет. Эти изменения затронут многие аспекты нашей жизни. Вот некоторые из них: </a:t>
            </a:r>
          </a:p>
          <a:p>
            <a:pPr marL="0" indent="441325" eaLnBrk="1" hangingPunct="1">
              <a:lnSpc>
                <a:spcPct val="80000"/>
              </a:lnSpc>
              <a:buFontTx/>
              <a:buChar char="•"/>
            </a:pPr>
            <a:r>
              <a:rPr lang="ru-RU" altLang="ru-RU" sz="1600" smtClean="0">
                <a:solidFill>
                  <a:schemeClr val="accent2"/>
                </a:solidFill>
              </a:rPr>
              <a:t>Повысится уровень мирового океана</a:t>
            </a:r>
            <a:r>
              <a:rPr lang="ru-RU" altLang="ru-RU" sz="1600" smtClean="0"/>
              <a:t>. Повышение уровня воды в море разрушит берега и прибрежные </a:t>
            </a:r>
            <a:r>
              <a:rPr lang="ru-RU" altLang="ru-RU" sz="1600" smtClean="0">
                <a:solidFill>
                  <a:schemeClr val="accent2"/>
                </a:solidFill>
              </a:rPr>
              <a:t>заболоченные земли</a:t>
            </a:r>
            <a:r>
              <a:rPr lang="ru-RU" altLang="ru-RU" sz="1600" smtClean="0"/>
              <a:t>. </a:t>
            </a:r>
          </a:p>
          <a:p>
            <a:pPr marL="0" indent="441325" eaLnBrk="1" hangingPunct="1">
              <a:lnSpc>
                <a:spcPct val="80000"/>
              </a:lnSpc>
              <a:buFontTx/>
              <a:buChar char="•"/>
            </a:pPr>
            <a:r>
              <a:rPr lang="ru-RU" altLang="ru-RU" sz="1600" smtClean="0">
                <a:solidFill>
                  <a:schemeClr val="accent2"/>
                </a:solidFill>
              </a:rPr>
              <a:t>Негативное воздействие на сбор урожая</a:t>
            </a:r>
            <a:r>
              <a:rPr lang="ru-RU" altLang="ru-RU" sz="1600" smtClean="0"/>
              <a:t>. Более теплый климат увеличит количество определенных насекомых – вредителей.</a:t>
            </a:r>
          </a:p>
          <a:p>
            <a:pPr marL="0" indent="441325" eaLnBrk="1" hangingPunct="1">
              <a:lnSpc>
                <a:spcPct val="80000"/>
              </a:lnSpc>
              <a:buFontTx/>
              <a:buChar char="•"/>
            </a:pPr>
            <a:r>
              <a:rPr lang="ru-RU" altLang="ru-RU" sz="1600" smtClean="0"/>
              <a:t>Распространятся тропические болезни. Инфекционные болезни, такие, как </a:t>
            </a:r>
            <a:r>
              <a:rPr lang="ru-RU" altLang="ru-RU" sz="1600" smtClean="0">
                <a:solidFill>
                  <a:schemeClr val="accent2"/>
                </a:solidFill>
              </a:rPr>
              <a:t>малярия, лихорадка, энцефалит и холера</a:t>
            </a:r>
            <a:r>
              <a:rPr lang="ru-RU" altLang="ru-RU" sz="1600" smtClean="0"/>
              <a:t>, распространятся из-за того, что комары и другие переносчики болезней, распространенные в странах с более теплым климатом, смогут мигрировать на новые территории. Это приведёт к росту количества эпидемий, подобных вспышкам малярии в Нью-Джерси и лихорадке в Техасе. </a:t>
            </a:r>
          </a:p>
          <a:p>
            <a:pPr marL="0" indent="441325" eaLnBrk="1" hangingPunct="1">
              <a:lnSpc>
                <a:spcPct val="80000"/>
              </a:lnSpc>
            </a:pPr>
            <a:endParaRPr lang="ru-RU" altLang="ru-RU" sz="1600" smtClean="0"/>
          </a:p>
        </p:txBody>
      </p:sp>
      <p:pic>
        <p:nvPicPr>
          <p:cNvPr id="35844" name="Picture 4" descr="art003-1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3663" y="1628775"/>
            <a:ext cx="2208212" cy="35290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altLang="ru-RU" smtClean="0"/>
              <a:t>Вывод</a:t>
            </a:r>
          </a:p>
        </p:txBody>
      </p:sp>
      <p:sp>
        <p:nvSpPr>
          <p:cNvPr id="36867" name="Rectangle 3"/>
          <p:cNvSpPr>
            <a:spLocks noGrp="1" noChangeArrowheads="1"/>
          </p:cNvSpPr>
          <p:nvPr>
            <p:ph type="body" idx="1"/>
          </p:nvPr>
        </p:nvSpPr>
        <p:spPr>
          <a:xfrm>
            <a:off x="611188" y="1484313"/>
            <a:ext cx="8002587" cy="5257800"/>
          </a:xfrm>
        </p:spPr>
        <p:txBody>
          <a:bodyPr/>
          <a:lstStyle/>
          <a:p>
            <a:pPr marL="0" indent="441325" eaLnBrk="1" hangingPunct="1">
              <a:lnSpc>
                <a:spcPct val="80000"/>
              </a:lnSpc>
              <a:spcBef>
                <a:spcPct val="0"/>
              </a:spcBef>
            </a:pPr>
            <a:r>
              <a:rPr lang="ru-RU" altLang="ru-RU" sz="1800" smtClean="0"/>
              <a:t>В ходе исследования мы познакомились:</a:t>
            </a:r>
          </a:p>
          <a:p>
            <a:pPr marL="0" indent="441325" eaLnBrk="1" hangingPunct="1">
              <a:lnSpc>
                <a:spcPct val="80000"/>
              </a:lnSpc>
              <a:spcBef>
                <a:spcPct val="0"/>
              </a:spcBef>
              <a:buFontTx/>
              <a:buChar char="•"/>
            </a:pPr>
            <a:r>
              <a:rPr lang="ru-RU" altLang="ru-RU" sz="1800" smtClean="0"/>
              <a:t>С различными альтернативными источниками энергии</a:t>
            </a:r>
          </a:p>
          <a:p>
            <a:pPr marL="0" indent="441325" eaLnBrk="1" hangingPunct="1">
              <a:lnSpc>
                <a:spcPct val="80000"/>
              </a:lnSpc>
              <a:spcBef>
                <a:spcPct val="0"/>
              </a:spcBef>
              <a:buFontTx/>
              <a:buChar char="•"/>
            </a:pPr>
            <a:r>
              <a:rPr lang="ru-RU" altLang="ru-RU" sz="1800" smtClean="0"/>
              <a:t>Показали их основные преимущества и недостатки</a:t>
            </a:r>
          </a:p>
          <a:p>
            <a:pPr marL="0" indent="441325" eaLnBrk="1" hangingPunct="1">
              <a:lnSpc>
                <a:spcPct val="80000"/>
              </a:lnSpc>
              <a:spcBef>
                <a:spcPct val="0"/>
              </a:spcBef>
              <a:buFontTx/>
              <a:buChar char="•"/>
            </a:pPr>
            <a:r>
              <a:rPr lang="ru-RU" altLang="ru-RU" sz="1800" smtClean="0"/>
              <a:t>Рассмотрели с точки зрения географии на процессы связанные с добычей, переработкой и хранением ресурсов.</a:t>
            </a:r>
          </a:p>
          <a:p>
            <a:pPr marL="0" indent="441325" eaLnBrk="1" hangingPunct="1">
              <a:lnSpc>
                <a:spcPct val="80000"/>
              </a:lnSpc>
              <a:spcBef>
                <a:spcPct val="0"/>
              </a:spcBef>
              <a:buFontTx/>
              <a:buChar char="•"/>
            </a:pPr>
            <a:r>
              <a:rPr lang="ru-RU" altLang="ru-RU" sz="1800" smtClean="0"/>
              <a:t>Вышли на мировую тенденцию процесса загрязнения планеты.</a:t>
            </a:r>
          </a:p>
          <a:p>
            <a:pPr marL="0" indent="441325" eaLnBrk="1" hangingPunct="1">
              <a:lnSpc>
                <a:spcPct val="80000"/>
              </a:lnSpc>
              <a:spcBef>
                <a:spcPct val="0"/>
              </a:spcBef>
            </a:pPr>
            <a:r>
              <a:rPr lang="ru-RU" altLang="ru-RU" sz="1800" smtClean="0"/>
              <a:t>Таким образом поставленные нами задачи выполнены. Гипотеза подтверждена: нерациональное использование природных ресурсов нарушает географию всего мира, негативно влияет на уровень жизни людей, на состояние природы, существует реальная угроза загрязнения планеты.</a:t>
            </a:r>
          </a:p>
          <a:p>
            <a:pPr marL="0" indent="441325" eaLnBrk="1" hangingPunct="1">
              <a:lnSpc>
                <a:spcPct val="80000"/>
              </a:lnSpc>
            </a:pPr>
            <a:r>
              <a:rPr lang="ru-RU" altLang="ru-RU" sz="1800" smtClean="0"/>
              <a:t>Грядущие глобальные изменения, на удивление, не торопятся замечать в России. Пока развитые страны пытаются выйти на принципиально новый уровень, характеризующийся максимальной независимостью от поставок углеводородов, российское руководство старательно отстраивает страну по схеме энергетической империи. </a:t>
            </a:r>
          </a:p>
          <a:p>
            <a:pPr marL="0" indent="441325" eaLnBrk="1" hangingPunct="1">
              <a:lnSpc>
                <a:spcPct val="80000"/>
              </a:lnSpc>
            </a:pPr>
            <a:r>
              <a:rPr lang="ru-RU" altLang="ru-RU" sz="1800" smtClean="0"/>
              <a:t>К несчастью для "энергетических императоров» в ближайшие 10-15 лет переход мировых лидеров к использованию альтернативных источников энергии все-таки состоится. Мировая тенденция такова что эпоха «черного золота» подойдет к концу и что произойдет с экономикой стран зависящих от нефти (Россия) остаются лишь догадываться.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title"/>
          </p:nvPr>
        </p:nvSpPr>
        <p:spPr/>
        <p:txBody>
          <a:bodyPr/>
          <a:lstStyle/>
          <a:p>
            <a:pPr eaLnBrk="1" hangingPunct="1"/>
            <a:r>
              <a:rPr lang="ru-RU" altLang="ru-RU" smtClean="0"/>
              <a:t>Используемая литература</a:t>
            </a:r>
          </a:p>
        </p:txBody>
      </p:sp>
      <p:sp>
        <p:nvSpPr>
          <p:cNvPr id="37891" name="Rectangle 9"/>
          <p:cNvSpPr>
            <a:spLocks noGrp="1" noChangeArrowheads="1"/>
          </p:cNvSpPr>
          <p:nvPr>
            <p:ph type="body" idx="1"/>
          </p:nvPr>
        </p:nvSpPr>
        <p:spPr/>
        <p:txBody>
          <a:bodyPr/>
          <a:lstStyle/>
          <a:p>
            <a:pPr marL="0" indent="363538" eaLnBrk="1" hangingPunct="1">
              <a:buFontTx/>
              <a:buChar char="•"/>
            </a:pPr>
            <a:r>
              <a:rPr lang="ru-RU" altLang="ru-RU" smtClean="0"/>
              <a:t>Энергетические ресурсы мира. Под редакцией Непорожнего П.С., Попкова В.И. - М.: </a:t>
            </a:r>
            <a:endParaRPr lang="en-US" altLang="ru-RU" smtClean="0"/>
          </a:p>
          <a:p>
            <a:pPr marL="0" indent="363538" eaLnBrk="1" hangingPunct="1">
              <a:buFontTx/>
              <a:buChar char="•"/>
            </a:pPr>
            <a:r>
              <a:rPr lang="ru-RU" altLang="ru-RU" smtClean="0"/>
              <a:t>Лаврус В.С. «Источники энергии» К.:  1997г</a:t>
            </a:r>
          </a:p>
          <a:p>
            <a:pPr marL="0" indent="363538" eaLnBrk="1" hangingPunct="1">
              <a:buFontTx/>
              <a:buChar char="•"/>
            </a:pPr>
            <a:r>
              <a:rPr lang="ru-RU" altLang="ru-RU" i="1" smtClean="0"/>
              <a:t>Журнал «Энергосбережение» №7/2007</a:t>
            </a:r>
          </a:p>
          <a:p>
            <a:pPr marL="0" indent="363538" eaLnBrk="1" hangingPunct="1">
              <a:buFontTx/>
              <a:buChar char="•"/>
            </a:pPr>
            <a:r>
              <a:rPr lang="ru-RU" altLang="ru-RU" i="1" smtClean="0"/>
              <a:t>Концепция проекта Российской программы развития возобновляемых источников энергии www.energoinform.org.</a:t>
            </a:r>
            <a:r>
              <a:rPr lang="ru-RU" altLang="ru-RU" smtClean="0"/>
              <a:t> </a:t>
            </a:r>
          </a:p>
          <a:p>
            <a:pPr marL="0" indent="363538" eaLnBrk="1" hangingPunct="1">
              <a:buFontTx/>
              <a:buChar char="•"/>
            </a:pPr>
            <a:r>
              <a:rPr lang="ru-RU" altLang="ru-RU" smtClean="0"/>
              <a:t>Антропов П.Я. </a:t>
            </a:r>
            <a:r>
              <a:rPr lang="ru-RU" altLang="ru-RU" i="1" smtClean="0"/>
              <a:t>Топливно-энергетический потенциал Земли</a:t>
            </a:r>
            <a:r>
              <a:rPr lang="ru-RU" altLang="ru-RU" smtClean="0"/>
              <a:t>. М., 1974 </a:t>
            </a:r>
            <a:br>
              <a:rPr lang="ru-RU" altLang="ru-RU" smtClean="0"/>
            </a:br>
            <a:r>
              <a:rPr lang="ru-RU" altLang="ru-RU" smtClean="0"/>
              <a:t/>
            </a:r>
            <a:br>
              <a:rPr lang="ru-RU" altLang="ru-RU" smtClean="0"/>
            </a:br>
            <a:endParaRPr lang="ru-RU" altLang="ru-RU" i="1" smtClean="0"/>
          </a:p>
          <a:p>
            <a:pPr marL="0" indent="363538" eaLnBrk="1" hangingPunct="1"/>
            <a:endParaRPr lang="ru-RU" altLang="ru-RU" i="1" smtClean="0"/>
          </a:p>
          <a:p>
            <a:pPr marL="0" indent="363538" eaLnBrk="1" hangingPunct="1"/>
            <a:endParaRPr lang="ru-RU" altLang="ru-RU" i="1" smtClean="0"/>
          </a:p>
          <a:p>
            <a:pPr marL="0" indent="363538" eaLnBrk="1" hangingPunct="1"/>
            <a:endParaRPr lang="ru-RU" altLang="ru-RU"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00100" indent="-800100" algn="ctr" eaLnBrk="1" hangingPunct="1"/>
            <a:r>
              <a:rPr lang="ru-RU" altLang="ru-RU" smtClean="0"/>
              <a:t>Потребление</a:t>
            </a:r>
            <a:r>
              <a:rPr lang="ru-RU" altLang="ru-RU" sz="2300" b="1" smtClean="0"/>
              <a:t> </a:t>
            </a:r>
            <a:r>
              <a:rPr lang="ru-RU" altLang="ru-RU" smtClean="0"/>
              <a:t>энергии</a:t>
            </a:r>
            <a:r>
              <a:rPr lang="ru-RU" altLang="ru-RU" sz="2300" b="1" smtClean="0"/>
              <a:t> - </a:t>
            </a:r>
            <a:r>
              <a:rPr lang="ru-RU" altLang="ru-RU" smtClean="0"/>
              <a:t>проблема</a:t>
            </a:r>
            <a:r>
              <a:rPr lang="ru-RU" altLang="ru-RU" sz="2300" b="1" smtClean="0"/>
              <a:t> </a:t>
            </a:r>
            <a:r>
              <a:rPr lang="ru-RU" altLang="ru-RU" smtClean="0"/>
              <a:t>устойчивого развития </a:t>
            </a:r>
            <a:br>
              <a:rPr lang="ru-RU" altLang="ru-RU" smtClean="0"/>
            </a:br>
            <a:endParaRPr lang="ru-RU" altLang="ru-RU" smtClean="0"/>
          </a:p>
        </p:txBody>
      </p:sp>
      <p:sp>
        <p:nvSpPr>
          <p:cNvPr id="6147" name="Rectangle 3"/>
          <p:cNvSpPr>
            <a:spLocks noGrp="1" noChangeArrowheads="1"/>
          </p:cNvSpPr>
          <p:nvPr>
            <p:ph type="body" idx="1"/>
          </p:nvPr>
        </p:nvSpPr>
        <p:spPr>
          <a:xfrm>
            <a:off x="0" y="1600200"/>
            <a:ext cx="8686800" cy="5257800"/>
          </a:xfrm>
        </p:spPr>
        <p:txBody>
          <a:bodyPr/>
          <a:lstStyle/>
          <a:p>
            <a:pPr marL="0" indent="441325" eaLnBrk="1" hangingPunct="1"/>
            <a:r>
              <a:rPr lang="ru-RU" altLang="ru-RU" sz="1600" b="1" smtClean="0"/>
              <a:t>Из    всех   отраслей   хозяйственной   деятельности   человека энергетика оказывает   самое   большое   влияние   на   нашу   жизнь. Тепло и свет в домах, транспортные потоки и   работа   промышленности - все это требует затрат энергии.  </a:t>
            </a:r>
          </a:p>
          <a:p>
            <a:pPr marL="0" indent="441325" eaLnBrk="1" hangingPunct="1"/>
            <a:r>
              <a:rPr lang="ru-RU" altLang="ru-RU" sz="1600" smtClean="0"/>
              <a:t>Ежегодно для производства энергии используется 10 млрд. тонн топлива. Около 40% этого количества приходится на нефть. Учитывая, что кроме нефти используются такие виды топлива, как уголь и природный газ, можно заключить, что более </a:t>
            </a:r>
            <a:r>
              <a:rPr lang="ru-RU" altLang="ru-RU" sz="1600" smtClean="0">
                <a:solidFill>
                  <a:schemeClr val="accent2"/>
                </a:solidFill>
              </a:rPr>
              <a:t>90%</a:t>
            </a:r>
            <a:r>
              <a:rPr lang="ru-RU" altLang="ru-RU" sz="1600" smtClean="0"/>
              <a:t> всей </a:t>
            </a:r>
            <a:r>
              <a:rPr lang="ru-RU" altLang="ru-RU" sz="1600" smtClean="0">
                <a:solidFill>
                  <a:schemeClr val="accent2"/>
                </a:solidFill>
              </a:rPr>
              <a:t>потребляемой энергии производится с использованием углеродосодержащего сырья</a:t>
            </a:r>
            <a:r>
              <a:rPr lang="ru-RU" altLang="ru-RU" sz="1600" smtClean="0"/>
              <a:t>. Следствием такого масштабного использования ископаемых источников энергии может быть </a:t>
            </a:r>
            <a:r>
              <a:rPr lang="ru-RU" altLang="ru-RU" sz="1600" smtClean="0">
                <a:solidFill>
                  <a:schemeClr val="accent2"/>
                </a:solidFill>
              </a:rPr>
              <a:t>глобальное потепление (так называемый парниковый эффект) и недостаток ресурсов в будущем</a:t>
            </a:r>
            <a:r>
              <a:rPr lang="ru-RU" altLang="ru-RU" sz="1600" smtClean="0"/>
              <a:t>. </a:t>
            </a:r>
            <a:endParaRPr lang="ru-RU" altLang="ru-RU" sz="1600" b="1" smtClean="0"/>
          </a:p>
          <a:p>
            <a:pPr marL="0" indent="441325" eaLnBrk="1" hangingPunct="1"/>
            <a:r>
              <a:rPr lang="ru-RU" altLang="ru-RU" sz="1600" b="1" smtClean="0"/>
              <a:t>Перед   человечеством   уже   сегодня    встает    задача    освоения неисчерпаемых источников энергии.</a:t>
            </a:r>
          </a:p>
          <a:p>
            <a:pPr marL="0" indent="441325" eaLnBrk="1" hangingPunct="1"/>
            <a:r>
              <a:rPr lang="ru-RU" altLang="ru-RU" sz="1600" b="1" smtClean="0"/>
              <a:t>В   течение   следующего   века   начнется   переход   к   альтернативным источникам энергии, эпоха «черного золота» пройдет и что произойдет с экономикой стран зависящих от нефти можно только догадываться. </a:t>
            </a:r>
          </a:p>
          <a:p>
            <a:pPr marL="0" indent="441325" eaLnBrk="1" hangingPunct="1"/>
            <a:endParaRPr lang="ru-RU" altLang="ru-RU" sz="1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ru-RU" altLang="ru-RU" smtClean="0"/>
              <a:t>Статистика потребления мировой энергии 2004 г.</a:t>
            </a:r>
          </a:p>
        </p:txBody>
      </p:sp>
      <p:graphicFrame>
        <p:nvGraphicFramePr>
          <p:cNvPr id="52877" name="Group 653"/>
          <p:cNvGraphicFramePr>
            <a:graphicFrameLocks noGrp="1"/>
          </p:cNvGraphicFramePr>
          <p:nvPr>
            <p:ph type="tbl" idx="1"/>
          </p:nvPr>
        </p:nvGraphicFramePr>
        <p:xfrm>
          <a:off x="914400" y="1600200"/>
          <a:ext cx="7905750" cy="4921250"/>
        </p:xfrm>
        <a:graphic>
          <a:graphicData uri="http://schemas.openxmlformats.org/drawingml/2006/table">
            <a:tbl>
              <a:tblPr/>
              <a:tblGrid>
                <a:gridCol w="1309688"/>
                <a:gridCol w="1358900"/>
                <a:gridCol w="820737"/>
                <a:gridCol w="952500"/>
                <a:gridCol w="944563"/>
                <a:gridCol w="814387"/>
                <a:gridCol w="893763"/>
                <a:gridCol w="811212"/>
              </a:tblGrid>
              <a:tr h="31115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rgbClr val="000000"/>
                          </a:solidFill>
                          <a:effectLst/>
                          <a:latin typeface="Times New Roman" charset="0"/>
                          <a:cs typeface="Times New Roman" charset="0"/>
                        </a:rPr>
                        <a:t>Мировое энергопотребление в 2004 г.</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charset="0"/>
                          <a:cs typeface="Times New Roman" charset="0"/>
                        </a:rPr>
                        <a:t>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charset="0"/>
                          <a:cs typeface="Times New Roman" charset="0"/>
                        </a:rPr>
                        <a:t>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Мир</a:t>
                      </a:r>
                      <a:r>
                        <a:rPr kumimoji="0" lang="ru-RU" sz="1200" b="0" i="0" u="none" strike="noStrike" cap="none" normalizeH="0" baseline="0" smtClean="0">
                          <a:ln>
                            <a:noFill/>
                          </a:ln>
                          <a:solidFill>
                            <a:schemeClr val="tx1"/>
                          </a:solidFill>
                          <a:effectLst/>
                          <a:latin typeface="Times New Roman" charset="0"/>
                          <a:cs typeface="Times New Roman" charset="0"/>
                        </a:rPr>
                        <a:t> ,</a:t>
                      </a:r>
                      <a:r>
                        <a:rPr kumimoji="0" lang="ru-RU" sz="1200" b="0" i="0" u="none" strike="noStrike" cap="none" normalizeH="0" baseline="0" smtClean="0">
                          <a:ln>
                            <a:noFill/>
                          </a:ln>
                          <a:solidFill>
                            <a:srgbClr val="000000"/>
                          </a:solidFill>
                          <a:effectLst/>
                          <a:latin typeface="Times New Roman" charset="0"/>
                          <a:cs typeface="Times New Roman" charset="0"/>
                        </a:rPr>
                        <a:t>млн. т.н.э.</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США,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ЕС-15,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Япония,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Россия,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Китай*</a:t>
                      </a:r>
                      <a:r>
                        <a:rPr kumimoji="0" lang="ru-RU" sz="1200" b="0" i="0" u="none" strike="noStrike" cap="none" normalizeH="0" baseline="0" smtClean="0">
                          <a:ln>
                            <a:noFill/>
                          </a:ln>
                          <a:solidFill>
                            <a:schemeClr val="tx1"/>
                          </a:solidFill>
                          <a:effectLst/>
                          <a:latin typeface="Times New Roman" charset="0"/>
                          <a:cs typeface="Times New Roman" charset="0"/>
                        </a:rPr>
                        <a:t> , </a:t>
                      </a:r>
                      <a:r>
                        <a:rPr kumimoji="0" lang="ru-RU" sz="1200" b="0" i="0" u="none" strike="noStrike" cap="none" normalizeH="0" baseline="0" smtClean="0">
                          <a:ln>
                            <a:noFill/>
                          </a:ln>
                          <a:solidFill>
                            <a:srgbClr val="000000"/>
                          </a:solidFill>
                          <a:effectLst/>
                          <a:latin typeface="Times New Roman" charset="0"/>
                          <a:cs typeface="Times New Roman" charset="0"/>
                        </a:rPr>
                        <a:t>%</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Индия</a:t>
                      </a:r>
                      <a:r>
                        <a:rPr kumimoji="0" lang="ru-RU" sz="1200" b="0" i="0" u="none" strike="noStrike" cap="none" normalizeH="0" baseline="0" smtClean="0">
                          <a:ln>
                            <a:noFill/>
                          </a:ln>
                          <a:solidFill>
                            <a:schemeClr val="tx1"/>
                          </a:solidFill>
                          <a:effectLst/>
                          <a:latin typeface="Times New Roman" charset="0"/>
                          <a:cs typeface="Times New Roman" charset="0"/>
                        </a:rPr>
                        <a:t>, </a:t>
                      </a:r>
                      <a:r>
                        <a:rPr kumimoji="0" lang="ru-RU" sz="1200" b="0" i="0" u="none" strike="noStrike" cap="none" normalizeH="0" baseline="0" smtClean="0">
                          <a:ln>
                            <a:noFill/>
                          </a:ln>
                          <a:solidFill>
                            <a:srgbClr val="000000"/>
                          </a:solidFill>
                          <a:effectLst/>
                          <a:latin typeface="Times New Roman" charset="0"/>
                          <a:cs typeface="Times New Roman" charset="0"/>
                        </a:rPr>
                        <a:t>%</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smtClean="0">
                          <a:ln>
                            <a:noFill/>
                          </a:ln>
                          <a:solidFill>
                            <a:srgbClr val="000000"/>
                          </a:solidFill>
                          <a:effectLst/>
                          <a:latin typeface="Times New Roman" charset="0"/>
                          <a:cs typeface="Times New Roman" charset="0"/>
                        </a:rPr>
                        <a:t>Все виды топлива</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9977,7</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23,1</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accent2"/>
                          </a:solidFill>
                          <a:effectLst/>
                          <a:latin typeface="Times New Roman" charset="0"/>
                          <a:cs typeface="Times New Roman" charset="0"/>
                        </a:rPr>
                        <a:t>14,9</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5,3</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6,2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11,4</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5,2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Твердое ископаемое топливо </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2336,0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accent2"/>
                          </a:solidFill>
                          <a:effectLst/>
                          <a:latin typeface="Times New Roman" charset="0"/>
                          <a:cs typeface="Times New Roman" charset="0"/>
                        </a:rPr>
                        <a:t>23,2</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9,4</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4,1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4,7</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28,1</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7,5</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Нефть</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3482,7</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25,6</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accent2"/>
                          </a:solidFill>
                          <a:effectLst/>
                          <a:latin typeface="Times New Roman" charset="0"/>
                          <a:cs typeface="Times New Roman" charset="0"/>
                        </a:rPr>
                        <a:t>17,2</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7,5</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3,7</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6,4</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3,2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Природный газ</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2112,4</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26,0</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16,3</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3,1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15,1</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1,3</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1,1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Атомное топливо</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680,4</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accent2"/>
                          </a:solidFill>
                          <a:effectLst/>
                          <a:latin typeface="Times New Roman" charset="0"/>
                          <a:cs typeface="Times New Roman" charset="0"/>
                        </a:rPr>
                        <a:t>30,6</a:t>
                      </a:r>
                      <a:endParaRPr kumimoji="0" lang="ru-RU" sz="2400" b="0" i="0" u="none" strike="noStrike" cap="none" normalizeH="0" baseline="0" smtClean="0">
                        <a:ln>
                          <a:noFill/>
                        </a:ln>
                        <a:solidFill>
                          <a:schemeClr val="accent2"/>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33,8</a:t>
                      </a:r>
                      <a:endParaRPr kumimoji="0" lang="ru-RU" sz="2400" b="0" i="0" u="none" strike="noStrike" cap="none" normalizeH="0" baseline="0" smtClean="0">
                        <a:ln>
                          <a:noFill/>
                        </a:ln>
                        <a:solidFill>
                          <a:schemeClr val="hlink"/>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12,3</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5,1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0,6</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0,6</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ВИЭ</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1367,1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CC33"/>
                          </a:solidFill>
                          <a:effectLst/>
                          <a:latin typeface="Times New Roman" charset="0"/>
                          <a:cs typeface="Times New Roman" charset="0"/>
                        </a:rPr>
                        <a:t>8,0</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6,7</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1,2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charset="0"/>
                          <a:cs typeface="Times New Roman" charset="0"/>
                        </a:rPr>
                        <a:t>1,5</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hlink"/>
                          </a:solidFill>
                          <a:effectLst/>
                          <a:latin typeface="Times New Roman" charset="0"/>
                          <a:cs typeface="Times New Roman" charset="0"/>
                        </a:rPr>
                        <a:t>17,1</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accent2"/>
                          </a:solidFill>
                          <a:effectLst/>
                          <a:latin typeface="Times New Roman" charset="0"/>
                          <a:cs typeface="Times New Roman" charset="0"/>
                        </a:rPr>
                        <a:t>15,2</a:t>
                      </a: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Гидро</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227,4</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accent2"/>
                          </a:solidFill>
                          <a:effectLst/>
                          <a:latin typeface="Times New Roman" charset="0"/>
                          <a:cs typeface="Times New Roman" charset="0"/>
                        </a:rPr>
                        <a:t>9,6</a:t>
                      </a:r>
                      <a:endParaRPr kumimoji="0" lang="ru-RU" sz="2400" b="0" i="0" u="none" strike="noStrike" cap="none" normalizeH="0" baseline="0" smtClean="0">
                        <a:ln>
                          <a:noFill/>
                        </a:ln>
                        <a:solidFill>
                          <a:schemeClr val="accent2"/>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hlink"/>
                          </a:solidFill>
                          <a:effectLst/>
                          <a:latin typeface="Times New Roman" charset="0"/>
                          <a:cs typeface="Times New Roman" charset="0"/>
                        </a:rPr>
                        <a:t>12,8</a:t>
                      </a:r>
                      <a:endParaRPr kumimoji="0" lang="ru-RU" sz="2400" b="0" i="0" u="none" strike="noStrike" cap="none" normalizeH="0" baseline="0" smtClean="0">
                        <a:ln>
                          <a:noFill/>
                        </a:ln>
                        <a:solidFill>
                          <a:schemeClr val="hlink"/>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3,3</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6,2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33CC33"/>
                          </a:solidFill>
                          <a:effectLst/>
                          <a:latin typeface="Times New Roman" charset="0"/>
                          <a:cs typeface="Times New Roman" charset="0"/>
                        </a:rPr>
                        <a:t>8,4</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2,8</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Геотермальная</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43,5</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hlink"/>
                          </a:solidFill>
                          <a:effectLst/>
                          <a:latin typeface="Times New Roman" charset="0"/>
                          <a:cs typeface="Times New Roman" charset="0"/>
                        </a:rPr>
                        <a:t>30,1</a:t>
                      </a:r>
                      <a:endParaRPr kumimoji="0" lang="ru-RU" sz="2400" b="0" i="0" u="none" strike="noStrike" cap="none" normalizeH="0" baseline="0" smtClean="0">
                        <a:ln>
                          <a:noFill/>
                        </a:ln>
                        <a:solidFill>
                          <a:schemeClr val="hlink"/>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accent2"/>
                          </a:solidFill>
                          <a:effectLst/>
                          <a:latin typeface="Times New Roman" charset="0"/>
                          <a:cs typeface="Times New Roman" charset="0"/>
                        </a:rPr>
                        <a:t>7,9</a:t>
                      </a:r>
                      <a:endParaRPr kumimoji="0" lang="ru-RU" sz="2400" b="0" i="0" u="none" strike="noStrike" cap="none" normalizeH="0" baseline="0" smtClean="0">
                        <a:ln>
                          <a:noFill/>
                        </a:ln>
                        <a:solidFill>
                          <a:schemeClr val="accent2"/>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33CC33"/>
                          </a:solidFill>
                          <a:effectLst/>
                          <a:latin typeface="Times New Roman" charset="0"/>
                          <a:cs typeface="Times New Roman" charset="0"/>
                        </a:rPr>
                        <a:t>6,6</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0,1</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Ветер/солнце</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7,2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accent2"/>
                          </a:solidFill>
                          <a:effectLst/>
                          <a:latin typeface="Times New Roman" charset="0"/>
                          <a:cs typeface="Times New Roman" charset="0"/>
                        </a:rPr>
                        <a:t>27,4</a:t>
                      </a:r>
                      <a:endParaRPr kumimoji="0" lang="ru-RU" sz="2400" b="0" i="0" u="none" strike="noStrike" cap="none" normalizeH="0" baseline="0" smtClean="0">
                        <a:ln>
                          <a:noFill/>
                        </a:ln>
                        <a:solidFill>
                          <a:schemeClr val="accent2"/>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hlink"/>
                          </a:solidFill>
                          <a:effectLst/>
                          <a:latin typeface="Times New Roman" charset="0"/>
                          <a:cs typeface="Times New Roman" charset="0"/>
                        </a:rPr>
                        <a:t>37,8</a:t>
                      </a:r>
                      <a:endParaRPr kumimoji="0" lang="ru-RU" sz="2400" b="0" i="0" u="none" strike="noStrike" cap="none" normalizeH="0" baseline="0" smtClean="0">
                        <a:ln>
                          <a:noFill/>
                        </a:ln>
                        <a:solidFill>
                          <a:schemeClr val="hlink"/>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33CC33"/>
                          </a:solidFill>
                          <a:effectLst/>
                          <a:latin typeface="Times New Roman" charset="0"/>
                          <a:cs typeface="Times New Roman" charset="0"/>
                        </a:rPr>
                        <a:t>12,6</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1,9</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Биомасса</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1089,0</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33CC33"/>
                          </a:solidFill>
                          <a:effectLst/>
                          <a:latin typeface="Times New Roman" charset="0"/>
                          <a:cs typeface="Times New Roman" charset="0"/>
                        </a:rPr>
                        <a:t>6,7</a:t>
                      </a:r>
                      <a:endParaRPr kumimoji="0" lang="ru-RU" sz="2400" b="0" i="0" u="none" strike="noStrike" cap="none" normalizeH="0" baseline="0" smtClean="0">
                        <a:ln>
                          <a:noFill/>
                        </a:ln>
                        <a:solidFill>
                          <a:srgbClr val="33CC33"/>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5,2</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0,5</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000000"/>
                          </a:solidFill>
                          <a:effectLst/>
                          <a:latin typeface="Times New Roman" charset="0"/>
                          <a:cs typeface="Times New Roman" charset="0"/>
                        </a:rPr>
                        <a:t>0,6</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hlink"/>
                          </a:solidFill>
                          <a:effectLst/>
                          <a:latin typeface="Times New Roman" charset="0"/>
                          <a:cs typeface="Times New Roman" charset="0"/>
                        </a:rPr>
                        <a:t>19,7</a:t>
                      </a:r>
                      <a:endParaRPr kumimoji="0" lang="ru-RU" sz="2400" b="0" i="0" u="none" strike="noStrike" cap="none" normalizeH="0" baseline="0" smtClean="0">
                        <a:ln>
                          <a:noFill/>
                        </a:ln>
                        <a:solidFill>
                          <a:schemeClr val="hlink"/>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accent2"/>
                          </a:solidFill>
                          <a:effectLst/>
                          <a:latin typeface="Times New Roman" charset="0"/>
                          <a:cs typeface="Times New Roman" charset="0"/>
                        </a:rPr>
                        <a:t>18,5</a:t>
                      </a:r>
                      <a:endParaRPr kumimoji="0" lang="ru-RU" sz="2400" b="0" i="0" u="none" strike="noStrike" cap="none" normalizeH="0" baseline="0" smtClean="0">
                        <a:ln>
                          <a:noFill/>
                        </a:ln>
                        <a:solidFill>
                          <a:schemeClr val="accent2"/>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r>
              <a:tr h="21272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1" i="0" u="none" strike="noStrike" cap="none" normalizeH="0" baseline="0" smtClean="0">
                          <a:ln>
                            <a:noFill/>
                          </a:ln>
                          <a:solidFill>
                            <a:srgbClr val="000000"/>
                          </a:solidFill>
                          <a:effectLst/>
                          <a:latin typeface="Times New Roman" charset="0"/>
                          <a:cs typeface="Times New Roman" charset="0"/>
                        </a:rPr>
                        <a:t>Source:</a:t>
                      </a:r>
                      <a:r>
                        <a:rPr kumimoji="0" lang="ru-RU" sz="700" b="0" i="0" u="none" strike="noStrike" cap="none" normalizeH="0" baseline="0" smtClean="0">
                          <a:ln>
                            <a:noFill/>
                          </a:ln>
                          <a:solidFill>
                            <a:srgbClr val="000000"/>
                          </a:solidFill>
                          <a:effectLst/>
                          <a:latin typeface="Times New Roman" charset="0"/>
                          <a:cs typeface="Times New Roman" charset="0"/>
                        </a:rPr>
                        <a:t> ЕС комиссия, Организация по экономическому сотрудничеству и развитию</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Times New Roman" charset="0"/>
                          <a:cs typeface="Times New Roman" charset="0"/>
                        </a:rPr>
                        <a:t>*Включая Гонконг</a:t>
                      </a:r>
                      <a:endParaRPr kumimoji="0" lang="ru-RU" sz="24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rgbClr val="A5F802"/>
                      </a:solidFill>
                      <a:prstDash val="solid"/>
                      <a:round/>
                      <a:headEnd type="none" w="med" len="med"/>
                      <a:tailEnd type="none" w="med" len="med"/>
                    </a:lnL>
                    <a:lnR w="12700" cap="flat" cmpd="sng" algn="ctr">
                      <a:solidFill>
                        <a:srgbClr val="A5F802"/>
                      </a:solidFill>
                      <a:prstDash val="solid"/>
                      <a:round/>
                      <a:headEnd type="none" w="med" len="med"/>
                      <a:tailEnd type="none" w="med" len="med"/>
                    </a:lnR>
                    <a:lnT w="12700" cap="flat" cmpd="sng" algn="ctr">
                      <a:solidFill>
                        <a:srgbClr val="A5F802"/>
                      </a:solidFill>
                      <a:prstDash val="solid"/>
                      <a:round/>
                      <a:headEnd type="none" w="med" len="med"/>
                      <a:tailEnd type="none" w="med" len="med"/>
                    </a:lnT>
                    <a:lnB w="12700" cap="flat" cmpd="sng" algn="ctr">
                      <a:solidFill>
                        <a:srgbClr val="A5F802"/>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00100" indent="-800100" eaLnBrk="1" hangingPunct="1"/>
            <a:r>
              <a:rPr lang="ru-RU" altLang="ru-RU" smtClean="0"/>
              <a:t>Нетрадиционные</a:t>
            </a:r>
            <a:r>
              <a:rPr lang="ru-RU" altLang="ru-RU" sz="2400" b="1" smtClean="0"/>
              <a:t> </a:t>
            </a:r>
            <a:r>
              <a:rPr lang="ru-RU" altLang="ru-RU" smtClean="0"/>
              <a:t>источники</a:t>
            </a:r>
            <a:r>
              <a:rPr lang="ru-RU" altLang="ru-RU" sz="2400" b="1" smtClean="0"/>
              <a:t> </a:t>
            </a:r>
            <a:r>
              <a:rPr lang="ru-RU" altLang="ru-RU" smtClean="0"/>
              <a:t>энергии</a:t>
            </a:r>
          </a:p>
        </p:txBody>
      </p:sp>
      <p:graphicFrame>
        <p:nvGraphicFramePr>
          <p:cNvPr id="49257" name="Group 105"/>
          <p:cNvGraphicFramePr>
            <a:graphicFrameLocks noGrp="1"/>
          </p:cNvGraphicFramePr>
          <p:nvPr>
            <p:ph sz="half" idx="1"/>
          </p:nvPr>
        </p:nvGraphicFramePr>
        <p:xfrm>
          <a:off x="900113" y="2276475"/>
          <a:ext cx="7473950" cy="2006600"/>
        </p:xfrm>
        <a:graphic>
          <a:graphicData uri="http://schemas.openxmlformats.org/drawingml/2006/table">
            <a:tbl>
              <a:tblPr/>
              <a:tblGrid>
                <a:gridCol w="3736975"/>
                <a:gridCol w="3736975"/>
              </a:tblGrid>
              <a:tr h="299990">
                <a:tc>
                  <a:txBody>
                    <a:bodyPr/>
                    <a:lstStyle/>
                    <a:p>
                      <a:pPr marL="0" marR="0" lvl="0" indent="441325"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Достоинства</a:t>
                      </a:r>
                      <a:endParaRPr kumimoji="0" lang="en-US" sz="2400" b="0" i="0" u="none" strike="noStrike" cap="none" normalizeH="0" baseline="0" smtClean="0">
                        <a:ln>
                          <a:noFill/>
                        </a:ln>
                        <a:solidFill>
                          <a:schemeClr val="tx1"/>
                        </a:solidFill>
                        <a:effectLst/>
                        <a:latin typeface="Times New Roman"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1325"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Недостатки</a:t>
                      </a:r>
                      <a:endParaRPr kumimoji="0" lang="en-US" sz="2400" b="0" i="0" u="none" strike="noStrike" cap="none" normalizeH="0" baseline="0" smtClean="0">
                        <a:ln>
                          <a:noFill/>
                        </a:ln>
                        <a:solidFill>
                          <a:schemeClr val="tx1"/>
                        </a:solidFill>
                        <a:effectLst/>
                        <a:latin typeface="Times New Roman"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06610">
                <a:tc>
                  <a:txBody>
                    <a:bodyPr/>
                    <a:lstStyle/>
                    <a:p>
                      <a:pPr marL="0" marR="0" lvl="0" indent="4413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charset="0"/>
                        <a:cs typeface="Times New Roman" charset="0"/>
                      </a:endParaRP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Повсеместную распространенность </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Экологичность </a:t>
                      </a:r>
                      <a:endParaRPr kumimoji="0" lang="en-US" sz="1000" b="0" i="0" u="none" strike="noStrike" cap="none" normalizeH="0" baseline="0" smtClean="0">
                        <a:ln>
                          <a:noFill/>
                        </a:ln>
                        <a:solidFill>
                          <a:schemeClr val="tx1"/>
                        </a:solidFill>
                        <a:effectLst/>
                        <a:latin typeface="Times New Roman" charset="0"/>
                        <a:cs typeface="Times New Roman" charset="0"/>
                      </a:endParaRP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Возобновляемость</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Энергосберегаемость</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Низкие эксплуатационные затраты</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Снизить зависимость экономики от нефти, а также </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Решает проблему парниковых газов. </a:t>
                      </a:r>
                      <a:endParaRPr kumimoji="0" lang="en-US" sz="1000" b="0" i="0" u="none" strike="noStrike" cap="none" normalizeH="0" baseline="0" smtClean="0">
                        <a:ln>
                          <a:noFill/>
                        </a:ln>
                        <a:solidFill>
                          <a:schemeClr val="tx1"/>
                        </a:solidFill>
                        <a:effectLst/>
                        <a:latin typeface="Times New Roman" charset="0"/>
                        <a:cs typeface="Times New Roman"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413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charset="0"/>
                        <a:cs typeface="Times New Roman" charset="0"/>
                      </a:endParaRP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низкую плотность потока энергии, которая вынуждает производителей использовать </a:t>
                      </a:r>
                      <a:r>
                        <a:rPr kumimoji="0" lang="en-US" sz="1200" b="0" i="0" u="none" strike="noStrike" cap="none" normalizeH="0" baseline="0" smtClean="0">
                          <a:ln>
                            <a:noFill/>
                          </a:ln>
                          <a:solidFill>
                            <a:srgbClr val="FF0000"/>
                          </a:solidFill>
                          <a:effectLst/>
                          <a:latin typeface="Times New Roman" charset="0"/>
                          <a:cs typeface="Times New Roman" charset="0"/>
                        </a:rPr>
                        <a:t>большие площади энергоустановок</a:t>
                      </a:r>
                      <a:r>
                        <a:rPr kumimoji="0" lang="en-US" sz="1200" b="0" i="0" u="none" strike="noStrike" cap="none" normalizeH="0" baseline="0" smtClean="0">
                          <a:ln>
                            <a:noFill/>
                          </a:ln>
                          <a:solidFill>
                            <a:schemeClr val="tx1"/>
                          </a:solidFill>
                          <a:effectLst/>
                          <a:latin typeface="Times New Roman" charset="0"/>
                          <a:cs typeface="Times New Roman" charset="0"/>
                        </a:rPr>
                        <a:t>. </a:t>
                      </a:r>
                    </a:p>
                    <a:p>
                      <a:pPr marL="0" marR="0" lvl="0" indent="441325"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smtClean="0">
                          <a:ln>
                            <a:noFill/>
                          </a:ln>
                          <a:solidFill>
                            <a:schemeClr val="tx1"/>
                          </a:solidFill>
                          <a:effectLst/>
                          <a:latin typeface="Times New Roman" charset="0"/>
                          <a:cs typeface="Times New Roman" charset="0"/>
                        </a:rPr>
                        <a:t>производители традиционных источников энергии совершенно не заинтересованы в развитии НИЭ (</a:t>
                      </a:r>
                      <a:r>
                        <a:rPr kumimoji="0" lang="en-US" sz="1200" b="0" i="0" u="none" strike="noStrike" cap="none" normalizeH="0" baseline="0" smtClean="0">
                          <a:ln>
                            <a:noFill/>
                          </a:ln>
                          <a:solidFill>
                            <a:srgbClr val="FF0000"/>
                          </a:solidFill>
                          <a:effectLst/>
                          <a:latin typeface="Times New Roman" charset="0"/>
                          <a:cs typeface="Times New Roman" charset="0"/>
                        </a:rPr>
                        <a:t>низкое финансирование</a:t>
                      </a:r>
                      <a:r>
                        <a:rPr kumimoji="0" lang="en-US" sz="1200" b="0" i="0" u="none" strike="noStrike" cap="none" normalizeH="0" baseline="0" smtClean="0">
                          <a:ln>
                            <a:noFill/>
                          </a:ln>
                          <a:solidFill>
                            <a:schemeClr val="tx1"/>
                          </a:solidFill>
                          <a:effectLst/>
                          <a:latin typeface="Times New Roman" charset="0"/>
                          <a:cs typeface="Times New Roman" charset="0"/>
                        </a:rPr>
                        <a:t>)</a:t>
                      </a:r>
                      <a:endParaRPr kumimoji="0" lang="en-US" sz="1000" b="0" i="0" u="none" strike="noStrike" cap="none" normalizeH="0" baseline="0" smtClean="0">
                        <a:ln>
                          <a:noFill/>
                        </a:ln>
                        <a:solidFill>
                          <a:schemeClr val="tx1"/>
                        </a:solidFill>
                        <a:effectLst/>
                        <a:latin typeface="Times New Roman" charset="0"/>
                        <a:cs typeface="Times New Roman"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6" name="Rectangle 3"/>
          <p:cNvSpPr>
            <a:spLocks noGrp="1" noChangeArrowheads="1"/>
          </p:cNvSpPr>
          <p:nvPr>
            <p:ph type="body" idx="4294967295"/>
          </p:nvPr>
        </p:nvSpPr>
        <p:spPr>
          <a:xfrm>
            <a:off x="430213" y="1225550"/>
            <a:ext cx="8713787" cy="8540750"/>
          </a:xfrm>
        </p:spPr>
        <p:txBody>
          <a:bodyPr/>
          <a:lstStyle/>
          <a:p>
            <a:pPr marL="0" indent="441325" eaLnBrk="1" hangingPunct="1">
              <a:lnSpc>
                <a:spcPct val="80000"/>
              </a:lnSpc>
            </a:pPr>
            <a:endParaRPr lang="ru-RU" altLang="ru-RU" sz="1600" smtClean="0"/>
          </a:p>
          <a:p>
            <a:pPr marL="0" indent="441325" eaLnBrk="1" hangingPunct="1">
              <a:lnSpc>
                <a:spcPct val="80000"/>
              </a:lnSpc>
            </a:pPr>
            <a:r>
              <a:rPr lang="ru-RU" altLang="ru-RU" sz="1600" smtClean="0"/>
              <a:t>Альтернативные источники энергии включают в себя солнечную, ветряную, приливную, геотермальную энергию, а также энергию, получаемую при сжигании биомассы. </a:t>
            </a:r>
          </a:p>
          <a:p>
            <a:pPr marL="0" indent="441325" eaLnBrk="1" hangingPunct="1">
              <a:lnSpc>
                <a:spcPct val="80000"/>
              </a:lnSpc>
            </a:pPr>
            <a:endParaRPr lang="ru-RU" altLang="ru-RU" sz="16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200" smtClean="0"/>
          </a:p>
          <a:p>
            <a:pPr marL="0" indent="441325" eaLnBrk="1" hangingPunct="1">
              <a:lnSpc>
                <a:spcPct val="80000"/>
              </a:lnSpc>
            </a:pPr>
            <a:endParaRPr lang="ru-RU" altLang="ru-RU" sz="1600" smtClean="0"/>
          </a:p>
          <a:p>
            <a:pPr marL="0" indent="441325" eaLnBrk="1" hangingPunct="1">
              <a:lnSpc>
                <a:spcPct val="80000"/>
              </a:lnSpc>
            </a:pPr>
            <a:r>
              <a:rPr lang="ru-RU" altLang="ru-RU" sz="1600" smtClean="0"/>
              <a:t>Темпы развития альтернативных источников энергии впечатляют. В последние 5 лет рост производства фотоэлектрических установок составляет порядка 30% в год. В связи с этим следует упомянуть проект "Тысяча крыш", реализованный в начале 1990-х гг. в Германии. Основную часть издержек (до 70%) при реализации этого проекта взяло на себя государство. </a:t>
            </a:r>
            <a:r>
              <a:rPr lang="ru-RU" altLang="ru-RU" sz="1600" b="1" smtClean="0"/>
              <a:t>В Германии на крышах 2250 домов были установлены фотоэлектрические установки</a:t>
            </a:r>
            <a:r>
              <a:rPr lang="ru-RU" altLang="ru-RU" sz="1600" smtClean="0"/>
              <a:t>. При этом роль резервного источника энергии играла электросеть, которая покрывала недостаток электроэнергии, а в случае ее избытка забирала излишек. Вскоре после этого, </a:t>
            </a:r>
            <a:r>
              <a:rPr lang="ru-RU" altLang="ru-RU" sz="1600" b="1" smtClean="0"/>
              <a:t>в США</a:t>
            </a:r>
            <a:r>
              <a:rPr lang="ru-RU" altLang="ru-RU" sz="1600" smtClean="0"/>
              <a:t> была начата еще более глобальная по масштабам программа </a:t>
            </a:r>
            <a:r>
              <a:rPr lang="ru-RU" altLang="ru-RU" sz="1600" b="1" smtClean="0"/>
              <a:t>"Миллион крыш",</a:t>
            </a:r>
            <a:r>
              <a:rPr lang="ru-RU" altLang="ru-RU" sz="1600" smtClean="0"/>
              <a:t> рассчитанная на период </a:t>
            </a:r>
            <a:r>
              <a:rPr lang="ru-RU" altLang="ru-RU" sz="1600" b="1" smtClean="0"/>
              <a:t>до 2010 года</a:t>
            </a:r>
            <a:r>
              <a:rPr lang="ru-RU" altLang="ru-RU" sz="1600" smtClean="0"/>
              <a:t>. На ее реализацию из федерального бюджета выделено около $6 млрд. Логично предположить, что в ближайшие годы количество подобных проектов будет только увеличиваться.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Grp="1" noChangeArrowheads="1"/>
          </p:cNvSpPr>
          <p:nvPr>
            <p:ph type="title"/>
          </p:nvPr>
        </p:nvSpPr>
        <p:spPr/>
        <p:txBody>
          <a:bodyPr/>
          <a:lstStyle/>
          <a:p>
            <a:pPr eaLnBrk="1" hangingPunct="1"/>
            <a:endParaRPr lang="ru-RU" altLang="ru-RU" smtClean="0"/>
          </a:p>
        </p:txBody>
      </p:sp>
      <p:sp>
        <p:nvSpPr>
          <p:cNvPr id="9219" name="Rectangle 38"/>
          <p:cNvSpPr>
            <a:spLocks noGrp="1" noChangeArrowheads="1"/>
          </p:cNvSpPr>
          <p:nvPr>
            <p:ph type="body" idx="1"/>
          </p:nvPr>
        </p:nvSpPr>
        <p:spPr/>
        <p:txBody>
          <a:bodyPr/>
          <a:lstStyle/>
          <a:p>
            <a:pPr marL="0" indent="441325" eaLnBrk="1" hangingPunct="1"/>
            <a:r>
              <a:rPr lang="ru-RU" altLang="ru-RU" sz="1400" smtClean="0"/>
              <a:t>В мире также наблюдается интерес к альтернативным источникам питания для автомашин, позволяющим сократить выброс углекислого газа в атмосферу. Около года назад Министерство энергетики США совместно с ведущими нефтяными и автомобилестроительными компаниями начало реализацию программы по разработке и производству автомобильных двигателей, использующих в качестве топлива водород.</a:t>
            </a:r>
            <a:r>
              <a:rPr lang="ru-RU" altLang="ru-RU" sz="2800" smtClean="0"/>
              <a:t> </a:t>
            </a:r>
            <a:endParaRPr lang="ru-RU" altLang="ru-RU" sz="2800" b="1" smtClean="0"/>
          </a:p>
          <a:p>
            <a:pPr marL="0" indent="441325" eaLnBrk="1" hangingPunct="1"/>
            <a:endParaRPr lang="ru-RU" altLang="ru-RU" smtClean="0"/>
          </a:p>
        </p:txBody>
      </p:sp>
      <p:graphicFrame>
        <p:nvGraphicFramePr>
          <p:cNvPr id="81956" name="Group 36"/>
          <p:cNvGraphicFramePr>
            <a:graphicFrameLocks noGrp="1"/>
          </p:cNvGraphicFramePr>
          <p:nvPr>
            <p:ph idx="4294967295"/>
          </p:nvPr>
        </p:nvGraphicFramePr>
        <p:xfrm>
          <a:off x="611188" y="3068638"/>
          <a:ext cx="8061325" cy="3097212"/>
        </p:xfrm>
        <a:graphic>
          <a:graphicData uri="http://schemas.openxmlformats.org/drawingml/2006/table">
            <a:tbl>
              <a:tblPr/>
              <a:tblGrid>
                <a:gridCol w="4030662"/>
                <a:gridCol w="4030663"/>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cs typeface="Times New Roman" charset="0"/>
                        </a:rPr>
                        <a:t>Достоинства</a:t>
                      </a:r>
                      <a:endParaRPr kumimoji="0" lang="en-US" sz="1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cs typeface="Times New Roman" charset="0"/>
                        </a:rPr>
                        <a:t>Недостатки</a:t>
                      </a:r>
                      <a:endParaRPr kumimoji="0" lang="en-US" sz="1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2324">
                <a:tc>
                  <a:txBody>
                    <a:bodyPr/>
                    <a:lstStyle/>
                    <a:p>
                      <a:pPr marL="0" marR="0" lvl="0" indent="228600" algn="l" defTabSz="914400" rtl="0" eaLnBrk="1" fontAlgn="base" latinLnBrk="0" hangingPunct="1">
                        <a:lnSpc>
                          <a:spcPct val="100000"/>
                        </a:lnSpc>
                        <a:spcBef>
                          <a:spcPct val="0"/>
                        </a:spcBef>
                        <a:spcAft>
                          <a:spcPct val="0"/>
                        </a:spcAft>
                        <a:buClrTx/>
                        <a:buSzTx/>
                        <a:buFont typeface="Symbol" pitchFamily="18" charset="2"/>
                        <a:buChar char=""/>
                        <a:tabLst>
                          <a:tab pos="-1371600" algn="l"/>
                        </a:tabLst>
                      </a:pPr>
                      <a:r>
                        <a:rPr kumimoji="0" lang="en-US" sz="1400" b="0" i="0" u="none" strike="noStrike" cap="none" normalizeH="0" baseline="0" smtClean="0">
                          <a:ln>
                            <a:noFill/>
                          </a:ln>
                          <a:solidFill>
                            <a:schemeClr val="tx1"/>
                          </a:solidFill>
                          <a:effectLst/>
                          <a:latin typeface="Times New Roman" charset="0"/>
                          <a:cs typeface="Times New Roman" charset="0"/>
                        </a:rPr>
                        <a:t>При этом выхлоп автомобиля полностью состоит из водяного пара. </a:t>
                      </a:r>
                    </a:p>
                    <a:p>
                      <a:pPr marL="0" marR="0" lvl="0" indent="22860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r>
                        <a:rPr kumimoji="0" lang="en-US" sz="1400" b="0" i="0" u="none" strike="noStrike" cap="none" normalizeH="0" baseline="0" smtClean="0">
                          <a:ln>
                            <a:noFill/>
                          </a:ln>
                          <a:solidFill>
                            <a:schemeClr val="tx1"/>
                          </a:solidFill>
                          <a:effectLst/>
                          <a:latin typeface="Times New Roman" charset="0"/>
                          <a:cs typeface="Times New Roman" charset="0"/>
                        </a:rPr>
                        <a:t>В соответствии с этой программой в начале ноября 2002 года между администрацией города Лос-Анджелес и компанией Honda был подписан договор на поставку первой партии автомобилей </a:t>
                      </a:r>
                      <a:r>
                        <a:rPr kumimoji="0" lang="en-US" sz="1400" b="1" i="0" u="none" strike="noStrike" cap="none" normalizeH="0" baseline="0" smtClean="0">
                          <a:ln>
                            <a:noFill/>
                          </a:ln>
                          <a:solidFill>
                            <a:schemeClr val="tx1"/>
                          </a:solidFill>
                          <a:effectLst/>
                          <a:latin typeface="Times New Roman" charset="0"/>
                          <a:cs typeface="Times New Roman" charset="0"/>
                        </a:rPr>
                        <a:t>на топливных батареях</a:t>
                      </a:r>
                      <a:r>
                        <a:rPr kumimoji="0" lang="en-US" sz="1400" b="0" i="0" u="none" strike="noStrike" cap="none" normalizeH="0" baseline="0" smtClean="0">
                          <a:ln>
                            <a:noFill/>
                          </a:ln>
                          <a:solidFill>
                            <a:schemeClr val="tx1"/>
                          </a:solidFill>
                          <a:effectLst/>
                          <a:latin typeface="Times New Roman" charset="0"/>
                          <a:cs typeface="Times New Roman" charset="0"/>
                        </a:rPr>
                        <a:t>, по своим характеристикам не уступающих современным аналогам, работающим на бензине. </a:t>
                      </a:r>
                      <a:endParaRPr kumimoji="0" lang="en-US" sz="1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l" defTabSz="914400" rtl="0" eaLnBrk="1" fontAlgn="base" latinLnBrk="0" hangingPunct="1">
                        <a:lnSpc>
                          <a:spcPct val="100000"/>
                        </a:lnSpc>
                        <a:spcBef>
                          <a:spcPct val="0"/>
                        </a:spcBef>
                        <a:spcAft>
                          <a:spcPct val="0"/>
                        </a:spcAft>
                        <a:buClrTx/>
                        <a:buSzTx/>
                        <a:buFont typeface="Symbol" pitchFamily="18" charset="2"/>
                        <a:buChar char=""/>
                        <a:tabLst>
                          <a:tab pos="-4410075" algn="l"/>
                        </a:tabLst>
                      </a:pPr>
                      <a:r>
                        <a:rPr kumimoji="0" lang="en-US" sz="1400" b="0" i="0" u="none" strike="noStrike" cap="none" normalizeH="0" baseline="0" smtClean="0">
                          <a:ln>
                            <a:noFill/>
                          </a:ln>
                          <a:solidFill>
                            <a:schemeClr val="tx1"/>
                          </a:solidFill>
                          <a:effectLst/>
                          <a:latin typeface="Times New Roman" charset="0"/>
                          <a:cs typeface="Times New Roman" charset="0"/>
                        </a:rPr>
                        <a:t>Проблема безопасного хранения водорода в автомобиле (как известно, при встряске, которая может стать результатом столкновения машины с чем-либо, </a:t>
                      </a:r>
                      <a:r>
                        <a:rPr kumimoji="0" lang="en-US" sz="1400" b="0" i="0" u="none" strike="noStrike" cap="none" normalizeH="0" baseline="0" smtClean="0">
                          <a:ln>
                            <a:noFill/>
                          </a:ln>
                          <a:solidFill>
                            <a:srgbClr val="FF0000"/>
                          </a:solidFill>
                          <a:effectLst/>
                          <a:latin typeface="Times New Roman" charset="0"/>
                          <a:cs typeface="Times New Roman" charset="0"/>
                        </a:rPr>
                        <a:t>водород взрывается</a:t>
                      </a:r>
                      <a:r>
                        <a:rPr kumimoji="0" lang="en-US" sz="1400" b="0" i="0" u="none" strike="noStrike" cap="none" normalizeH="0" baseline="0" smtClean="0">
                          <a:ln>
                            <a:noFill/>
                          </a:ln>
                          <a:solidFill>
                            <a:schemeClr val="tx1"/>
                          </a:solidFill>
                          <a:effectLst/>
                          <a:latin typeface="Times New Roman" charset="0"/>
                          <a:cs typeface="Times New Roman" charset="0"/>
                        </a:rPr>
                        <a:t>). </a:t>
                      </a:r>
                    </a:p>
                    <a:p>
                      <a:pPr marL="0" marR="0" lvl="0" indent="228600" algn="l" defTabSz="914400" rtl="0" eaLnBrk="0" fontAlgn="base" latinLnBrk="0" hangingPunct="0">
                        <a:lnSpc>
                          <a:spcPct val="100000"/>
                        </a:lnSpc>
                        <a:spcBef>
                          <a:spcPct val="0"/>
                        </a:spcBef>
                        <a:spcAft>
                          <a:spcPct val="0"/>
                        </a:spcAft>
                        <a:buClrTx/>
                        <a:buSzTx/>
                        <a:buFont typeface="Symbol" pitchFamily="18" charset="2"/>
                        <a:buChar char=""/>
                        <a:tabLst>
                          <a:tab pos="-4410075" algn="l"/>
                        </a:tabLst>
                      </a:pPr>
                      <a:r>
                        <a:rPr kumimoji="0" lang="en-US" sz="1400" b="0" i="0" u="none" strike="noStrike" cap="none" normalizeH="0" baseline="0" smtClean="0">
                          <a:ln>
                            <a:noFill/>
                          </a:ln>
                          <a:solidFill>
                            <a:schemeClr val="tx1"/>
                          </a:solidFill>
                          <a:effectLst/>
                          <a:latin typeface="Times New Roman" charset="0"/>
                          <a:cs typeface="Times New Roman" charset="0"/>
                        </a:rPr>
                        <a:t>Налаживание сети заправочных станций, действующих наподобие азс. </a:t>
                      </a:r>
                    </a:p>
                    <a:p>
                      <a:pPr marL="0" marR="0" lvl="0" indent="228600" algn="l" defTabSz="914400" rtl="0" eaLnBrk="0" fontAlgn="base" latinLnBrk="0" hangingPunct="0">
                        <a:lnSpc>
                          <a:spcPct val="100000"/>
                        </a:lnSpc>
                        <a:spcBef>
                          <a:spcPct val="0"/>
                        </a:spcBef>
                        <a:spcAft>
                          <a:spcPct val="0"/>
                        </a:spcAft>
                        <a:buClrTx/>
                        <a:buSzTx/>
                        <a:buFont typeface="Symbol" pitchFamily="18" charset="2"/>
                        <a:buChar char=""/>
                        <a:tabLst>
                          <a:tab pos="-4410075" algn="l"/>
                        </a:tabLst>
                      </a:pPr>
                      <a:r>
                        <a:rPr kumimoji="0" lang="en-US" sz="1400" b="0" i="0" u="none" strike="noStrike" cap="none" normalizeH="0" baseline="0" smtClean="0">
                          <a:ln>
                            <a:noFill/>
                          </a:ln>
                          <a:solidFill>
                            <a:schemeClr val="tx1"/>
                          </a:solidFill>
                          <a:effectLst/>
                          <a:latin typeface="Times New Roman" charset="0"/>
                          <a:cs typeface="Times New Roman" charset="0"/>
                        </a:rPr>
                        <a:t>Промышленное производство водорода.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charset="0"/>
                          <a:cs typeface="Times New Roman" charset="0"/>
                        </a:rPr>
                        <a:t>Таким образом, массовое использование подобных автомобилей, вероятно, удастся наладить не ранее, чем к концу десятилетия.</a:t>
                      </a:r>
                      <a:endParaRPr kumimoji="0" lang="en-US" sz="1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altLang="ru-RU" b="1" smtClean="0"/>
              <a:t>Солнечная энергия</a:t>
            </a:r>
          </a:p>
        </p:txBody>
      </p:sp>
      <p:sp>
        <p:nvSpPr>
          <p:cNvPr id="10243" name="Rectangle 3"/>
          <p:cNvSpPr>
            <a:spLocks noGrp="1" noChangeArrowheads="1"/>
          </p:cNvSpPr>
          <p:nvPr>
            <p:ph type="body" sz="half" idx="1"/>
          </p:nvPr>
        </p:nvSpPr>
        <p:spPr>
          <a:xfrm>
            <a:off x="323850" y="1600200"/>
            <a:ext cx="5111750" cy="3124200"/>
          </a:xfrm>
        </p:spPr>
        <p:txBody>
          <a:bodyPr/>
          <a:lstStyle/>
          <a:p>
            <a:pPr marL="0" indent="441325" eaLnBrk="1" hangingPunct="1">
              <a:lnSpc>
                <a:spcPct val="80000"/>
              </a:lnSpc>
            </a:pPr>
            <a:r>
              <a:rPr lang="ru-RU" altLang="ru-RU" sz="1500" smtClean="0"/>
              <a:t>У солнечной энергии два основных </a:t>
            </a:r>
            <a:r>
              <a:rPr lang="ru-RU" altLang="ru-RU" sz="1500" b="1" smtClean="0"/>
              <a:t>преимущества</a:t>
            </a:r>
            <a:r>
              <a:rPr lang="ru-RU" altLang="ru-RU" sz="1500" smtClean="0"/>
              <a:t>. Во-первых, ее много и она относится к </a:t>
            </a:r>
            <a:r>
              <a:rPr lang="ru-RU" altLang="ru-RU" sz="1500" smtClean="0">
                <a:solidFill>
                  <a:schemeClr val="accent2"/>
                </a:solidFill>
              </a:rPr>
              <a:t>возобновляемым энергоресурсам</a:t>
            </a:r>
            <a:r>
              <a:rPr lang="ru-RU" altLang="ru-RU" sz="1500" smtClean="0"/>
              <a:t>: длительность существования Солнца оценивается приблизительно в 5 млрд. лет. Во-вторых, ее использование не влечет за собой нежелательных </a:t>
            </a:r>
            <a:r>
              <a:rPr lang="ru-RU" altLang="ru-RU" sz="1500" smtClean="0">
                <a:solidFill>
                  <a:schemeClr val="accent2"/>
                </a:solidFill>
              </a:rPr>
              <a:t>экологических последствий.</a:t>
            </a:r>
            <a:r>
              <a:rPr lang="ru-RU" altLang="ru-RU" sz="1500" smtClean="0"/>
              <a:t> </a:t>
            </a:r>
          </a:p>
          <a:p>
            <a:pPr marL="0" indent="441325" eaLnBrk="1" hangingPunct="1">
              <a:lnSpc>
                <a:spcPct val="80000"/>
              </a:lnSpc>
            </a:pPr>
            <a:r>
              <a:rPr lang="ru-RU" altLang="ru-RU" sz="1500" smtClean="0"/>
              <a:t>Однако использованию солнечной энергии мешает ряд </a:t>
            </a:r>
            <a:r>
              <a:rPr lang="ru-RU" altLang="ru-RU" sz="1500" b="1" smtClean="0"/>
              <a:t>трудностей</a:t>
            </a:r>
            <a:r>
              <a:rPr lang="ru-RU" altLang="ru-RU" sz="1500" smtClean="0"/>
              <a:t>. Хотя полное количество этой энергии огромно, она неконтролируемо рассеивается. </a:t>
            </a:r>
            <a:r>
              <a:rPr lang="ru-RU" altLang="ru-RU" sz="1500" smtClean="0">
                <a:solidFill>
                  <a:schemeClr val="accent2"/>
                </a:solidFill>
              </a:rPr>
              <a:t>Чтобы получать большие количества энергии</a:t>
            </a:r>
            <a:r>
              <a:rPr lang="ru-RU" altLang="ru-RU" sz="1500" smtClean="0"/>
              <a:t>, требуются коллекторные </a:t>
            </a:r>
            <a:r>
              <a:rPr lang="ru-RU" altLang="ru-RU" sz="1500" smtClean="0">
                <a:solidFill>
                  <a:schemeClr val="accent2"/>
                </a:solidFill>
              </a:rPr>
              <a:t>поверхности большой площади</a:t>
            </a:r>
            <a:r>
              <a:rPr lang="ru-RU" altLang="ru-RU" sz="1500" smtClean="0"/>
              <a:t>. Кроме того, возникает проблема нестабильности энергоснабжения: солнце не всегда светит. Даже в пустынях, где преобладает безоблачная погода, день сменяется ночью</a:t>
            </a:r>
            <a:r>
              <a:rPr lang="ru-RU" altLang="ru-RU" sz="1400" smtClean="0"/>
              <a:t>.</a:t>
            </a:r>
          </a:p>
          <a:p>
            <a:pPr marL="0" indent="441325" eaLnBrk="1" hangingPunct="1">
              <a:lnSpc>
                <a:spcPct val="80000"/>
              </a:lnSpc>
            </a:pPr>
            <a:r>
              <a:rPr lang="ru-RU" altLang="ru-RU" sz="1400" smtClean="0"/>
              <a:t> </a:t>
            </a:r>
          </a:p>
        </p:txBody>
      </p:sp>
      <p:pic>
        <p:nvPicPr>
          <p:cNvPr id="10244" name="Picture 4" descr="seasons"/>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1700213"/>
            <a:ext cx="3429000" cy="1924050"/>
          </a:xfrm>
          <a:noFill/>
        </p:spPr>
      </p:pic>
      <p:sp>
        <p:nvSpPr>
          <p:cNvPr id="10245" name="Text Box 6"/>
          <p:cNvSpPr txBox="1">
            <a:spLocks noChangeArrowheads="1"/>
          </p:cNvSpPr>
          <p:nvPr/>
        </p:nvSpPr>
        <p:spPr bwMode="auto">
          <a:xfrm>
            <a:off x="179388" y="4471988"/>
            <a:ext cx="8640762"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Следовательно, необходимы накопители солнечной энергии. И наконец, многие виды применения солнечной энергии еще как следует не апробированы, и их экономическая рентабельность не доказана. </a:t>
            </a:r>
          </a:p>
          <a:p>
            <a:pPr eaLnBrk="1" hangingPunct="1"/>
            <a:r>
              <a:rPr lang="ru-RU" altLang="ru-RU"/>
              <a:t>Можно указать три </a:t>
            </a:r>
            <a:r>
              <a:rPr lang="ru-RU" altLang="ru-RU">
                <a:solidFill>
                  <a:schemeClr val="accent2"/>
                </a:solidFill>
              </a:rPr>
              <a:t>основных </a:t>
            </a:r>
            <a:r>
              <a:rPr lang="ru-RU" altLang="ru-RU" b="1">
                <a:solidFill>
                  <a:schemeClr val="accent2"/>
                </a:solidFill>
              </a:rPr>
              <a:t>направления</a:t>
            </a:r>
            <a:r>
              <a:rPr lang="ru-RU" altLang="ru-RU">
                <a:solidFill>
                  <a:schemeClr val="accent2"/>
                </a:solidFill>
              </a:rPr>
              <a:t> использования</a:t>
            </a:r>
            <a:r>
              <a:rPr lang="ru-RU" altLang="ru-RU"/>
              <a:t> солнечной энергии: </a:t>
            </a:r>
            <a:r>
              <a:rPr lang="ru-RU" altLang="ru-RU">
                <a:solidFill>
                  <a:schemeClr val="accent2"/>
                </a:solidFill>
              </a:rPr>
              <a:t>для отопления</a:t>
            </a:r>
            <a:r>
              <a:rPr lang="ru-RU" altLang="ru-RU"/>
              <a:t> (в том числе горячего водоснабжения) и </a:t>
            </a:r>
            <a:r>
              <a:rPr lang="ru-RU" altLang="ru-RU">
                <a:solidFill>
                  <a:schemeClr val="accent2"/>
                </a:solidFill>
              </a:rPr>
              <a:t>кондиционирования воздуха</a:t>
            </a:r>
            <a:r>
              <a:rPr lang="ru-RU" altLang="ru-RU"/>
              <a:t>, для прямого преобразования в электроэнергию посредством солнечных фотоэлектрических преобразователей и для крупномасштабного </a:t>
            </a:r>
            <a:r>
              <a:rPr lang="ru-RU" altLang="ru-RU">
                <a:solidFill>
                  <a:schemeClr val="accent2"/>
                </a:solidFill>
              </a:rPr>
              <a:t>производства электроэнергии на основе теплового цикла</a:t>
            </a:r>
            <a:r>
              <a:rPr lang="ru-RU" altLang="ru-RU"/>
              <a:t>. </a:t>
            </a:r>
          </a:p>
          <a:p>
            <a:pPr eaLnBrk="1" hangingPunct="1">
              <a:spcBef>
                <a:spcPct val="50000"/>
              </a:spcBef>
            </a:pPr>
            <a:endParaRPr lang="ru-RU" alt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ru-RU" altLang="ru-RU" smtClean="0"/>
              <a:t>Ветроэнергетика</a:t>
            </a:r>
          </a:p>
        </p:txBody>
      </p:sp>
      <p:sp>
        <p:nvSpPr>
          <p:cNvPr id="11267" name="Rectangle 3"/>
          <p:cNvSpPr>
            <a:spLocks noGrp="1" noChangeArrowheads="1"/>
          </p:cNvSpPr>
          <p:nvPr>
            <p:ph type="body" sz="half" idx="1"/>
          </p:nvPr>
        </p:nvSpPr>
        <p:spPr>
          <a:xfrm>
            <a:off x="323850" y="1341438"/>
            <a:ext cx="5832475" cy="5322887"/>
          </a:xfrm>
        </p:spPr>
        <p:txBody>
          <a:bodyPr/>
          <a:lstStyle/>
          <a:p>
            <a:pPr marL="0" indent="441325" eaLnBrk="1" hangingPunct="1">
              <a:lnSpc>
                <a:spcPct val="80000"/>
              </a:lnSpc>
            </a:pPr>
            <a:r>
              <a:rPr lang="ru-RU" altLang="ru-RU" sz="800" smtClean="0"/>
              <a:t>  </a:t>
            </a:r>
          </a:p>
          <a:p>
            <a:pPr marL="0" indent="441325" eaLnBrk="1" hangingPunct="1">
              <a:lnSpc>
                <a:spcPct val="80000"/>
              </a:lnSpc>
            </a:pPr>
            <a:r>
              <a:rPr lang="ru-RU" altLang="ru-RU" sz="1200" smtClean="0"/>
              <a:t>  </a:t>
            </a:r>
            <a:r>
              <a:rPr lang="ru-RU" altLang="ru-RU" sz="1300" smtClean="0">
                <a:solidFill>
                  <a:schemeClr val="accent2"/>
                </a:solidFill>
              </a:rPr>
              <a:t>Энергия ветра на земле неисчерпаема. Многие столетия человек пытается превратить энергию ветра себе на пользу, строя ветростанции, выполняющие различные функции: мельницы, водяные и нефтяные насосы, электростанции. Как показала практика и опыт многих стран, использование энергии ветра крайне выгодно, поскольку, во- первых, стоимость ветра равна нулю, а во-вторых, электроэнергия получается из энергии ветра, а не за счет сжигания углеродного топлива, продукты горения которого известны своим опасным воздействием на человека (СО, SO2…….). </a:t>
            </a:r>
            <a:br>
              <a:rPr lang="ru-RU" altLang="ru-RU" sz="1300" smtClean="0">
                <a:solidFill>
                  <a:schemeClr val="accent2"/>
                </a:solidFill>
              </a:rPr>
            </a:br>
            <a:r>
              <a:rPr lang="ru-RU" altLang="ru-RU" sz="1300" smtClean="0"/>
              <a:t>          В связи с постоянными выбросами промышленных газов в атмосферу и другими факторами возрастает контраст температур на земной поверхности. Это является одним из основных факторов, который приводит к увеличению ветровой активности во многих регионах нашей планеты и, соответственно, актуальности строительства ветростанций.</a:t>
            </a:r>
            <a:br>
              <a:rPr lang="ru-RU" altLang="ru-RU" sz="1300" smtClean="0"/>
            </a:br>
            <a:r>
              <a:rPr lang="ru-RU" altLang="ru-RU" sz="1300" smtClean="0"/>
              <a:t>           Ветроэлектрическая станция (ВЭС) </a:t>
            </a:r>
          </a:p>
          <a:p>
            <a:pPr marL="0" indent="441325" eaLnBrk="1" hangingPunct="1">
              <a:lnSpc>
                <a:spcPct val="80000"/>
              </a:lnSpc>
            </a:pPr>
            <a:r>
              <a:rPr lang="ru-RU" altLang="ru-RU" sz="1300" smtClean="0"/>
              <a:t>преобразует кинетическую энергию ветрового потока в электрическую. ВЭС состоит из ветромеханического устройства (роторного или пропеллерного) , генератора электрического тока, автоматических устройств управления работой ветродвигателя и генератора, сооружений для их установки и обслуживания. </a:t>
            </a:r>
          </a:p>
          <a:p>
            <a:pPr marL="0" indent="441325" eaLnBrk="1" hangingPunct="1">
              <a:lnSpc>
                <a:spcPct val="80000"/>
              </a:lnSpc>
            </a:pPr>
            <a:r>
              <a:rPr lang="ru-RU" altLang="ru-RU" sz="1300" smtClean="0"/>
              <a:t>Ветроэнергетическая установка - это комплекс технических устройств для преобразования кинетической энергии ветрового потока в механическую энергию вращения ротора генератора. ВЭУ состоит из одной или нескольких ВЭС, аккумулирующего или резервирующего устройства и систем автоматического управления и регулирования режимов работы установки. </a:t>
            </a:r>
            <a:br>
              <a:rPr lang="ru-RU" altLang="ru-RU" sz="1300" smtClean="0"/>
            </a:br>
            <a:r>
              <a:rPr lang="ru-RU" altLang="ru-RU" sz="1300" smtClean="0"/>
              <a:t>        Удаленные районы, недостаточно обеспеченные электроэнергией, практически не имеют другой, экономически выгодной альтернативы, как строительство ветроэлектростанций.</a:t>
            </a:r>
            <a:br>
              <a:rPr lang="ru-RU" altLang="ru-RU" sz="1300" smtClean="0"/>
            </a:br>
            <a:r>
              <a:rPr lang="ru-RU" altLang="ru-RU" sz="1300" smtClean="0"/>
              <a:t>        </a:t>
            </a:r>
            <a:r>
              <a:rPr lang="ru-RU" altLang="ru-RU" sz="1300" smtClean="0">
                <a:solidFill>
                  <a:schemeClr val="accent2"/>
                </a:solidFill>
              </a:rPr>
              <a:t>Ветер обладает кинетической энергией, которая может быть превращена ветромеханическим устройством в механическую, а затем электрогенератором в электрическую энергию</a:t>
            </a:r>
            <a:r>
              <a:rPr lang="ru-RU" altLang="ru-RU" sz="1300" smtClean="0"/>
              <a:t>.</a:t>
            </a:r>
            <a:r>
              <a:rPr lang="ru-RU" altLang="ru-RU" sz="1200" smtClean="0"/>
              <a:t> </a:t>
            </a:r>
          </a:p>
        </p:txBody>
      </p:sp>
      <p:pic>
        <p:nvPicPr>
          <p:cNvPr id="11268" name="Picture 5" descr="solar_anim2"/>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10300" y="2420938"/>
            <a:ext cx="2651125" cy="385445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902</TotalTime>
  <Words>4027</Words>
  <Application>Microsoft Office PowerPoint</Application>
  <PresentationFormat>Экран (4:3)</PresentationFormat>
  <Paragraphs>319</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Times New Roman</vt:lpstr>
      <vt:lpstr>Wingdings</vt:lpstr>
      <vt:lpstr>Symbol</vt:lpstr>
      <vt:lpstr>Слои</vt:lpstr>
      <vt:lpstr>Альтернативные источники энергии</vt:lpstr>
      <vt:lpstr>Формат исследования</vt:lpstr>
      <vt:lpstr>География мировых природных ресурсов</vt:lpstr>
      <vt:lpstr>Потребление энергии - проблема устойчивого развития  </vt:lpstr>
      <vt:lpstr>Статистика потребления мировой энергии 2004 г.</vt:lpstr>
      <vt:lpstr>Нетрадиционные источники энергии</vt:lpstr>
      <vt:lpstr>Презентация PowerPoint</vt:lpstr>
      <vt:lpstr>Солнечная энергия</vt:lpstr>
      <vt:lpstr>Ветроэнергетика</vt:lpstr>
      <vt:lpstr>Биомассовая энергетика</vt:lpstr>
      <vt:lpstr>Геотермальная энергия</vt:lpstr>
      <vt:lpstr>Вывод АИЭ</vt:lpstr>
      <vt:lpstr>Презентация PowerPoint</vt:lpstr>
      <vt:lpstr>Почему нам нужны возобновляемые источники энергии?</vt:lpstr>
      <vt:lpstr>Будущее возобновляемых источников энергии</vt:lpstr>
      <vt:lpstr>Традиционные источники энергии </vt:lpstr>
      <vt:lpstr>Выгодно ли государству хранение ОЯТ?</vt:lpstr>
      <vt:lpstr>Прогноз мирового энергопотребления, 2020</vt:lpstr>
      <vt:lpstr>Результаты прогноза мирового энергопотребления </vt:lpstr>
      <vt:lpstr> </vt:lpstr>
      <vt:lpstr>Ресурсы мирового океана</vt:lpstr>
      <vt:lpstr>Экологические ситуации</vt:lpstr>
      <vt:lpstr>Международные организации по защите и охране природы</vt:lpstr>
      <vt:lpstr>Гринпис протестует против ввоза ядерных отходов! </vt:lpstr>
      <vt:lpstr>Системы мониторинга и наблюдения  </vt:lpstr>
      <vt:lpstr>Влияние на экологию</vt:lpstr>
      <vt:lpstr>Как происходит глобальное потепление   </vt:lpstr>
      <vt:lpstr>Парниковый эффект</vt:lpstr>
      <vt:lpstr>Причины парникового эффекта</vt:lpstr>
      <vt:lpstr>Природный ландшафт</vt:lpstr>
      <vt:lpstr>Здоровье людей  </vt:lpstr>
      <vt:lpstr>Энергия и климат</vt:lpstr>
      <vt:lpstr>Последствия изменения климата  </vt:lpstr>
      <vt:lpstr>Вывод</vt:lpstr>
      <vt:lpstr>Используемая 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42</cp:revision>
  <dcterms:created xsi:type="dcterms:W3CDTF">1601-01-01T00:00:00Z</dcterms:created>
  <dcterms:modified xsi:type="dcterms:W3CDTF">2015-04-08T15:16:42Z</dcterms:modified>
</cp:coreProperties>
</file>