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90" r:id="rId3"/>
    <p:sldId id="291" r:id="rId4"/>
    <p:sldId id="338" r:id="rId5"/>
    <p:sldId id="292" r:id="rId6"/>
    <p:sldId id="293" r:id="rId7"/>
    <p:sldId id="294" r:id="rId8"/>
    <p:sldId id="296" r:id="rId9"/>
    <p:sldId id="297" r:id="rId10"/>
    <p:sldId id="298" r:id="rId11"/>
    <p:sldId id="299" r:id="rId12"/>
    <p:sldId id="300" r:id="rId13"/>
    <p:sldId id="301" r:id="rId14"/>
    <p:sldId id="302" r:id="rId15"/>
    <p:sldId id="303" r:id="rId16"/>
    <p:sldId id="310" r:id="rId17"/>
    <p:sldId id="307" r:id="rId18"/>
    <p:sldId id="308" r:id="rId19"/>
    <p:sldId id="309" r:id="rId20"/>
    <p:sldId id="315" r:id="rId21"/>
    <p:sldId id="311" r:id="rId22"/>
    <p:sldId id="337" r:id="rId23"/>
  </p:sldIdLst>
  <p:sldSz cx="9144000" cy="6858000" type="screen4x3"/>
  <p:notesSz cx="6858000" cy="9144000"/>
  <p:defaultTextStyle>
    <a:defPPr>
      <a:defRPr lang="ru-RU"/>
    </a:defPPr>
    <a:lvl1pPr algn="ctr" rtl="0" fontAlgn="base">
      <a:spcBef>
        <a:spcPct val="0"/>
      </a:spcBef>
      <a:spcAft>
        <a:spcPct val="0"/>
      </a:spcAft>
      <a:defRPr sz="2800" b="1" kern="1200">
        <a:solidFill>
          <a:schemeClr val="tx1"/>
        </a:solidFill>
        <a:latin typeface="Monotype Corsiva" panose="03010101010201010101" pitchFamily="66" charset="0"/>
        <a:ea typeface="+mn-ea"/>
        <a:cs typeface="+mn-cs"/>
      </a:defRPr>
    </a:lvl1pPr>
    <a:lvl2pPr marL="457200" algn="ctr" rtl="0" fontAlgn="base">
      <a:spcBef>
        <a:spcPct val="0"/>
      </a:spcBef>
      <a:spcAft>
        <a:spcPct val="0"/>
      </a:spcAft>
      <a:defRPr sz="2800" b="1" kern="1200">
        <a:solidFill>
          <a:schemeClr val="tx1"/>
        </a:solidFill>
        <a:latin typeface="Monotype Corsiva" panose="03010101010201010101" pitchFamily="66" charset="0"/>
        <a:ea typeface="+mn-ea"/>
        <a:cs typeface="+mn-cs"/>
      </a:defRPr>
    </a:lvl2pPr>
    <a:lvl3pPr marL="914400" algn="ctr" rtl="0" fontAlgn="base">
      <a:spcBef>
        <a:spcPct val="0"/>
      </a:spcBef>
      <a:spcAft>
        <a:spcPct val="0"/>
      </a:spcAft>
      <a:defRPr sz="2800" b="1" kern="1200">
        <a:solidFill>
          <a:schemeClr val="tx1"/>
        </a:solidFill>
        <a:latin typeface="Monotype Corsiva" panose="03010101010201010101" pitchFamily="66" charset="0"/>
        <a:ea typeface="+mn-ea"/>
        <a:cs typeface="+mn-cs"/>
      </a:defRPr>
    </a:lvl3pPr>
    <a:lvl4pPr marL="1371600" algn="ctr" rtl="0" fontAlgn="base">
      <a:spcBef>
        <a:spcPct val="0"/>
      </a:spcBef>
      <a:spcAft>
        <a:spcPct val="0"/>
      </a:spcAft>
      <a:defRPr sz="2800" b="1" kern="1200">
        <a:solidFill>
          <a:schemeClr val="tx1"/>
        </a:solidFill>
        <a:latin typeface="Monotype Corsiva" panose="03010101010201010101" pitchFamily="66" charset="0"/>
        <a:ea typeface="+mn-ea"/>
        <a:cs typeface="+mn-cs"/>
      </a:defRPr>
    </a:lvl4pPr>
    <a:lvl5pPr marL="1828800" algn="ctr" rtl="0" fontAlgn="base">
      <a:spcBef>
        <a:spcPct val="0"/>
      </a:spcBef>
      <a:spcAft>
        <a:spcPct val="0"/>
      </a:spcAft>
      <a:defRPr sz="2800" b="1" kern="1200">
        <a:solidFill>
          <a:schemeClr val="tx1"/>
        </a:solidFill>
        <a:latin typeface="Monotype Corsiva" panose="03010101010201010101" pitchFamily="66" charset="0"/>
        <a:ea typeface="+mn-ea"/>
        <a:cs typeface="+mn-cs"/>
      </a:defRPr>
    </a:lvl5pPr>
    <a:lvl6pPr marL="2286000" algn="l" defTabSz="914400" rtl="0" eaLnBrk="1" latinLnBrk="0" hangingPunct="1">
      <a:defRPr sz="2800" b="1" kern="1200">
        <a:solidFill>
          <a:schemeClr val="tx1"/>
        </a:solidFill>
        <a:latin typeface="Monotype Corsiva" panose="03010101010201010101" pitchFamily="66" charset="0"/>
        <a:ea typeface="+mn-ea"/>
        <a:cs typeface="+mn-cs"/>
      </a:defRPr>
    </a:lvl6pPr>
    <a:lvl7pPr marL="2743200" algn="l" defTabSz="914400" rtl="0" eaLnBrk="1" latinLnBrk="0" hangingPunct="1">
      <a:defRPr sz="2800" b="1" kern="1200">
        <a:solidFill>
          <a:schemeClr val="tx1"/>
        </a:solidFill>
        <a:latin typeface="Monotype Corsiva" panose="03010101010201010101" pitchFamily="66" charset="0"/>
        <a:ea typeface="+mn-ea"/>
        <a:cs typeface="+mn-cs"/>
      </a:defRPr>
    </a:lvl7pPr>
    <a:lvl8pPr marL="3200400" algn="l" defTabSz="914400" rtl="0" eaLnBrk="1" latinLnBrk="0" hangingPunct="1">
      <a:defRPr sz="2800" b="1" kern="1200">
        <a:solidFill>
          <a:schemeClr val="tx1"/>
        </a:solidFill>
        <a:latin typeface="Monotype Corsiva" panose="03010101010201010101" pitchFamily="66" charset="0"/>
        <a:ea typeface="+mn-ea"/>
        <a:cs typeface="+mn-cs"/>
      </a:defRPr>
    </a:lvl8pPr>
    <a:lvl9pPr marL="3657600" algn="l" defTabSz="914400" rtl="0" eaLnBrk="1" latinLnBrk="0" hangingPunct="1">
      <a:defRPr sz="2800" b="1" kern="1200">
        <a:solidFill>
          <a:schemeClr val="tx1"/>
        </a:solidFill>
        <a:latin typeface="Monotype Corsiva" panose="03010101010201010101"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CCFF"/>
    <a:srgbClr val="00FF00"/>
    <a:srgbClr val="FF66FF"/>
    <a:srgbClr val="FFFFCC"/>
    <a:srgbClr val="FF9900"/>
    <a:srgbClr val="FF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02" autoAdjust="0"/>
    <p:restoredTop sz="99835" autoAdjust="0"/>
  </p:normalViewPr>
  <p:slideViewPr>
    <p:cSldViewPr>
      <p:cViewPr varScale="1">
        <p:scale>
          <a:sx n="44" d="100"/>
          <a:sy n="44" d="100"/>
        </p:scale>
        <p:origin x="88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lstStyle>
          <a:p>
            <a:fld id="{C8FEE915-6583-4F92-893A-E20C0D3FD5D1}" type="slidenum">
              <a:rPr lang="ru-RU" altLang="ru-RU"/>
              <a:pPr/>
              <a:t>‹#›</a:t>
            </a:fld>
            <a:endParaRPr lang="ru-RU" altLang="ru-RU"/>
          </a:p>
        </p:txBody>
      </p:sp>
    </p:spTree>
    <p:extLst>
      <p:ext uri="{BB962C8B-B14F-4D97-AF65-F5344CB8AC3E}">
        <p14:creationId xmlns:p14="http://schemas.microsoft.com/office/powerpoint/2010/main" val="384594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fld id="{374A3FD6-8F58-4EF4-BBF7-A9A83CB5D37F}" type="slidenum">
              <a:rPr lang="ru-RU" altLang="ru-RU"/>
              <a:pPr/>
              <a:t>‹#›</a:t>
            </a:fld>
            <a:endParaRPr lang="ru-RU" altLang="ru-RU"/>
          </a:p>
        </p:txBody>
      </p:sp>
    </p:spTree>
    <p:extLst>
      <p:ext uri="{BB962C8B-B14F-4D97-AF65-F5344CB8AC3E}">
        <p14:creationId xmlns:p14="http://schemas.microsoft.com/office/powerpoint/2010/main" val="298208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fld id="{EA906D88-F15B-431B-9686-DC38BA593E01}" type="slidenum">
              <a:rPr lang="ru-RU" altLang="ru-RU"/>
              <a:pPr/>
              <a:t>‹#›</a:t>
            </a:fld>
            <a:endParaRPr lang="ru-RU" altLang="ru-RU"/>
          </a:p>
        </p:txBody>
      </p:sp>
    </p:spTree>
    <p:extLst>
      <p:ext uri="{BB962C8B-B14F-4D97-AF65-F5344CB8AC3E}">
        <p14:creationId xmlns:p14="http://schemas.microsoft.com/office/powerpoint/2010/main" val="160940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fld id="{B4D0DCD2-4422-4FC2-A31F-7F1D9213E4A2}" type="slidenum">
              <a:rPr lang="ru-RU" altLang="ru-RU"/>
              <a:pPr/>
              <a:t>‹#›</a:t>
            </a:fld>
            <a:endParaRPr lang="ru-RU" altLang="ru-RU"/>
          </a:p>
        </p:txBody>
      </p:sp>
    </p:spTree>
    <p:extLst>
      <p:ext uri="{BB962C8B-B14F-4D97-AF65-F5344CB8AC3E}">
        <p14:creationId xmlns:p14="http://schemas.microsoft.com/office/powerpoint/2010/main" val="405037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lstStyle>
          <a:p>
            <a:fld id="{6B445168-269F-427D-B270-B5FB20392AEE}" type="slidenum">
              <a:rPr lang="ru-RU" altLang="ru-RU"/>
              <a:pPr/>
              <a:t>‹#›</a:t>
            </a:fld>
            <a:endParaRPr lang="ru-RU" altLang="ru-RU"/>
          </a:p>
        </p:txBody>
      </p:sp>
    </p:spTree>
    <p:extLst>
      <p:ext uri="{BB962C8B-B14F-4D97-AF65-F5344CB8AC3E}">
        <p14:creationId xmlns:p14="http://schemas.microsoft.com/office/powerpoint/2010/main" val="164318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fld id="{B7121FEF-0378-440E-B117-A8C21992D9AE}" type="slidenum">
              <a:rPr lang="ru-RU" altLang="ru-RU"/>
              <a:pPr/>
              <a:t>‹#›</a:t>
            </a:fld>
            <a:endParaRPr lang="ru-RU" altLang="ru-RU"/>
          </a:p>
        </p:txBody>
      </p:sp>
    </p:spTree>
    <p:extLst>
      <p:ext uri="{BB962C8B-B14F-4D97-AF65-F5344CB8AC3E}">
        <p14:creationId xmlns:p14="http://schemas.microsoft.com/office/powerpoint/2010/main" val="392328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lstStyle>
          <a:p>
            <a:fld id="{1816F7BE-DB93-49E2-A420-31FE340F3105}" type="slidenum">
              <a:rPr lang="ru-RU" altLang="ru-RU"/>
              <a:pPr/>
              <a:t>‹#›</a:t>
            </a:fld>
            <a:endParaRPr lang="ru-RU" altLang="ru-RU"/>
          </a:p>
        </p:txBody>
      </p:sp>
    </p:spTree>
    <p:extLst>
      <p:ext uri="{BB962C8B-B14F-4D97-AF65-F5344CB8AC3E}">
        <p14:creationId xmlns:p14="http://schemas.microsoft.com/office/powerpoint/2010/main" val="72661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fld id="{99F79524-61D3-40ED-BF40-E642C07DD94A}" type="slidenum">
              <a:rPr lang="ru-RU" altLang="ru-RU"/>
              <a:pPr/>
              <a:t>‹#›</a:t>
            </a:fld>
            <a:endParaRPr lang="ru-RU" altLang="ru-RU"/>
          </a:p>
        </p:txBody>
      </p:sp>
    </p:spTree>
    <p:extLst>
      <p:ext uri="{BB962C8B-B14F-4D97-AF65-F5344CB8AC3E}">
        <p14:creationId xmlns:p14="http://schemas.microsoft.com/office/powerpoint/2010/main" val="317153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4" name="Дата 1"/>
          <p:cNvSpPr>
            <a:spLocks noGrp="1"/>
          </p:cNvSpPr>
          <p:nvPr>
            <p:ph type="dt" sz="half" idx="10"/>
          </p:nvPr>
        </p:nvSpPr>
        <p:spPr/>
        <p:txBody>
          <a:bodyPr/>
          <a:lstStyle>
            <a:lvl1pPr>
              <a:defRPr/>
            </a:lvl1pPr>
            <a:extLst/>
          </a:lstStyle>
          <a:p>
            <a:pPr>
              <a:defRPr/>
            </a:pPr>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lstStyle>
          <a:p>
            <a:fld id="{5441521A-EB61-4776-8D43-E01D70FC5F0D}" type="slidenum">
              <a:rPr lang="ru-RU" altLang="ru-RU"/>
              <a:pPr/>
              <a:t>‹#›</a:t>
            </a:fld>
            <a:endParaRPr lang="ru-RU" altLang="ru-RU"/>
          </a:p>
        </p:txBody>
      </p:sp>
    </p:spTree>
    <p:extLst>
      <p:ext uri="{BB962C8B-B14F-4D97-AF65-F5344CB8AC3E}">
        <p14:creationId xmlns:p14="http://schemas.microsoft.com/office/powerpoint/2010/main" val="11983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CF597E34-1CF7-4A63-BAEC-6EFA9544B590}" type="slidenum">
              <a:rPr lang="ru-RU" altLang="ru-RU"/>
              <a:pPr/>
              <a:t>‹#›</a:t>
            </a:fld>
            <a:endParaRPr lang="ru-RU" altLang="ru-RU"/>
          </a:p>
        </p:txBody>
      </p:sp>
    </p:spTree>
    <p:extLst>
      <p:ext uri="{BB962C8B-B14F-4D97-AF65-F5344CB8AC3E}">
        <p14:creationId xmlns:p14="http://schemas.microsoft.com/office/powerpoint/2010/main" val="124015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a:lnSpc>
                <a:spcPts val="3000"/>
              </a:lnSpc>
              <a:spcBef>
                <a:spcPts val="600"/>
              </a:spcBef>
              <a:buClr>
                <a:schemeClr val="accent1"/>
              </a:buClr>
              <a:buSzPct val="80000"/>
              <a:buFont typeface="Wingdings 2"/>
              <a:buNone/>
              <a:defRPr/>
            </a:pPr>
            <a:endParaRPr lang="en-US" sz="3200">
              <a:latin typeface="+mn-lt"/>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lstStyle>
          <a:p>
            <a:fld id="{E5577097-AC71-4E26-9B42-1E31576AC446}" type="slidenum">
              <a:rPr lang="ru-RU" altLang="ru-RU"/>
              <a:pPr/>
              <a:t>‹#›</a:t>
            </a:fld>
            <a:endParaRPr lang="ru-RU" altLang="ru-RU"/>
          </a:p>
        </p:txBody>
      </p:sp>
    </p:spTree>
    <p:extLst>
      <p:ext uri="{BB962C8B-B14F-4D97-AF65-F5344CB8AC3E}">
        <p14:creationId xmlns:p14="http://schemas.microsoft.com/office/powerpoint/2010/main" val="248775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defRPr sz="1200">
                <a:solidFill>
                  <a:srgbClr val="B4B1A0"/>
                </a:solidFill>
              </a:defRPr>
            </a:lvl1pPr>
          </a:lstStyle>
          <a:p>
            <a:fld id="{09B8E2C2-CBF2-46D0-947C-AB4FE53C77D4}" type="slidenum">
              <a:rPr lang="ru-RU" altLang="ru-RU"/>
              <a:pPr/>
              <a:t>‹#›</a:t>
            </a:fld>
            <a:endParaRPr lang="ru-RU" alt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2" r:id="rId2"/>
    <p:sldLayoutId id="2147483718" r:id="rId3"/>
    <p:sldLayoutId id="2147483713" r:id="rId4"/>
    <p:sldLayoutId id="2147483719" r:id="rId5"/>
    <p:sldLayoutId id="2147483714" r:id="rId6"/>
    <p:sldLayoutId id="2147483720" r:id="rId7"/>
    <p:sldLayoutId id="2147483721" r:id="rId8"/>
    <p:sldLayoutId id="2147483722" r:id="rId9"/>
    <p:sldLayoutId id="2147483715" r:id="rId10"/>
    <p:sldLayoutId id="2147483716" r:id="rId11"/>
  </p:sldLayoutIdLst>
  <p:txStyles>
    <p:titleStyle>
      <a:lvl1pPr algn="l" rtl="0" eaLnBrk="0" fontAlgn="base" hangingPunct="0">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1488B"/>
          </a:solidFill>
          <a:latin typeface="Corbel" pitchFamily="34" charset="0"/>
        </a:defRPr>
      </a:lvl2pPr>
      <a:lvl3pPr algn="l" rtl="0" eaLnBrk="0" fontAlgn="base" hangingPunct="0">
        <a:spcBef>
          <a:spcPct val="0"/>
        </a:spcBef>
        <a:spcAft>
          <a:spcPct val="0"/>
        </a:spcAft>
        <a:defRPr sz="4300">
          <a:solidFill>
            <a:srgbClr val="11488B"/>
          </a:solidFill>
          <a:latin typeface="Corbel" pitchFamily="34" charset="0"/>
        </a:defRPr>
      </a:lvl3pPr>
      <a:lvl4pPr algn="l" rtl="0" eaLnBrk="0" fontAlgn="base" hangingPunct="0">
        <a:spcBef>
          <a:spcPct val="0"/>
        </a:spcBef>
        <a:spcAft>
          <a:spcPct val="0"/>
        </a:spcAft>
        <a:defRPr sz="4300">
          <a:solidFill>
            <a:srgbClr val="11488B"/>
          </a:solidFill>
          <a:latin typeface="Corbel" pitchFamily="34" charset="0"/>
        </a:defRPr>
      </a:lvl4pPr>
      <a:lvl5pPr algn="l" rtl="0" eaLnBrk="0" fontAlgn="base" hangingPunct="0">
        <a:spcBef>
          <a:spcPct val="0"/>
        </a:spcBef>
        <a:spcAft>
          <a:spcPct val="0"/>
        </a:spcAft>
        <a:defRPr sz="4300">
          <a:solidFill>
            <a:srgbClr val="11488B"/>
          </a:solidFill>
          <a:latin typeface="Corbel" pitchFamily="34" charset="0"/>
        </a:defRPr>
      </a:lvl5pPr>
      <a:lvl6pPr marL="457200" algn="l" rtl="0" fontAlgn="base">
        <a:spcBef>
          <a:spcPct val="0"/>
        </a:spcBef>
        <a:spcAft>
          <a:spcPct val="0"/>
        </a:spcAft>
        <a:defRPr sz="4300">
          <a:solidFill>
            <a:srgbClr val="11488B"/>
          </a:solidFill>
          <a:latin typeface="Corbel" pitchFamily="34" charset="0"/>
        </a:defRPr>
      </a:lvl6pPr>
      <a:lvl7pPr marL="914400" algn="l" rtl="0" fontAlgn="base">
        <a:spcBef>
          <a:spcPct val="0"/>
        </a:spcBef>
        <a:spcAft>
          <a:spcPct val="0"/>
        </a:spcAft>
        <a:defRPr sz="4300">
          <a:solidFill>
            <a:srgbClr val="11488B"/>
          </a:solidFill>
          <a:latin typeface="Corbel" pitchFamily="34" charset="0"/>
        </a:defRPr>
      </a:lvl7pPr>
      <a:lvl8pPr marL="1371600" algn="l" rtl="0" fontAlgn="base">
        <a:spcBef>
          <a:spcPct val="0"/>
        </a:spcBef>
        <a:spcAft>
          <a:spcPct val="0"/>
        </a:spcAft>
        <a:defRPr sz="4300">
          <a:solidFill>
            <a:srgbClr val="11488B"/>
          </a:solidFill>
          <a:latin typeface="Corbel" pitchFamily="34" charset="0"/>
        </a:defRPr>
      </a:lvl8pPr>
      <a:lvl9pPr marL="1828800" algn="l" rtl="0" fontAlgn="base">
        <a:spcBef>
          <a:spcPct val="0"/>
        </a:spcBef>
        <a:spcAft>
          <a:spcPct val="0"/>
        </a:spcAft>
        <a:defRPr sz="4300">
          <a:solidFill>
            <a:srgbClr val="11488B"/>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064A2"/>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http://club-edu.tambov.ru/vjpusk/vjp031/rabot/36/3133.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http://www.rusk.ru/images/2008/12166.jpg" TargetMode="Externa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CCFFCC"/>
            </a:gs>
            <a:gs pos="100000">
              <a:srgbClr val="FFFFCC"/>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eaLnBrk="1" fontAlgn="auto" hangingPunct="1">
              <a:spcAft>
                <a:spcPts val="0"/>
              </a:spcAft>
              <a:defRPr/>
            </a:pPr>
            <a:r>
              <a:rPr lang="ru-RU" sz="6000" dirty="0" smtClean="0">
                <a:solidFill>
                  <a:schemeClr val="tx2">
                    <a:lumMod val="50000"/>
                  </a:schemeClr>
                </a:solidFill>
              </a:rPr>
              <a:t>Солженицын А.И.</a:t>
            </a:r>
            <a:endParaRPr lang="ru-RU" sz="4000" dirty="0">
              <a:solidFill>
                <a:schemeClr val="tx2">
                  <a:lumMod val="50000"/>
                </a:schemeClr>
              </a:solidFill>
            </a:endParaRPr>
          </a:p>
        </p:txBody>
      </p:sp>
      <p:sp>
        <p:nvSpPr>
          <p:cNvPr id="8196" name="Rectangle 6"/>
          <p:cNvSpPr>
            <a:spLocks noChangeArrowheads="1"/>
          </p:cNvSpPr>
          <p:nvPr/>
        </p:nvSpPr>
        <p:spPr bwMode="auto">
          <a:xfrm>
            <a:off x="5214938" y="2357438"/>
            <a:ext cx="2857500" cy="954087"/>
          </a:xfrm>
          <a:prstGeom prst="rect">
            <a:avLst/>
          </a:prstGeom>
          <a:noFill/>
          <a:ln w="9525">
            <a:noFill/>
            <a:miter lim="800000"/>
            <a:headEnd/>
            <a:tailEnd/>
          </a:ln>
        </p:spPr>
        <p:txBody>
          <a:bodyPr anchor="ctr">
            <a:spAutoFit/>
          </a:bodyPr>
          <a:lstStyle/>
          <a:p>
            <a:pPr algn="r">
              <a:defRPr/>
            </a:pPr>
            <a:r>
              <a:rPr lang="ru-RU" b="0" dirty="0">
                <a:solidFill>
                  <a:srgbClr val="990000"/>
                </a:solidFill>
              </a:rPr>
              <a:t>"</a:t>
            </a:r>
            <a:r>
              <a:rPr lang="ru-RU" b="0" dirty="0">
                <a:solidFill>
                  <a:schemeClr val="tx2">
                    <a:lumMod val="50000"/>
                  </a:schemeClr>
                </a:solidFill>
              </a:rPr>
              <a:t>Я пишу правду о России"</a:t>
            </a:r>
          </a:p>
        </p:txBody>
      </p:sp>
      <p:pic>
        <p:nvPicPr>
          <p:cNvPr id="2" name="Picture 7" descr="s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857375"/>
            <a:ext cx="324008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CC99"/>
            </a:gs>
          </a:gsLst>
          <a:path path="rect">
            <a:fillToRect r="100000" b="100000"/>
          </a:path>
        </a:gra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428750" y="285750"/>
            <a:ext cx="7197725" cy="4214813"/>
          </a:xfrm>
        </p:spPr>
        <p:txBody>
          <a:bodyPr/>
          <a:lstStyle/>
          <a:p>
            <a:pPr algn="ctr" eaLnBrk="1" hangingPunct="1">
              <a:buFontTx/>
              <a:buNone/>
              <a:defRPr/>
            </a:pPr>
            <a:r>
              <a:rPr lang="ru-RU" sz="2000" dirty="0" smtClean="0">
                <a:solidFill>
                  <a:srgbClr val="660066"/>
                </a:solidFill>
              </a:rPr>
              <a:t>     </a:t>
            </a:r>
            <a:r>
              <a:rPr lang="ru-RU" sz="2000" dirty="0" smtClean="0">
                <a:solidFill>
                  <a:schemeClr val="tx2">
                    <a:lumMod val="50000"/>
                  </a:schemeClr>
                </a:solidFill>
                <a:latin typeface="Monotype Corsiva" pitchFamily="66" charset="0"/>
              </a:rPr>
              <a:t>В круге первом» (в заглавии содержится аллюзия на первый круг </a:t>
            </a:r>
            <a:r>
              <a:rPr lang="ru-RU" sz="2000" dirty="0" err="1" smtClean="0">
                <a:solidFill>
                  <a:schemeClr val="tx2">
                    <a:lumMod val="50000"/>
                  </a:schemeClr>
                </a:solidFill>
                <a:latin typeface="Monotype Corsiva" pitchFamily="66" charset="0"/>
              </a:rPr>
              <a:t>дантова</a:t>
            </a:r>
            <a:r>
              <a:rPr lang="ru-RU" sz="2000" dirty="0" smtClean="0">
                <a:solidFill>
                  <a:schemeClr val="tx2">
                    <a:lumMod val="50000"/>
                  </a:schemeClr>
                </a:solidFill>
                <a:latin typeface="Monotype Corsiva" pitchFamily="66" charset="0"/>
              </a:rPr>
              <a:t> ада) – роман по преимуществу сатирический, действие которого происходит в специализированном институте-тюрьме </a:t>
            </a:r>
            <a:r>
              <a:rPr lang="ru-RU" sz="2000" dirty="0" err="1" smtClean="0">
                <a:solidFill>
                  <a:schemeClr val="tx2">
                    <a:lumMod val="50000"/>
                  </a:schemeClr>
                </a:solidFill>
                <a:latin typeface="Monotype Corsiva" pitchFamily="66" charset="0"/>
              </a:rPr>
              <a:t>Маврино</a:t>
            </a:r>
            <a:r>
              <a:rPr lang="ru-RU" sz="2000" dirty="0" smtClean="0">
                <a:solidFill>
                  <a:schemeClr val="tx2">
                    <a:lumMod val="50000"/>
                  </a:schemeClr>
                </a:solidFill>
                <a:latin typeface="Monotype Corsiva" pitchFamily="66" charset="0"/>
              </a:rPr>
              <a:t>, аналоге того, где в конце 40-х гг. содержался Солженицын. Многие западные критики высоко оценили роман за широкую панораму и глубокий, непредвзятый анализ сталинской действительности. Второй роман писателя, «Раковый корпус», также носит автобиографический характер: герой романа, </a:t>
            </a:r>
            <a:r>
              <a:rPr lang="ru-RU" sz="2000" dirty="0" err="1" smtClean="0">
                <a:solidFill>
                  <a:schemeClr val="tx2">
                    <a:lumMod val="50000"/>
                  </a:schemeClr>
                </a:solidFill>
                <a:latin typeface="Monotype Corsiva" pitchFamily="66" charset="0"/>
              </a:rPr>
              <a:t>Русанов</a:t>
            </a:r>
            <a:r>
              <a:rPr lang="ru-RU" sz="2000" dirty="0" smtClean="0">
                <a:solidFill>
                  <a:schemeClr val="tx2">
                    <a:lumMod val="50000"/>
                  </a:schemeClr>
                </a:solidFill>
                <a:latin typeface="Monotype Corsiva" pitchFamily="66" charset="0"/>
              </a:rPr>
              <a:t>, как в свое время и сам автор, лечится от рака в среднеазиатской провинциальной больнице. Хотя в «Раковом корпусе» заметны и политические акценты, главная тема романа – борьба человека со смертью: писатель проводит мысль о том, что жертвы смертельной болезни парадоксальным образом добиваются свободы, которой лишены здоровые люди</a:t>
            </a:r>
            <a:r>
              <a:rPr lang="ru-RU" sz="2000" dirty="0" smtClean="0">
                <a:solidFill>
                  <a:schemeClr val="tx2">
                    <a:lumMod val="50000"/>
                  </a:schemeClr>
                </a:solidFill>
              </a:rPr>
              <a:t>. </a:t>
            </a:r>
          </a:p>
        </p:txBody>
      </p:sp>
      <p:pic>
        <p:nvPicPr>
          <p:cNvPr id="17411" name="Picture 3" descr="C:\Documents and Settings\Marina\Рабочий стол\solzhenits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4714875"/>
            <a:ext cx="25796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C:\Documents and Settings\Marina\Рабочий стол\jzl-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4786313"/>
            <a:ext cx="25003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071938" y="0"/>
            <a:ext cx="5072062" cy="6858000"/>
          </a:xfrm>
        </p:spPr>
        <p:txBody>
          <a:bodyPr/>
          <a:lstStyle/>
          <a:p>
            <a:pPr algn="ctr" eaLnBrk="1" hangingPunct="1">
              <a:lnSpc>
                <a:spcPct val="80000"/>
              </a:lnSpc>
              <a:buFontTx/>
              <a:buNone/>
              <a:defRPr/>
            </a:pPr>
            <a:r>
              <a:rPr lang="ru-RU" sz="2400" b="1" dirty="0" smtClean="0">
                <a:latin typeface="Monotype Corsiva" pitchFamily="66" charset="0"/>
              </a:rPr>
              <a:t> </a:t>
            </a:r>
          </a:p>
          <a:p>
            <a:pPr algn="ctr" eaLnBrk="1" hangingPunct="1">
              <a:lnSpc>
                <a:spcPct val="80000"/>
              </a:lnSpc>
              <a:buFontTx/>
              <a:buNone/>
              <a:defRPr/>
            </a:pPr>
            <a:r>
              <a:rPr lang="ru-RU" sz="2400" dirty="0" smtClean="0">
                <a:solidFill>
                  <a:schemeClr val="tx2">
                    <a:lumMod val="50000"/>
                  </a:schemeClr>
                </a:solidFill>
                <a:latin typeface="Monotype Corsiva" pitchFamily="66" charset="0"/>
              </a:rPr>
              <a:t> В 1970 г. Александр Исаевич  был удостоен Нобелевской премии по литературе «за нравственную силу, почерпнутую в традиции великой русской литературы». Узнав о присуждении ему премии, писатель немедленно заявил, что намерен получить награду «лично, в установленный день». Однако, как и 12 лет назад, когда Нобелевской премии был удостоен другой русский писатель, Борис Пастернак, советское правительство сочло решение Нобелевского комитета «политически враждебным», и Солженицын, боясь, что после своей поездки он не сможет вернуться на родину, с благодарностью принял высокую награду, однако на церемонии награждения не присутствовал. </a:t>
            </a:r>
          </a:p>
        </p:txBody>
      </p:sp>
      <p:pic>
        <p:nvPicPr>
          <p:cNvPr id="18435" name="Picture 4" descr="C:\Documents and Settings\Marina\Рабочий стол\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571500"/>
            <a:ext cx="310832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C:\Documents and Settings\Marina\Рабочий стол\10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643313"/>
            <a:ext cx="35020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CC"/>
            </a:gs>
          </a:gsLst>
          <a:path path="shape">
            <a:fillToRect l="50000" t="50000" r="50000" b="50000"/>
          </a:path>
        </a:gra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071563" y="0"/>
            <a:ext cx="7500937" cy="5929313"/>
          </a:xfrm>
        </p:spPr>
        <p:txBody>
          <a:bodyPr/>
          <a:lstStyle/>
          <a:p>
            <a:pPr algn="ctr" eaLnBrk="1" hangingPunct="1">
              <a:lnSpc>
                <a:spcPct val="80000"/>
              </a:lnSpc>
              <a:buFontTx/>
              <a:buNone/>
              <a:defRPr/>
            </a:pPr>
            <a:r>
              <a:rPr lang="ru-RU" dirty="0" smtClean="0">
                <a:solidFill>
                  <a:schemeClr val="tx2">
                    <a:lumMod val="50000"/>
                  </a:schemeClr>
                </a:solidFill>
              </a:rPr>
              <a:t>   </a:t>
            </a:r>
            <a:r>
              <a:rPr lang="ru-RU" sz="2800" dirty="0" smtClean="0">
                <a:solidFill>
                  <a:schemeClr val="tx2">
                    <a:lumMod val="50000"/>
                  </a:schemeClr>
                </a:solidFill>
                <a:latin typeface="Monotype Corsiva" pitchFamily="66" charset="0"/>
              </a:rPr>
              <a:t>В речи член Шведской академии Карл </a:t>
            </a:r>
            <a:r>
              <a:rPr lang="ru-RU" sz="2800" dirty="0" err="1" smtClean="0">
                <a:solidFill>
                  <a:schemeClr val="tx2">
                    <a:lumMod val="50000"/>
                  </a:schemeClr>
                </a:solidFill>
                <a:latin typeface="Monotype Corsiva" pitchFamily="66" charset="0"/>
              </a:rPr>
              <a:t>Рагнар</a:t>
            </a:r>
            <a:r>
              <a:rPr lang="ru-RU" sz="2800" dirty="0" smtClean="0">
                <a:solidFill>
                  <a:schemeClr val="tx2">
                    <a:lumMod val="50000"/>
                  </a:schemeClr>
                </a:solidFill>
                <a:latin typeface="Monotype Corsiva" pitchFamily="66" charset="0"/>
              </a:rPr>
              <a:t> </a:t>
            </a:r>
            <a:r>
              <a:rPr lang="ru-RU" sz="2800" dirty="0" err="1" smtClean="0">
                <a:solidFill>
                  <a:schemeClr val="tx2">
                    <a:lumMod val="50000"/>
                  </a:schemeClr>
                </a:solidFill>
                <a:latin typeface="Monotype Corsiva" pitchFamily="66" charset="0"/>
              </a:rPr>
              <a:t>Гиров</a:t>
            </a:r>
            <a:r>
              <a:rPr lang="ru-RU" sz="2800" dirty="0" smtClean="0">
                <a:solidFill>
                  <a:schemeClr val="tx2">
                    <a:lumMod val="50000"/>
                  </a:schemeClr>
                </a:solidFill>
                <a:latin typeface="Monotype Corsiva" pitchFamily="66" charset="0"/>
              </a:rPr>
              <a:t> отметил, что произведения Солженицына свидетельствуют о «несокрушимом достоинстве человека». Памятуя о преследовании писателя на родине, </a:t>
            </a:r>
            <a:r>
              <a:rPr lang="ru-RU" sz="2800" dirty="0" err="1" smtClean="0">
                <a:solidFill>
                  <a:schemeClr val="tx2">
                    <a:lumMod val="50000"/>
                  </a:schemeClr>
                </a:solidFill>
                <a:latin typeface="Monotype Corsiva" pitchFamily="66" charset="0"/>
              </a:rPr>
              <a:t>Гиров</a:t>
            </a:r>
            <a:r>
              <a:rPr lang="ru-RU" sz="2800" dirty="0" smtClean="0">
                <a:solidFill>
                  <a:schemeClr val="tx2">
                    <a:lumMod val="50000"/>
                  </a:schemeClr>
                </a:solidFill>
                <a:latin typeface="Monotype Corsiva" pitchFamily="66" charset="0"/>
              </a:rPr>
              <a:t> также сказал: «Где бы, по какой бы причине человеческому достоинству ни угрожали, творчество Солженицына, является не только обвинением гонителей свободы, но и предупреждением: подобными действиями они наносят урон прежде всего самим себе». В Нобелевской лекции лауреата, опубликованной в 1972 г., содержится излюбленная мысль писателя о том, что художник – это последний хранитель истины. Нобелевская лекция Солженицына заканчивается словами: «Одно слово правды весь мир перетянет».</a:t>
            </a:r>
            <a:r>
              <a:rPr lang="ru-RU" sz="2400" dirty="0" smtClean="0">
                <a:solidFill>
                  <a:schemeClr val="tx2">
                    <a:lumMod val="50000"/>
                  </a:schemeClr>
                </a:solidFill>
                <a:latin typeface="Monotype Corsiva" pitchFamily="66"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FFCCCC"/>
            </a:gs>
          </a:gsLst>
          <a:path path="shape">
            <a:fillToRect l="50000" t="50000" r="50000" b="50000"/>
          </a:path>
        </a:gra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286250" y="0"/>
            <a:ext cx="4648200" cy="6858000"/>
          </a:xfrm>
        </p:spPr>
        <p:txBody>
          <a:bodyPr/>
          <a:lstStyle/>
          <a:p>
            <a:pPr algn="ctr" eaLnBrk="1" hangingPunct="1">
              <a:buFontTx/>
              <a:buNone/>
              <a:defRPr/>
            </a:pPr>
            <a:r>
              <a:rPr lang="ru-RU" sz="2800" dirty="0" smtClean="0">
                <a:solidFill>
                  <a:schemeClr val="tx2">
                    <a:lumMod val="50000"/>
                  </a:schemeClr>
                </a:solidFill>
              </a:rPr>
              <a:t>   </a:t>
            </a:r>
            <a:r>
              <a:rPr lang="ru-RU" sz="2400" dirty="0" smtClean="0">
                <a:solidFill>
                  <a:schemeClr val="tx2">
                    <a:lumMod val="50000"/>
                  </a:schemeClr>
                </a:solidFill>
                <a:latin typeface="Monotype Corsiva" pitchFamily="66" charset="0"/>
              </a:rPr>
              <a:t>Через год после получения Нобелевской премии Солженицын разрешает публикацию своих произведений за рубежом, и в 1972 г. в лондонском издательстве на английском языке выходит «Август четырнадцатого» – первая книга многотомной эпопеи о русской революции, которую часто сравнивают с «Войной и миром» Толстого. В «Августе четырнадцатого», по мнению американской исследовательницы Патриции Блейк, «блестяще показано воздействие войны на жизнь отдельных людей, на всю нацию в целом». </a:t>
            </a:r>
          </a:p>
        </p:txBody>
      </p:sp>
      <p:pic>
        <p:nvPicPr>
          <p:cNvPr id="20483" name="Picture 4" descr="C:\Documents and Settings\Marina\Рабочий стол\7528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143000"/>
            <a:ext cx="28479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429000" y="0"/>
            <a:ext cx="5392738" cy="6453188"/>
          </a:xfrm>
        </p:spPr>
        <p:txBody>
          <a:bodyPr/>
          <a:lstStyle/>
          <a:p>
            <a:pPr algn="ctr" eaLnBrk="1" hangingPunct="1">
              <a:lnSpc>
                <a:spcPct val="80000"/>
              </a:lnSpc>
              <a:buFontTx/>
              <a:buNone/>
              <a:defRPr/>
            </a:pPr>
            <a:r>
              <a:rPr lang="ru-RU" sz="2400" dirty="0" smtClean="0">
                <a:solidFill>
                  <a:schemeClr val="tx2">
                    <a:lumMod val="50000"/>
                  </a:schemeClr>
                </a:solidFill>
              </a:rPr>
              <a:t>   </a:t>
            </a:r>
            <a:r>
              <a:rPr lang="ru-RU" sz="2400" dirty="0" smtClean="0">
                <a:solidFill>
                  <a:schemeClr val="tx2">
                    <a:lumMod val="50000"/>
                  </a:schemeClr>
                </a:solidFill>
                <a:latin typeface="Monotype Corsiva" pitchFamily="66" charset="0"/>
              </a:rPr>
              <a:t>В 1973 году после допроса машинистки КГБ конфисковал рукопись главного произведения писателя: «Архипелаг ГУЛАГ, 1918...1956: Опыт художественного исследования». Работая по памяти, а также используя собственные записи, которые он вел в лагерях и в ссылке, Солженицын задался целью воссоздать официально не существующую советскую историю, почтить память миллионов советских заключенных, «растертых в лагерную пыль». Под «Архипелагом ГУЛАГ» подразумеваются тюрьмы, исправительно-трудовые лагеря, поселения для ссыльных, разбросанные по всей территории СССР. В своей книге писатель пользуется воспоминаниями, устными и письменными свидетельствами более 200 заключенных, с которыми он встречался в местах </a:t>
            </a:r>
            <a:r>
              <a:rPr lang="ru-RU" sz="2400" dirty="0" smtClean="0">
                <a:solidFill>
                  <a:schemeClr val="bg1"/>
                </a:solidFill>
                <a:latin typeface="Monotype Corsiva" pitchFamily="66" charset="0"/>
              </a:rPr>
              <a:t>лишения свободы. </a:t>
            </a:r>
          </a:p>
        </p:txBody>
      </p:sp>
      <p:pic>
        <p:nvPicPr>
          <p:cNvPr id="21507" name="Picture 5" descr="Картинка 10 из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71625"/>
            <a:ext cx="2409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CCFF"/>
            </a:gs>
            <a:gs pos="100000">
              <a:srgbClr val="99FFCC"/>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214438" y="285750"/>
            <a:ext cx="7643812" cy="3786188"/>
          </a:xfrm>
        </p:spPr>
        <p:txBody>
          <a:bodyPr/>
          <a:lstStyle/>
          <a:p>
            <a:pPr algn="ctr" eaLnBrk="1" hangingPunct="1">
              <a:buFontTx/>
              <a:buNone/>
              <a:defRPr/>
            </a:pPr>
            <a:r>
              <a:rPr lang="ru-RU" sz="2400" dirty="0" smtClean="0">
                <a:solidFill>
                  <a:schemeClr val="tx2">
                    <a:lumMod val="50000"/>
                  </a:schemeClr>
                </a:solidFill>
                <a:latin typeface="Monotype Corsiva" pitchFamily="66" charset="0"/>
              </a:rPr>
              <a:t>   Вскоре после конфискации рукописи Солженицын связался со своим издателем в Париже и распорядился сдать в набор вывезенный туда экземпляр «Архипелага», который увидел свет в декабре 1973 г., а 12 февраля 1974 г. писатель был арестован, обвинен в государственной измене, лишен советского гражданства и депортирован в ФРГ. Его второй жене, Наталии Светловой, на которой писатель женился в 1973 г. после развода с первой женой, с тремя сыновьями было разрешено присоединиться к мужу позднее. </a:t>
            </a:r>
          </a:p>
        </p:txBody>
      </p:sp>
      <p:pic>
        <p:nvPicPr>
          <p:cNvPr id="22531" name="Picture 3" descr="C:\Documents and Settings\Marina\Рабочий стол\jzl-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4286250"/>
            <a:ext cx="32146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50000">
              <a:srgbClr val="FFCC99"/>
            </a:gs>
            <a:gs pos="100000">
              <a:srgbClr val="FFCCFF"/>
            </a:gs>
          </a:gsLst>
          <a:lin ang="2700000" scaled="1"/>
        </a:gradFill>
        <a:effectLst/>
      </p:bgPr>
    </p:bg>
    <p:spTree>
      <p:nvGrpSpPr>
        <p:cNvPr id="1" name=""/>
        <p:cNvGrpSpPr/>
        <p:nvPr/>
      </p:nvGrpSpPr>
      <p:grpSpPr>
        <a:xfrm>
          <a:off x="0" y="0"/>
          <a:ext cx="0" cy="0"/>
          <a:chOff x="0" y="0"/>
          <a:chExt cx="0" cy="0"/>
        </a:xfrm>
      </p:grpSpPr>
      <p:pic>
        <p:nvPicPr>
          <p:cNvPr id="23554" name="Picture 4" descr="solzh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2714625" y="-9525"/>
            <a:ext cx="3714750" cy="2295525"/>
          </a:xfrm>
          <a:noFill/>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idx="1"/>
          </p:nvPr>
        </p:nvSpPr>
        <p:spPr>
          <a:xfrm>
            <a:off x="468313" y="2428875"/>
            <a:ext cx="8229600" cy="4230688"/>
          </a:xfrm>
        </p:spPr>
        <p:txBody>
          <a:bodyPr/>
          <a:lstStyle/>
          <a:p>
            <a:pPr algn="ctr" eaLnBrk="1" hangingPunct="1">
              <a:lnSpc>
                <a:spcPct val="80000"/>
              </a:lnSpc>
              <a:buFontTx/>
              <a:buNone/>
              <a:defRPr/>
            </a:pPr>
            <a:r>
              <a:rPr lang="ru-RU" sz="2800" dirty="0" smtClean="0">
                <a:solidFill>
                  <a:schemeClr val="tx2">
                    <a:lumMod val="50000"/>
                  </a:schemeClr>
                </a:solidFill>
                <a:latin typeface="Monotype Corsiva" pitchFamily="66" charset="0"/>
              </a:rPr>
              <a:t>    После двух лет пребывания в Цюрихе Солженицын с семьей переезжает в США и поселяется в штате Вермонт, где писатель завершает третий том «Архипелага ГУЛАГ» (русское издание – 1976, английское – 1978), а также продолжает работу над циклом исторических романов о русской революции, начатым «Августом четырнадцатого» и названным «Красное колесо», – по словам самого писателя «трагической историей о том, как сами русские... уничтожили и свое прошлое. и свое будущее», В 1972 г. писатель заметил, что на весь цикл «может уйти 20 лет, и я, возможно, не доживу».</a:t>
            </a:r>
            <a:r>
              <a:rPr lang="ru-RU" sz="2800" dirty="0" smtClean="0">
                <a:solidFill>
                  <a:schemeClr val="tx2">
                    <a:lumMod val="50000"/>
                  </a:schemeClr>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99FFCC"/>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857250" y="3071813"/>
            <a:ext cx="8286750" cy="3786187"/>
          </a:xfrm>
        </p:spPr>
        <p:txBody>
          <a:bodyPr/>
          <a:lstStyle/>
          <a:p>
            <a:pPr algn="ctr" eaLnBrk="1" hangingPunct="1">
              <a:lnSpc>
                <a:spcPct val="80000"/>
              </a:lnSpc>
              <a:buFontTx/>
              <a:buNone/>
              <a:defRPr/>
            </a:pPr>
            <a:r>
              <a:rPr lang="ru-RU" sz="2400" dirty="0" smtClean="0">
                <a:solidFill>
                  <a:schemeClr val="tx2">
                    <a:lumMod val="50000"/>
                  </a:schemeClr>
                </a:solidFill>
                <a:latin typeface="Monotype Corsiva" pitchFamily="66" charset="0"/>
              </a:rPr>
              <a:t>      Будучи на Западе, он завершил "Бодался теленок с дубом: очерки литературной жизни" (1975) и восстановил три пьесы (1981), сочиненные им устно в лагерях. В 1982 публикацией расширенной версии "Августа 14-го" открылось "повествование в отмеренных сроках" о русской революции - "Красное колесо". Сплотка глав оттуда была опубликована еще в 1975 под названием "Ленин в Цюрихе". Среди его выступлений на Западе отметим "Расколотый мир" (речь в Гарварде, 1978), "Чем грозит Америке плохое понимание России" и "Иметь мужество видеть" (статьи для журнала "</a:t>
            </a:r>
            <a:r>
              <a:rPr lang="ru-RU" sz="2400" dirty="0" err="1" smtClean="0">
                <a:solidFill>
                  <a:schemeClr val="tx2">
                    <a:lumMod val="50000"/>
                  </a:schemeClr>
                </a:solidFill>
                <a:latin typeface="Monotype Corsiva" pitchFamily="66" charset="0"/>
              </a:rPr>
              <a:t>Форин</a:t>
            </a:r>
            <a:r>
              <a:rPr lang="ru-RU" sz="2400" dirty="0" smtClean="0">
                <a:solidFill>
                  <a:schemeClr val="tx2">
                    <a:lumMod val="50000"/>
                  </a:schemeClr>
                </a:solidFill>
                <a:latin typeface="Monotype Corsiva" pitchFamily="66" charset="0"/>
              </a:rPr>
              <a:t> </a:t>
            </a:r>
            <a:r>
              <a:rPr lang="ru-RU" sz="2400" dirty="0" err="1" smtClean="0">
                <a:solidFill>
                  <a:schemeClr val="tx2">
                    <a:lumMod val="50000"/>
                  </a:schemeClr>
                </a:solidFill>
                <a:latin typeface="Monotype Corsiva" pitchFamily="66" charset="0"/>
              </a:rPr>
              <a:t>Афферс</a:t>
            </a:r>
            <a:r>
              <a:rPr lang="ru-RU" sz="2400" dirty="0" smtClean="0">
                <a:solidFill>
                  <a:schemeClr val="tx2">
                    <a:lumMod val="50000"/>
                  </a:schemeClr>
                </a:solidFill>
                <a:latin typeface="Monotype Corsiva" pitchFamily="66" charset="0"/>
              </a:rPr>
              <a:t>", 1980). Интеллектуальное и моральное влияние Солженицына сыграли важную роль в падении коммунистических режимов Восточной Европы и СССР.</a:t>
            </a:r>
            <a:r>
              <a:rPr lang="ru-RU" sz="2000" dirty="0" smtClean="0">
                <a:solidFill>
                  <a:schemeClr val="tx2">
                    <a:lumMod val="50000"/>
                  </a:schemeClr>
                </a:solidFill>
              </a:rPr>
              <a:t> </a:t>
            </a:r>
          </a:p>
        </p:txBody>
      </p:sp>
      <p:pic>
        <p:nvPicPr>
          <p:cNvPr id="24579" name="i-main-pic" descr="Картинка 17 из 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57188"/>
            <a:ext cx="280193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i?id=93358829&amp;to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60350"/>
            <a:ext cx="21605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i?id=62750270&amp;tov=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23764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s>
            <a:gs pos="50000">
              <a:srgbClr val="99CCFF"/>
            </a:gs>
            <a:gs pos="100000">
              <a:srgbClr val="CCFF99"/>
            </a:gs>
          </a:gsLst>
          <a:lin ang="0" scaled="1"/>
        </a:gra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2276475"/>
            <a:ext cx="8229600" cy="4176713"/>
          </a:xfrm>
        </p:spPr>
        <p:txBody>
          <a:bodyPr/>
          <a:lstStyle/>
          <a:p>
            <a:pPr algn="ctr" eaLnBrk="1" hangingPunct="1">
              <a:buFontTx/>
              <a:buNone/>
              <a:defRPr/>
            </a:pPr>
            <a:r>
              <a:rPr lang="ru-RU" sz="2800" dirty="0" smtClean="0">
                <a:solidFill>
                  <a:schemeClr val="tx2">
                    <a:lumMod val="50000"/>
                  </a:schemeClr>
                </a:solidFill>
                <a:latin typeface="Monotype Corsiva" pitchFamily="66" charset="0"/>
              </a:rPr>
              <a:t>    Со времени переезда Солженицына на Запад вокруг его имени ведется бурная полемика. а его репутация колеблется в зависимости от его высказываний. Так, в связи с его обращением по случаю присуждения ему почетной степени к студентам Гарвардского университета в 1978 г., в котором писатель осудил материализм капиталистического Запада так же резко, как и репрессии социалистического Востока, противники Солженицына назвали его «утопическим реакционером».</a:t>
            </a:r>
            <a:r>
              <a:rPr lang="ru-RU" sz="2800" dirty="0" smtClean="0">
                <a:solidFill>
                  <a:schemeClr val="tx2">
                    <a:lumMod val="50000"/>
                  </a:schemeClr>
                </a:solidFill>
              </a:rPr>
              <a:t> </a:t>
            </a:r>
          </a:p>
        </p:txBody>
      </p:sp>
      <p:pic>
        <p:nvPicPr>
          <p:cNvPr id="25603" name="Picture 4" descr="http://club-edu.tambov.ru/vjpusk/vjp031/rabot/36/313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8888" y="188913"/>
            <a:ext cx="18097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ChangeArrowheads="1"/>
          </p:cNvSpPr>
          <p:nvPr/>
        </p:nvSpPr>
        <p:spPr bwMode="auto">
          <a:xfrm>
            <a:off x="3132138" y="1844675"/>
            <a:ext cx="4167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Monotype Corsiva" panose="03010101010201010101" pitchFamily="66" charset="0"/>
              </a:defRPr>
            </a:lvl1pPr>
            <a:lvl2pPr marL="742950" indent="-285750" eaLnBrk="0" hangingPunct="0">
              <a:defRPr sz="2800" b="1">
                <a:solidFill>
                  <a:schemeClr val="tx1"/>
                </a:solidFill>
                <a:latin typeface="Monotype Corsiva" panose="03010101010201010101" pitchFamily="66" charset="0"/>
              </a:defRPr>
            </a:lvl2pPr>
            <a:lvl3pPr marL="1143000" indent="-228600" eaLnBrk="0" hangingPunct="0">
              <a:defRPr sz="2800" b="1">
                <a:solidFill>
                  <a:schemeClr val="tx1"/>
                </a:solidFill>
                <a:latin typeface="Monotype Corsiva" panose="03010101010201010101" pitchFamily="66" charset="0"/>
              </a:defRPr>
            </a:lvl3pPr>
            <a:lvl4pPr marL="1600200" indent="-228600" eaLnBrk="0" hangingPunct="0">
              <a:defRPr sz="2800" b="1">
                <a:solidFill>
                  <a:schemeClr val="tx1"/>
                </a:solidFill>
                <a:latin typeface="Monotype Corsiva" panose="03010101010201010101" pitchFamily="66" charset="0"/>
              </a:defRPr>
            </a:lvl4pPr>
            <a:lvl5pPr marL="2057400" indent="-228600" eaLnBrk="0" hangingPunct="0">
              <a:defRPr sz="2800" b="1">
                <a:solidFill>
                  <a:schemeClr val="tx1"/>
                </a:solidFill>
                <a:latin typeface="Monotype Corsiva" panose="03010101010201010101" pitchFamily="66" charset="0"/>
              </a:defRPr>
            </a:lvl5pPr>
            <a:lvl6pPr marL="2514600" indent="-228600" algn="ctr" eaLnBrk="0" fontAlgn="base" hangingPunct="0">
              <a:spcBef>
                <a:spcPct val="0"/>
              </a:spcBef>
              <a:spcAft>
                <a:spcPct val="0"/>
              </a:spcAft>
              <a:defRPr sz="2800" b="1">
                <a:solidFill>
                  <a:schemeClr val="tx1"/>
                </a:solidFill>
                <a:latin typeface="Monotype Corsiva" panose="03010101010201010101" pitchFamily="66" charset="0"/>
              </a:defRPr>
            </a:lvl6pPr>
            <a:lvl7pPr marL="2971800" indent="-228600" algn="ctr" eaLnBrk="0" fontAlgn="base" hangingPunct="0">
              <a:spcBef>
                <a:spcPct val="0"/>
              </a:spcBef>
              <a:spcAft>
                <a:spcPct val="0"/>
              </a:spcAft>
              <a:defRPr sz="2800" b="1">
                <a:solidFill>
                  <a:schemeClr val="tx1"/>
                </a:solidFill>
                <a:latin typeface="Monotype Corsiva" panose="03010101010201010101" pitchFamily="66" charset="0"/>
              </a:defRPr>
            </a:lvl7pPr>
            <a:lvl8pPr marL="3429000" indent="-228600" algn="ctr" eaLnBrk="0" fontAlgn="base" hangingPunct="0">
              <a:spcBef>
                <a:spcPct val="0"/>
              </a:spcBef>
              <a:spcAft>
                <a:spcPct val="0"/>
              </a:spcAft>
              <a:defRPr sz="2800" b="1">
                <a:solidFill>
                  <a:schemeClr val="tx1"/>
                </a:solidFill>
                <a:latin typeface="Monotype Corsiva" panose="03010101010201010101" pitchFamily="66" charset="0"/>
              </a:defRPr>
            </a:lvl8pPr>
            <a:lvl9pPr marL="3886200" indent="-228600" algn="ctr" eaLnBrk="0" fontAlgn="base" hangingPunct="0">
              <a:spcBef>
                <a:spcPct val="0"/>
              </a:spcBef>
              <a:spcAft>
                <a:spcPct val="0"/>
              </a:spcAft>
              <a:defRPr sz="2800" b="1">
                <a:solidFill>
                  <a:schemeClr val="tx1"/>
                </a:solidFill>
                <a:latin typeface="Monotype Corsiva" panose="03010101010201010101" pitchFamily="66" charset="0"/>
              </a:defRPr>
            </a:lvl9pPr>
          </a:lstStyle>
          <a:p>
            <a:pPr eaLnBrk="1" hangingPunct="1"/>
            <a:r>
              <a:rPr lang="ru-RU" altLang="ru-RU" sz="1800" b="0"/>
              <a:t>А. И. Солженицын на выступлении</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CCFFFF"/>
            </a:gs>
          </a:gsLst>
          <a:lin ang="2700000" scaled="1"/>
        </a:gradFill>
        <a:effectLst/>
      </p:bgPr>
    </p:bg>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1071563" y="2852738"/>
            <a:ext cx="7626350" cy="3648075"/>
          </a:xfrm>
        </p:spPr>
        <p:txBody>
          <a:bodyPr/>
          <a:lstStyle/>
          <a:p>
            <a:pPr algn="ctr" eaLnBrk="1" hangingPunct="1">
              <a:lnSpc>
                <a:spcPct val="90000"/>
              </a:lnSpc>
              <a:buFontTx/>
              <a:buNone/>
              <a:defRPr/>
            </a:pPr>
            <a:r>
              <a:rPr lang="ru-RU" sz="2400" dirty="0" smtClean="0">
                <a:solidFill>
                  <a:srgbClr val="336600"/>
                </a:solidFill>
                <a:latin typeface="Monotype Corsiva" pitchFamily="66" charset="0"/>
              </a:rPr>
              <a:t>    </a:t>
            </a:r>
            <a:r>
              <a:rPr lang="ru-RU" sz="2400" dirty="0" smtClean="0">
                <a:solidFill>
                  <a:schemeClr val="tx2">
                    <a:lumMod val="50000"/>
                  </a:schemeClr>
                </a:solidFill>
                <a:latin typeface="Monotype Corsiva" pitchFamily="66" charset="0"/>
              </a:rPr>
              <a:t>Произведения писателя также вызывают далеко не однозначные оценки. В 1972 г. американский критик Джозеф </a:t>
            </a:r>
            <a:r>
              <a:rPr lang="ru-RU" sz="2400" dirty="0" err="1" smtClean="0">
                <a:solidFill>
                  <a:schemeClr val="tx2">
                    <a:lumMod val="50000"/>
                  </a:schemeClr>
                </a:solidFill>
                <a:latin typeface="Monotype Corsiva" pitchFamily="66" charset="0"/>
              </a:rPr>
              <a:t>Эпстайн</a:t>
            </a:r>
            <a:r>
              <a:rPr lang="ru-RU" sz="2400" dirty="0" smtClean="0">
                <a:solidFill>
                  <a:schemeClr val="tx2">
                    <a:lumMod val="50000"/>
                  </a:schemeClr>
                </a:solidFill>
                <a:latin typeface="Monotype Corsiva" pitchFamily="66" charset="0"/>
              </a:rPr>
              <a:t> отмечал, что для Александра Исаевича «нравственный конфликт является основой всякого действия». Рецензируя в 1972 г. «Август четырнадцатого», югославский писатель-политолог Милован </a:t>
            </a:r>
            <a:r>
              <a:rPr lang="ru-RU" sz="2400" dirty="0" err="1" smtClean="0">
                <a:solidFill>
                  <a:schemeClr val="tx2">
                    <a:lumMod val="50000"/>
                  </a:schemeClr>
                </a:solidFill>
                <a:latin typeface="Monotype Corsiva" pitchFamily="66" charset="0"/>
              </a:rPr>
              <a:t>Джилас</a:t>
            </a:r>
            <a:r>
              <a:rPr lang="ru-RU" sz="2400" dirty="0" smtClean="0">
                <a:solidFill>
                  <a:schemeClr val="tx2">
                    <a:lumMod val="50000"/>
                  </a:schemeClr>
                </a:solidFill>
                <a:latin typeface="Monotype Corsiva" pitchFamily="66" charset="0"/>
              </a:rPr>
              <a:t> писал, что «Солженицын заполняет вакуум, образовавшийся в русской культуре и сознании. Он вернул России ее душу – ту самую, которую открыли миру Пушкин, Гоголь, Толстой, Достоевский, Чехов и Горький». </a:t>
            </a:r>
          </a:p>
        </p:txBody>
      </p:sp>
      <p:sp>
        <p:nvSpPr>
          <p:cNvPr id="266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Monotype Corsiva" panose="03010101010201010101" pitchFamily="66" charset="0"/>
              </a:defRPr>
            </a:lvl1pPr>
            <a:lvl2pPr marL="742950" indent="-285750" eaLnBrk="0" hangingPunct="0">
              <a:defRPr sz="2800" b="1">
                <a:solidFill>
                  <a:schemeClr val="tx1"/>
                </a:solidFill>
                <a:latin typeface="Monotype Corsiva" panose="03010101010201010101" pitchFamily="66" charset="0"/>
              </a:defRPr>
            </a:lvl2pPr>
            <a:lvl3pPr marL="1143000" indent="-228600" eaLnBrk="0" hangingPunct="0">
              <a:defRPr sz="2800" b="1">
                <a:solidFill>
                  <a:schemeClr val="tx1"/>
                </a:solidFill>
                <a:latin typeface="Monotype Corsiva" panose="03010101010201010101" pitchFamily="66" charset="0"/>
              </a:defRPr>
            </a:lvl3pPr>
            <a:lvl4pPr marL="1600200" indent="-228600" eaLnBrk="0" hangingPunct="0">
              <a:defRPr sz="2800" b="1">
                <a:solidFill>
                  <a:schemeClr val="tx1"/>
                </a:solidFill>
                <a:latin typeface="Monotype Corsiva" panose="03010101010201010101" pitchFamily="66" charset="0"/>
              </a:defRPr>
            </a:lvl4pPr>
            <a:lvl5pPr marL="2057400" indent="-228600" eaLnBrk="0" hangingPunct="0">
              <a:defRPr sz="2800" b="1">
                <a:solidFill>
                  <a:schemeClr val="tx1"/>
                </a:solidFill>
                <a:latin typeface="Monotype Corsiva" panose="03010101010201010101" pitchFamily="66" charset="0"/>
              </a:defRPr>
            </a:lvl5pPr>
            <a:lvl6pPr marL="2514600" indent="-228600" algn="ctr" eaLnBrk="0" fontAlgn="base" hangingPunct="0">
              <a:spcBef>
                <a:spcPct val="0"/>
              </a:spcBef>
              <a:spcAft>
                <a:spcPct val="0"/>
              </a:spcAft>
              <a:defRPr sz="2800" b="1">
                <a:solidFill>
                  <a:schemeClr val="tx1"/>
                </a:solidFill>
                <a:latin typeface="Monotype Corsiva" panose="03010101010201010101" pitchFamily="66" charset="0"/>
              </a:defRPr>
            </a:lvl6pPr>
            <a:lvl7pPr marL="2971800" indent="-228600" algn="ctr" eaLnBrk="0" fontAlgn="base" hangingPunct="0">
              <a:spcBef>
                <a:spcPct val="0"/>
              </a:spcBef>
              <a:spcAft>
                <a:spcPct val="0"/>
              </a:spcAft>
              <a:defRPr sz="2800" b="1">
                <a:solidFill>
                  <a:schemeClr val="tx1"/>
                </a:solidFill>
                <a:latin typeface="Monotype Corsiva" panose="03010101010201010101" pitchFamily="66" charset="0"/>
              </a:defRPr>
            </a:lvl7pPr>
            <a:lvl8pPr marL="3429000" indent="-228600" algn="ctr" eaLnBrk="0" fontAlgn="base" hangingPunct="0">
              <a:spcBef>
                <a:spcPct val="0"/>
              </a:spcBef>
              <a:spcAft>
                <a:spcPct val="0"/>
              </a:spcAft>
              <a:defRPr sz="2800" b="1">
                <a:solidFill>
                  <a:schemeClr val="tx1"/>
                </a:solidFill>
                <a:latin typeface="Monotype Corsiva" panose="03010101010201010101" pitchFamily="66" charset="0"/>
              </a:defRPr>
            </a:lvl8pPr>
            <a:lvl9pPr marL="3886200" indent="-228600" algn="ctr" eaLnBrk="0" fontAlgn="base" hangingPunct="0">
              <a:spcBef>
                <a:spcPct val="0"/>
              </a:spcBef>
              <a:spcAft>
                <a:spcPct val="0"/>
              </a:spcAft>
              <a:defRPr sz="2800" b="1">
                <a:solidFill>
                  <a:schemeClr val="tx1"/>
                </a:solidFill>
                <a:latin typeface="Monotype Corsiva" panose="03010101010201010101" pitchFamily="66" charset="0"/>
              </a:defRPr>
            </a:lvl9pPr>
          </a:lstStyle>
          <a:p>
            <a:pPr eaLnBrk="1" hangingPunct="1"/>
            <a:endParaRPr lang="ru-RU" altLang="ru-RU"/>
          </a:p>
        </p:txBody>
      </p:sp>
      <p:sp>
        <p:nvSpPr>
          <p:cNvPr id="26628" name="Rectangle 6"/>
          <p:cNvSpPr>
            <a:spLocks noChangeArrowheads="1"/>
          </p:cNvSpPr>
          <p:nvPr/>
        </p:nvSpPr>
        <p:spPr bwMode="auto">
          <a:xfrm>
            <a:off x="0" y="2171700"/>
            <a:ext cx="2682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Monotype Corsiva" panose="03010101010201010101" pitchFamily="66" charset="0"/>
              </a:defRPr>
            </a:lvl1pPr>
            <a:lvl2pPr marL="742950" indent="-285750" eaLnBrk="0" hangingPunct="0">
              <a:defRPr sz="2800" b="1">
                <a:solidFill>
                  <a:schemeClr val="tx1"/>
                </a:solidFill>
                <a:latin typeface="Monotype Corsiva" panose="03010101010201010101" pitchFamily="66" charset="0"/>
              </a:defRPr>
            </a:lvl2pPr>
            <a:lvl3pPr marL="1143000" indent="-228600" eaLnBrk="0" hangingPunct="0">
              <a:defRPr sz="2800" b="1">
                <a:solidFill>
                  <a:schemeClr val="tx1"/>
                </a:solidFill>
                <a:latin typeface="Monotype Corsiva" panose="03010101010201010101" pitchFamily="66" charset="0"/>
              </a:defRPr>
            </a:lvl3pPr>
            <a:lvl4pPr marL="1600200" indent="-228600" eaLnBrk="0" hangingPunct="0">
              <a:defRPr sz="2800" b="1">
                <a:solidFill>
                  <a:schemeClr val="tx1"/>
                </a:solidFill>
                <a:latin typeface="Monotype Corsiva" panose="03010101010201010101" pitchFamily="66" charset="0"/>
              </a:defRPr>
            </a:lvl4pPr>
            <a:lvl5pPr marL="2057400" indent="-228600" eaLnBrk="0" hangingPunct="0">
              <a:defRPr sz="2800" b="1">
                <a:solidFill>
                  <a:schemeClr val="tx1"/>
                </a:solidFill>
                <a:latin typeface="Monotype Corsiva" panose="03010101010201010101" pitchFamily="66" charset="0"/>
              </a:defRPr>
            </a:lvl5pPr>
            <a:lvl6pPr marL="2514600" indent="-228600" algn="ctr" eaLnBrk="0" fontAlgn="base" hangingPunct="0">
              <a:spcBef>
                <a:spcPct val="0"/>
              </a:spcBef>
              <a:spcAft>
                <a:spcPct val="0"/>
              </a:spcAft>
              <a:defRPr sz="2800" b="1">
                <a:solidFill>
                  <a:schemeClr val="tx1"/>
                </a:solidFill>
                <a:latin typeface="Monotype Corsiva" panose="03010101010201010101" pitchFamily="66" charset="0"/>
              </a:defRPr>
            </a:lvl6pPr>
            <a:lvl7pPr marL="2971800" indent="-228600" algn="ctr" eaLnBrk="0" fontAlgn="base" hangingPunct="0">
              <a:spcBef>
                <a:spcPct val="0"/>
              </a:spcBef>
              <a:spcAft>
                <a:spcPct val="0"/>
              </a:spcAft>
              <a:defRPr sz="2800" b="1">
                <a:solidFill>
                  <a:schemeClr val="tx1"/>
                </a:solidFill>
                <a:latin typeface="Monotype Corsiva" panose="03010101010201010101" pitchFamily="66" charset="0"/>
              </a:defRPr>
            </a:lvl7pPr>
            <a:lvl8pPr marL="3429000" indent="-228600" algn="ctr" eaLnBrk="0" fontAlgn="base" hangingPunct="0">
              <a:spcBef>
                <a:spcPct val="0"/>
              </a:spcBef>
              <a:spcAft>
                <a:spcPct val="0"/>
              </a:spcAft>
              <a:defRPr sz="2800" b="1">
                <a:solidFill>
                  <a:schemeClr val="tx1"/>
                </a:solidFill>
                <a:latin typeface="Monotype Corsiva" panose="03010101010201010101" pitchFamily="66" charset="0"/>
              </a:defRPr>
            </a:lvl8pPr>
            <a:lvl9pPr marL="3886200" indent="-228600" algn="ctr" eaLnBrk="0" fontAlgn="base" hangingPunct="0">
              <a:spcBef>
                <a:spcPct val="0"/>
              </a:spcBef>
              <a:spcAft>
                <a:spcPct val="0"/>
              </a:spcAft>
              <a:defRPr sz="2800" b="1">
                <a:solidFill>
                  <a:schemeClr val="tx1"/>
                </a:solidFill>
                <a:latin typeface="Monotype Corsiva" panose="03010101010201010101" pitchFamily="66" charset="0"/>
              </a:defRPr>
            </a:lvl9pPr>
          </a:lstStyle>
          <a:p>
            <a:pPr algn="l" eaLnBrk="1" hangingPunct="1"/>
            <a:r>
              <a:rPr lang="ru-RU" altLang="ru-RU" sz="1300" b="0">
                <a:solidFill>
                  <a:srgbClr val="FFCC00"/>
                </a:solidFill>
                <a:latin typeface="Arial" panose="020B0604020202020204" pitchFamily="34" charset="0"/>
                <a:cs typeface="Times New Roman" panose="02020603050405020304" pitchFamily="18" charset="0"/>
              </a:rPr>
              <a:t> </a:t>
            </a:r>
            <a:r>
              <a:rPr lang="ru-RU" altLang="ru-RU" sz="1100" b="0">
                <a:latin typeface="Arial" panose="020B0604020202020204" pitchFamily="34" charset="0"/>
              </a:rPr>
              <a:t> </a:t>
            </a:r>
            <a:endParaRPr lang="ru-RU" altLang="ru-RU" sz="1800" b="0">
              <a:latin typeface="Arial" panose="020B0604020202020204" pitchFamily="34" charset="0"/>
            </a:endParaRPr>
          </a:p>
        </p:txBody>
      </p:sp>
      <p:pic>
        <p:nvPicPr>
          <p:cNvPr id="26629" name="Picture 10" descr="Картинка 72 из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85750"/>
            <a:ext cx="35988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100000">
              <a:srgbClr val="FFFFCC"/>
            </a:gs>
          </a:gsLst>
          <a:path path="rect">
            <a:fillToRect t="100000" r="100000"/>
          </a:path>
        </a:gradFill>
        <a:effectLst/>
      </p:bgPr>
    </p:bg>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3857625" y="0"/>
            <a:ext cx="4929188" cy="6858000"/>
          </a:xfrm>
        </p:spPr>
        <p:txBody>
          <a:bodyPr/>
          <a:lstStyle/>
          <a:p>
            <a:pPr algn="ctr" eaLnBrk="1" hangingPunct="1">
              <a:lnSpc>
                <a:spcPct val="90000"/>
              </a:lnSpc>
              <a:buFontTx/>
              <a:buNone/>
              <a:defRPr/>
            </a:pPr>
            <a:r>
              <a:rPr lang="ru-RU" sz="2400" dirty="0" smtClean="0">
                <a:solidFill>
                  <a:schemeClr val="tx2">
                    <a:lumMod val="50000"/>
                  </a:schemeClr>
                </a:solidFill>
                <a:latin typeface="Monotype Corsiva" pitchFamily="66" charset="0"/>
              </a:rPr>
              <a:t>    Один из ведущих русских писателей двадцатого столетия, Александр Исаевич Солженицын родился в Кисловодске 11 декабря 1918 года. Хотя родители прозаика были выходцами из крестьян, они получили неплохое образование. Когда началась первая мировая война, его отец, </a:t>
            </a:r>
            <a:r>
              <a:rPr lang="ru-RU" sz="2400" dirty="0" err="1" smtClean="0">
                <a:solidFill>
                  <a:schemeClr val="tx2">
                    <a:lumMod val="50000"/>
                  </a:schemeClr>
                </a:solidFill>
                <a:latin typeface="Monotype Corsiva" pitchFamily="66" charset="0"/>
              </a:rPr>
              <a:t>Исай</a:t>
            </a:r>
            <a:r>
              <a:rPr lang="ru-RU" sz="2400" dirty="0" smtClean="0">
                <a:solidFill>
                  <a:schemeClr val="tx2">
                    <a:lumMod val="50000"/>
                  </a:schemeClr>
                </a:solidFill>
                <a:latin typeface="Monotype Corsiva" pitchFamily="66" charset="0"/>
              </a:rPr>
              <a:t> Солженицын, ушел из Московского университета добровольцем на фронт, трижды награждался за храбрость и погиб на охоте за полгода до рождения сына. Чтобы прокормить себя и Александра, мать Солженицына, </a:t>
            </a:r>
            <a:r>
              <a:rPr lang="ru-RU" sz="2400" dirty="0" err="1" smtClean="0">
                <a:solidFill>
                  <a:schemeClr val="tx2">
                    <a:lumMod val="50000"/>
                  </a:schemeClr>
                </a:solidFill>
                <a:latin typeface="Monotype Corsiva" pitchFamily="66" charset="0"/>
              </a:rPr>
              <a:t>Таисья</a:t>
            </a:r>
            <a:r>
              <a:rPr lang="ru-RU" sz="2400" dirty="0" smtClean="0">
                <a:solidFill>
                  <a:schemeClr val="tx2">
                    <a:lumMod val="50000"/>
                  </a:schemeClr>
                </a:solidFill>
                <a:latin typeface="Monotype Corsiva" pitchFamily="66" charset="0"/>
              </a:rPr>
              <a:t> Захаровна (урожденная Щербак), после смерти мужа пошла работать машинисткой, а когда мальчику исполнилось шесть лет, переехала с сыном в Ростов-на-Дону</a:t>
            </a:r>
            <a:r>
              <a:rPr lang="ru-RU" sz="2400" dirty="0" smtClean="0">
                <a:solidFill>
                  <a:srgbClr val="6600CC"/>
                </a:solidFill>
                <a:latin typeface="Monotype Corsiva" pitchFamily="66" charset="0"/>
              </a:rPr>
              <a:t>.</a:t>
            </a:r>
            <a:r>
              <a:rPr lang="ru-RU" sz="2400" dirty="0" smtClean="0">
                <a:solidFill>
                  <a:srgbClr val="6600CC"/>
                </a:solidFill>
              </a:rPr>
              <a:t> </a:t>
            </a:r>
            <a:r>
              <a:rPr lang="ru-RU" sz="2400" dirty="0" smtClean="0"/>
              <a:t> </a:t>
            </a:r>
          </a:p>
        </p:txBody>
      </p:sp>
      <p:pic>
        <p:nvPicPr>
          <p:cNvPr id="9219" name="Picture 3" descr="C:\Documents and Settings\Marina\Рабочий стол\7528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285875"/>
            <a:ext cx="28479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857250" y="500063"/>
            <a:ext cx="8077200" cy="5748337"/>
          </a:xfrm>
        </p:spPr>
        <p:txBody>
          <a:bodyPr/>
          <a:lstStyle/>
          <a:p>
            <a:pPr algn="ctr" eaLnBrk="1" hangingPunct="1">
              <a:buFontTx/>
              <a:buNone/>
              <a:defRPr/>
            </a:pPr>
            <a:r>
              <a:rPr lang="ru-RU" dirty="0" smtClean="0">
                <a:solidFill>
                  <a:schemeClr val="tx2">
                    <a:lumMod val="50000"/>
                  </a:schemeClr>
                </a:solidFill>
                <a:latin typeface="Monotype Corsiva" pitchFamily="66" charset="0"/>
              </a:rPr>
              <a:t>     По мнению американского исследователя Джозефа Франка, «основной темой Солженицына является прославление нравственности, единственной возможности выжить в кошмарном мире, где только нравственность гарантирует человеческое достоинство и где идея гуманизма приобретает </a:t>
            </a:r>
            <a:r>
              <a:rPr lang="ru-RU" dirty="0" err="1" smtClean="0">
                <a:solidFill>
                  <a:schemeClr val="tx2">
                    <a:lumMod val="50000"/>
                  </a:schemeClr>
                </a:solidFill>
                <a:latin typeface="Monotype Corsiva" pitchFamily="66" charset="0"/>
              </a:rPr>
              <a:t>сверхценный</a:t>
            </a:r>
            <a:r>
              <a:rPr lang="ru-RU" dirty="0" smtClean="0">
                <a:solidFill>
                  <a:schemeClr val="tx2">
                    <a:lumMod val="50000"/>
                  </a:schemeClr>
                </a:solidFill>
                <a:latin typeface="Monotype Corsiva" pitchFamily="66" charset="0"/>
              </a:rPr>
              <a:t> </a:t>
            </a:r>
            <a:r>
              <a:rPr lang="ru-RU" sz="2800" dirty="0" smtClean="0">
                <a:solidFill>
                  <a:schemeClr val="tx2">
                    <a:lumMod val="50000"/>
                  </a:schemeClr>
                </a:solidFill>
                <a:latin typeface="Monotype Corsiva" pitchFamily="66" charset="0"/>
              </a:rPr>
              <a:t>характер».</a:t>
            </a:r>
            <a:r>
              <a:rPr lang="ru-RU" sz="3600" dirty="0" smtClean="0">
                <a:solidFill>
                  <a:schemeClr val="tx2">
                    <a:lumMod val="50000"/>
                  </a:schemeClr>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CC99"/>
            </a:gs>
          </a:gsLst>
          <a:lin ang="2700000" scaled="1"/>
        </a:gradFill>
        <a:effectLst/>
      </p:bgPr>
    </p:bg>
    <p:spTree>
      <p:nvGrpSpPr>
        <p:cNvPr id="1" name=""/>
        <p:cNvGrpSpPr/>
        <p:nvPr/>
      </p:nvGrpSpPr>
      <p:grpSpPr>
        <a:xfrm>
          <a:off x="0" y="0"/>
          <a:ext cx="0" cy="0"/>
          <a:chOff x="0" y="0"/>
          <a:chExt cx="0" cy="0"/>
        </a:xfrm>
      </p:grpSpPr>
      <p:pic>
        <p:nvPicPr>
          <p:cNvPr id="28674" name="Picture 4" descr="solzh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611188" y="674688"/>
            <a:ext cx="3673475" cy="2263775"/>
          </a:xfrm>
          <a:noFill/>
          <a:extLst>
            <a:ext uri="{909E8E84-426E-40DD-AFC4-6F175D3DCCD1}">
              <a14:hiddenFill xmlns:a14="http://schemas.microsoft.com/office/drawing/2010/main">
                <a:solidFill>
                  <a:srgbClr val="FFFFFF"/>
                </a:solidFill>
              </a14:hiddenFill>
            </a:ext>
          </a:extLst>
        </p:spPr>
      </p:pic>
      <p:sp>
        <p:nvSpPr>
          <p:cNvPr id="27651" name="Rectangle 3"/>
          <p:cNvSpPr>
            <a:spLocks noGrp="1" noChangeArrowheads="1"/>
          </p:cNvSpPr>
          <p:nvPr>
            <p:ph idx="1"/>
          </p:nvPr>
        </p:nvSpPr>
        <p:spPr>
          <a:xfrm>
            <a:off x="539750" y="3516313"/>
            <a:ext cx="8208963" cy="3152775"/>
          </a:xfrm>
        </p:spPr>
        <p:txBody>
          <a:bodyPr/>
          <a:lstStyle/>
          <a:p>
            <a:pPr algn="ctr" eaLnBrk="1" hangingPunct="1">
              <a:lnSpc>
                <a:spcPct val="80000"/>
              </a:lnSpc>
              <a:buFontTx/>
              <a:buNone/>
              <a:defRPr/>
            </a:pPr>
            <a:r>
              <a:rPr lang="ru-RU" sz="2800" dirty="0" smtClean="0"/>
              <a:t>    </a:t>
            </a:r>
            <a:r>
              <a:rPr lang="ru-RU" sz="2800" dirty="0" smtClean="0">
                <a:solidFill>
                  <a:schemeClr val="tx2">
                    <a:lumMod val="50000"/>
                  </a:schemeClr>
                </a:solidFill>
                <a:latin typeface="Monotype Corsiva" pitchFamily="66" charset="0"/>
              </a:rPr>
              <a:t>Солженицын говорил  о том, что вернется в Россию лишь тогда, когда туда вернутся его книги, когда там будет напечатан "Архипелаг Гулаг". Журналу "Новый мир" пришлось выдержать долгую борьбу с властями, чтобы начать публикацию "Архипелага...". К началу 90-х годов в России были изданы все главные произведения писателя. В мае 1994 году Солженицын вернулся в Россию.</a:t>
            </a:r>
          </a:p>
        </p:txBody>
      </p:sp>
      <p:sp>
        <p:nvSpPr>
          <p:cNvPr id="28676" name="Rectangle 5"/>
          <p:cNvSpPr>
            <a:spLocks noChangeArrowheads="1"/>
          </p:cNvSpPr>
          <p:nvPr/>
        </p:nvSpPr>
        <p:spPr bwMode="auto">
          <a:xfrm>
            <a:off x="468313" y="2924175"/>
            <a:ext cx="3959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Monotype Corsiva" panose="03010101010201010101" pitchFamily="66" charset="0"/>
              </a:defRPr>
            </a:lvl1pPr>
            <a:lvl2pPr marL="742950" indent="-285750" eaLnBrk="0" hangingPunct="0">
              <a:defRPr sz="2800" b="1">
                <a:solidFill>
                  <a:schemeClr val="tx1"/>
                </a:solidFill>
                <a:latin typeface="Monotype Corsiva" panose="03010101010201010101" pitchFamily="66" charset="0"/>
              </a:defRPr>
            </a:lvl2pPr>
            <a:lvl3pPr marL="1143000" indent="-228600" eaLnBrk="0" hangingPunct="0">
              <a:defRPr sz="2800" b="1">
                <a:solidFill>
                  <a:schemeClr val="tx1"/>
                </a:solidFill>
                <a:latin typeface="Monotype Corsiva" panose="03010101010201010101" pitchFamily="66" charset="0"/>
              </a:defRPr>
            </a:lvl3pPr>
            <a:lvl4pPr marL="1600200" indent="-228600" eaLnBrk="0" hangingPunct="0">
              <a:defRPr sz="2800" b="1">
                <a:solidFill>
                  <a:schemeClr val="tx1"/>
                </a:solidFill>
                <a:latin typeface="Monotype Corsiva" panose="03010101010201010101" pitchFamily="66" charset="0"/>
              </a:defRPr>
            </a:lvl4pPr>
            <a:lvl5pPr marL="2057400" indent="-228600" eaLnBrk="0" hangingPunct="0">
              <a:defRPr sz="2800" b="1">
                <a:solidFill>
                  <a:schemeClr val="tx1"/>
                </a:solidFill>
                <a:latin typeface="Monotype Corsiva" panose="03010101010201010101" pitchFamily="66" charset="0"/>
              </a:defRPr>
            </a:lvl5pPr>
            <a:lvl6pPr marL="2514600" indent="-228600" algn="ctr" eaLnBrk="0" fontAlgn="base" hangingPunct="0">
              <a:spcBef>
                <a:spcPct val="0"/>
              </a:spcBef>
              <a:spcAft>
                <a:spcPct val="0"/>
              </a:spcAft>
              <a:defRPr sz="2800" b="1">
                <a:solidFill>
                  <a:schemeClr val="tx1"/>
                </a:solidFill>
                <a:latin typeface="Monotype Corsiva" panose="03010101010201010101" pitchFamily="66" charset="0"/>
              </a:defRPr>
            </a:lvl6pPr>
            <a:lvl7pPr marL="2971800" indent="-228600" algn="ctr" eaLnBrk="0" fontAlgn="base" hangingPunct="0">
              <a:spcBef>
                <a:spcPct val="0"/>
              </a:spcBef>
              <a:spcAft>
                <a:spcPct val="0"/>
              </a:spcAft>
              <a:defRPr sz="2800" b="1">
                <a:solidFill>
                  <a:schemeClr val="tx1"/>
                </a:solidFill>
                <a:latin typeface="Monotype Corsiva" panose="03010101010201010101" pitchFamily="66" charset="0"/>
              </a:defRPr>
            </a:lvl7pPr>
            <a:lvl8pPr marL="3429000" indent="-228600" algn="ctr" eaLnBrk="0" fontAlgn="base" hangingPunct="0">
              <a:spcBef>
                <a:spcPct val="0"/>
              </a:spcBef>
              <a:spcAft>
                <a:spcPct val="0"/>
              </a:spcAft>
              <a:defRPr sz="2800" b="1">
                <a:solidFill>
                  <a:schemeClr val="tx1"/>
                </a:solidFill>
                <a:latin typeface="Monotype Corsiva" panose="03010101010201010101" pitchFamily="66" charset="0"/>
              </a:defRPr>
            </a:lvl8pPr>
            <a:lvl9pPr marL="3886200" indent="-228600" algn="ctr" eaLnBrk="0" fontAlgn="base" hangingPunct="0">
              <a:spcBef>
                <a:spcPct val="0"/>
              </a:spcBef>
              <a:spcAft>
                <a:spcPct val="0"/>
              </a:spcAft>
              <a:defRPr sz="2800" b="1">
                <a:solidFill>
                  <a:schemeClr val="tx1"/>
                </a:solidFill>
                <a:latin typeface="Monotype Corsiva" panose="03010101010201010101" pitchFamily="66" charset="0"/>
              </a:defRPr>
            </a:lvl9pPr>
          </a:lstStyle>
          <a:p>
            <a:pPr algn="r" eaLnBrk="1" hangingPunct="1"/>
            <a:r>
              <a:rPr lang="ru-RU" altLang="ru-RU" sz="1800" b="0"/>
              <a:t>В. В. Путин в гостях у А. И. Солженицына</a:t>
            </a:r>
          </a:p>
        </p:txBody>
      </p:sp>
      <p:pic>
        <p:nvPicPr>
          <p:cNvPr id="28677" name="Picture 7" descr="Картинка 66 из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620713"/>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9698" name="Picture 5" descr="Картинка 17 из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20938"/>
            <a:ext cx="33718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7" descr="Картинка 18 из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149725"/>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9"/>
          <p:cNvSpPr>
            <a:spLocks noChangeArrowheads="1"/>
          </p:cNvSpPr>
          <p:nvPr/>
        </p:nvSpPr>
        <p:spPr bwMode="auto">
          <a:xfrm>
            <a:off x="0" y="0"/>
            <a:ext cx="89598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Monotype Corsiva" panose="03010101010201010101" pitchFamily="66" charset="0"/>
              </a:defRPr>
            </a:lvl1pPr>
            <a:lvl2pPr marL="742950" indent="-285750" eaLnBrk="0" hangingPunct="0">
              <a:defRPr sz="2800" b="1">
                <a:solidFill>
                  <a:schemeClr val="tx1"/>
                </a:solidFill>
                <a:latin typeface="Monotype Corsiva" panose="03010101010201010101" pitchFamily="66" charset="0"/>
              </a:defRPr>
            </a:lvl2pPr>
            <a:lvl3pPr marL="1143000" indent="-228600" eaLnBrk="0" hangingPunct="0">
              <a:defRPr sz="2800" b="1">
                <a:solidFill>
                  <a:schemeClr val="tx1"/>
                </a:solidFill>
                <a:latin typeface="Monotype Corsiva" panose="03010101010201010101" pitchFamily="66" charset="0"/>
              </a:defRPr>
            </a:lvl3pPr>
            <a:lvl4pPr marL="1600200" indent="-228600" eaLnBrk="0" hangingPunct="0">
              <a:defRPr sz="2800" b="1">
                <a:solidFill>
                  <a:schemeClr val="tx1"/>
                </a:solidFill>
                <a:latin typeface="Monotype Corsiva" panose="03010101010201010101" pitchFamily="66" charset="0"/>
              </a:defRPr>
            </a:lvl4pPr>
            <a:lvl5pPr marL="2057400" indent="-228600" eaLnBrk="0" hangingPunct="0">
              <a:defRPr sz="2800" b="1">
                <a:solidFill>
                  <a:schemeClr val="tx1"/>
                </a:solidFill>
                <a:latin typeface="Monotype Corsiva" panose="03010101010201010101" pitchFamily="66" charset="0"/>
              </a:defRPr>
            </a:lvl5pPr>
            <a:lvl6pPr marL="2514600" indent="-228600" algn="ctr" eaLnBrk="0" fontAlgn="base" hangingPunct="0">
              <a:spcBef>
                <a:spcPct val="0"/>
              </a:spcBef>
              <a:spcAft>
                <a:spcPct val="0"/>
              </a:spcAft>
              <a:defRPr sz="2800" b="1">
                <a:solidFill>
                  <a:schemeClr val="tx1"/>
                </a:solidFill>
                <a:latin typeface="Monotype Corsiva" panose="03010101010201010101" pitchFamily="66" charset="0"/>
              </a:defRPr>
            </a:lvl6pPr>
            <a:lvl7pPr marL="2971800" indent="-228600" algn="ctr" eaLnBrk="0" fontAlgn="base" hangingPunct="0">
              <a:spcBef>
                <a:spcPct val="0"/>
              </a:spcBef>
              <a:spcAft>
                <a:spcPct val="0"/>
              </a:spcAft>
              <a:defRPr sz="2800" b="1">
                <a:solidFill>
                  <a:schemeClr val="tx1"/>
                </a:solidFill>
                <a:latin typeface="Monotype Corsiva" panose="03010101010201010101" pitchFamily="66" charset="0"/>
              </a:defRPr>
            </a:lvl7pPr>
            <a:lvl8pPr marL="3429000" indent="-228600" algn="ctr" eaLnBrk="0" fontAlgn="base" hangingPunct="0">
              <a:spcBef>
                <a:spcPct val="0"/>
              </a:spcBef>
              <a:spcAft>
                <a:spcPct val="0"/>
              </a:spcAft>
              <a:defRPr sz="2800" b="1">
                <a:solidFill>
                  <a:schemeClr val="tx1"/>
                </a:solidFill>
                <a:latin typeface="Monotype Corsiva" panose="03010101010201010101" pitchFamily="66" charset="0"/>
              </a:defRPr>
            </a:lvl8pPr>
            <a:lvl9pPr marL="3886200" indent="-228600" algn="ctr" eaLnBrk="0" fontAlgn="base" hangingPunct="0">
              <a:spcBef>
                <a:spcPct val="0"/>
              </a:spcBef>
              <a:spcAft>
                <a:spcPct val="0"/>
              </a:spcAft>
              <a:defRPr sz="2800" b="1">
                <a:solidFill>
                  <a:schemeClr val="tx1"/>
                </a:solidFill>
                <a:latin typeface="Monotype Corsiva" panose="03010101010201010101" pitchFamily="66" charset="0"/>
              </a:defRPr>
            </a:lvl9pPr>
          </a:lstStyle>
          <a:p>
            <a:pPr eaLnBrk="1" hangingPunct="1"/>
            <a:endParaRPr lang="ru-RU" altLang="ru-RU"/>
          </a:p>
        </p:txBody>
      </p:sp>
      <p:pic>
        <p:nvPicPr>
          <p:cNvPr id="29701" name="i-main-pic" descr="Картинка 4 из 64"/>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35600" y="1125538"/>
            <a:ext cx="18859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5031" name="Group 39"/>
          <p:cNvGraphicFramePr>
            <a:graphicFrameLocks noGrp="1"/>
          </p:cNvGraphicFramePr>
          <p:nvPr/>
        </p:nvGraphicFramePr>
        <p:xfrm>
          <a:off x="0" y="0"/>
          <a:ext cx="9167813" cy="517525"/>
        </p:xfrm>
        <a:graphic>
          <a:graphicData uri="http://schemas.openxmlformats.org/drawingml/2006/table">
            <a:tbl>
              <a:tblPr/>
              <a:tblGrid>
                <a:gridCol w="8959540"/>
                <a:gridCol w="208274"/>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437" marR="91437" marT="45664" marB="45664"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1437" marR="91437" marT="45664" marB="45664" horzOverflow="overflow">
                    <a:lnL>
                      <a:noFill/>
                    </a:lnL>
                    <a:lnR cap="flat">
                      <a:noFill/>
                    </a:lnR>
                    <a:lnT cap="flat">
                      <a:noFill/>
                    </a:lnT>
                    <a:lnB cap="flat">
                      <a:noFill/>
                    </a:lnB>
                    <a:lnTlToBr>
                      <a:noFill/>
                    </a:lnTlToBr>
                    <a:lnBlToTr>
                      <a:noFill/>
                    </a:lnBlToTr>
                    <a:noFill/>
                  </a:tcPr>
                </a:tc>
              </a:tr>
            </a:tbl>
          </a:graphicData>
        </a:graphic>
      </p:graphicFrame>
      <p:sp>
        <p:nvSpPr>
          <p:cNvPr id="29705" name="Rectangle 22"/>
          <p:cNvSpPr>
            <a:spLocks noChangeArrowheads="1"/>
          </p:cNvSpPr>
          <p:nvPr/>
        </p:nvSpPr>
        <p:spPr bwMode="auto">
          <a:xfrm>
            <a:off x="0" y="366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b="1">
                <a:solidFill>
                  <a:schemeClr val="tx1"/>
                </a:solidFill>
                <a:latin typeface="Monotype Corsiva" panose="03010101010201010101" pitchFamily="66" charset="0"/>
              </a:defRPr>
            </a:lvl1pPr>
            <a:lvl2pPr marL="742950" indent="-285750" eaLnBrk="0" hangingPunct="0">
              <a:defRPr sz="2800" b="1">
                <a:solidFill>
                  <a:schemeClr val="tx1"/>
                </a:solidFill>
                <a:latin typeface="Monotype Corsiva" panose="03010101010201010101" pitchFamily="66" charset="0"/>
              </a:defRPr>
            </a:lvl2pPr>
            <a:lvl3pPr marL="1143000" indent="-228600" eaLnBrk="0" hangingPunct="0">
              <a:defRPr sz="2800" b="1">
                <a:solidFill>
                  <a:schemeClr val="tx1"/>
                </a:solidFill>
                <a:latin typeface="Monotype Corsiva" panose="03010101010201010101" pitchFamily="66" charset="0"/>
              </a:defRPr>
            </a:lvl3pPr>
            <a:lvl4pPr marL="1600200" indent="-228600" eaLnBrk="0" hangingPunct="0">
              <a:defRPr sz="2800" b="1">
                <a:solidFill>
                  <a:schemeClr val="tx1"/>
                </a:solidFill>
                <a:latin typeface="Monotype Corsiva" panose="03010101010201010101" pitchFamily="66" charset="0"/>
              </a:defRPr>
            </a:lvl4pPr>
            <a:lvl5pPr marL="2057400" indent="-228600" eaLnBrk="0" hangingPunct="0">
              <a:defRPr sz="2800" b="1">
                <a:solidFill>
                  <a:schemeClr val="tx1"/>
                </a:solidFill>
                <a:latin typeface="Monotype Corsiva" panose="03010101010201010101" pitchFamily="66" charset="0"/>
              </a:defRPr>
            </a:lvl5pPr>
            <a:lvl6pPr marL="2514600" indent="-228600" algn="ctr" eaLnBrk="0" fontAlgn="base" hangingPunct="0">
              <a:spcBef>
                <a:spcPct val="0"/>
              </a:spcBef>
              <a:spcAft>
                <a:spcPct val="0"/>
              </a:spcAft>
              <a:defRPr sz="2800" b="1">
                <a:solidFill>
                  <a:schemeClr val="tx1"/>
                </a:solidFill>
                <a:latin typeface="Monotype Corsiva" panose="03010101010201010101" pitchFamily="66" charset="0"/>
              </a:defRPr>
            </a:lvl6pPr>
            <a:lvl7pPr marL="2971800" indent="-228600" algn="ctr" eaLnBrk="0" fontAlgn="base" hangingPunct="0">
              <a:spcBef>
                <a:spcPct val="0"/>
              </a:spcBef>
              <a:spcAft>
                <a:spcPct val="0"/>
              </a:spcAft>
              <a:defRPr sz="2800" b="1">
                <a:solidFill>
                  <a:schemeClr val="tx1"/>
                </a:solidFill>
                <a:latin typeface="Monotype Corsiva" panose="03010101010201010101" pitchFamily="66" charset="0"/>
              </a:defRPr>
            </a:lvl7pPr>
            <a:lvl8pPr marL="3429000" indent="-228600" algn="ctr" eaLnBrk="0" fontAlgn="base" hangingPunct="0">
              <a:spcBef>
                <a:spcPct val="0"/>
              </a:spcBef>
              <a:spcAft>
                <a:spcPct val="0"/>
              </a:spcAft>
              <a:defRPr sz="2800" b="1">
                <a:solidFill>
                  <a:schemeClr val="tx1"/>
                </a:solidFill>
                <a:latin typeface="Monotype Corsiva" panose="03010101010201010101" pitchFamily="66" charset="0"/>
              </a:defRPr>
            </a:lvl8pPr>
            <a:lvl9pPr marL="3886200" indent="-228600" algn="ctr" eaLnBrk="0" fontAlgn="base" hangingPunct="0">
              <a:spcBef>
                <a:spcPct val="0"/>
              </a:spcBef>
              <a:spcAft>
                <a:spcPct val="0"/>
              </a:spcAft>
              <a:defRPr sz="2800" b="1">
                <a:solidFill>
                  <a:schemeClr val="tx1"/>
                </a:solidFill>
                <a:latin typeface="Monotype Corsiva" panose="03010101010201010101" pitchFamily="66" charset="0"/>
              </a:defRPr>
            </a:lvl9pPr>
          </a:lstStyle>
          <a:p>
            <a:pPr algn="l" eaLnBrk="1" hangingPunct="1"/>
            <a:endParaRPr lang="en-US" altLang="ru-RU" sz="1800" b="0">
              <a:latin typeface="Arial" panose="020B0604020202020204" pitchFamily="34" charset="0"/>
            </a:endParaRPr>
          </a:p>
        </p:txBody>
      </p:sp>
      <p:sp>
        <p:nvSpPr>
          <p:cNvPr id="28682" name="Rectangle 40"/>
          <p:cNvSpPr>
            <a:spLocks noChangeArrowheads="1"/>
          </p:cNvSpPr>
          <p:nvPr/>
        </p:nvSpPr>
        <p:spPr bwMode="auto">
          <a:xfrm>
            <a:off x="539750" y="333375"/>
            <a:ext cx="8172450" cy="519113"/>
          </a:xfrm>
          <a:prstGeom prst="rect">
            <a:avLst/>
          </a:prstGeom>
          <a:noFill/>
          <a:ln w="9525">
            <a:noFill/>
            <a:miter lim="800000"/>
            <a:headEnd/>
            <a:tailEnd/>
          </a:ln>
        </p:spPr>
        <p:txBody>
          <a:bodyPr>
            <a:spAutoFit/>
          </a:bodyPr>
          <a:lstStyle/>
          <a:p>
            <a:pPr>
              <a:spcBef>
                <a:spcPct val="20000"/>
              </a:spcBef>
              <a:defRPr/>
            </a:pPr>
            <a:r>
              <a:rPr lang="ru-RU" b="0" dirty="0"/>
              <a:t> </a:t>
            </a:r>
            <a:r>
              <a:rPr lang="ru-RU" b="0" dirty="0">
                <a:solidFill>
                  <a:schemeClr val="tx2">
                    <a:lumMod val="50000"/>
                  </a:schemeClr>
                </a:solidFill>
              </a:rPr>
              <a:t>7 августа 2008 г.- </a:t>
            </a:r>
            <a:r>
              <a:rPr lang="ru-RU" dirty="0">
                <a:solidFill>
                  <a:schemeClr val="tx2">
                    <a:lumMod val="50000"/>
                  </a:schemeClr>
                </a:solidFill>
              </a:rPr>
              <a:t>могила</a:t>
            </a:r>
            <a:r>
              <a:rPr lang="ru-RU" b="0" dirty="0">
                <a:solidFill>
                  <a:schemeClr val="tx2">
                    <a:lumMod val="50000"/>
                  </a:schemeClr>
                </a:solidFill>
              </a:rPr>
              <a:t> А. </a:t>
            </a:r>
            <a:r>
              <a:rPr lang="ru-RU" dirty="0">
                <a:solidFill>
                  <a:schemeClr val="tx2">
                    <a:lumMod val="50000"/>
                  </a:schemeClr>
                </a:solidFill>
              </a:rPr>
              <a:t>Солженицына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ECFF"/>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643313" y="0"/>
            <a:ext cx="5500687" cy="6453188"/>
          </a:xfrm>
        </p:spPr>
        <p:txBody>
          <a:bodyPr>
            <a:normAutofit lnSpcReduction="10000"/>
          </a:bodyPr>
          <a:lstStyle/>
          <a:p>
            <a:pPr marL="365760" indent="-283464" algn="ctr" eaLnBrk="1" fontAlgn="auto" hangingPunct="1">
              <a:lnSpc>
                <a:spcPct val="80000"/>
              </a:lnSpc>
              <a:spcAft>
                <a:spcPts val="0"/>
              </a:spcAft>
              <a:buFontTx/>
              <a:buNone/>
              <a:defRPr/>
            </a:pPr>
            <a:r>
              <a:rPr lang="ru-RU" sz="2800" dirty="0" smtClean="0">
                <a:solidFill>
                  <a:schemeClr val="tx2">
                    <a:lumMod val="50000"/>
                  </a:schemeClr>
                </a:solidFill>
                <a:latin typeface="Monotype Corsiva" pitchFamily="66" charset="0"/>
              </a:rPr>
              <a:t>   Детские годы Солженицына совпали с установлением и упрочением советской власти. В год его рождения в России началась кровопролитная гражданская война, завершившаяся победой большевиков под руководством Ленина. Успешно закончив школу, Александр Исаевич  в 1938 г. поступает в Ростовский университет, где, несмотря на интерес к литературе, занимается физикой и математикой, чтобы в дальнейшем обеспечить себя постоянным заработком. В 1940 г. он женится на своей сокурснице Наталье </a:t>
            </a:r>
            <a:r>
              <a:rPr lang="ru-RU" sz="2800" dirty="0" err="1" smtClean="0">
                <a:solidFill>
                  <a:schemeClr val="tx2">
                    <a:lumMod val="50000"/>
                  </a:schemeClr>
                </a:solidFill>
                <a:latin typeface="Monotype Corsiva" pitchFamily="66" charset="0"/>
              </a:rPr>
              <a:t>Решетовской</a:t>
            </a:r>
            <a:r>
              <a:rPr lang="ru-RU" sz="2800" dirty="0" smtClean="0">
                <a:solidFill>
                  <a:schemeClr val="tx2">
                    <a:lumMod val="50000"/>
                  </a:schemeClr>
                </a:solidFill>
                <a:latin typeface="Monotype Corsiva" pitchFamily="66" charset="0"/>
              </a:rPr>
              <a:t>, а в 1941 г., получив диплом математика, заканчивает также заочное отделение Института философии, литературы и истории в Москве. </a:t>
            </a:r>
          </a:p>
        </p:txBody>
      </p:sp>
      <p:pic>
        <p:nvPicPr>
          <p:cNvPr id="10243" name="Picture 4" descr="C:\Documents and Settings\Marina\Рабочий стол\797b083ca318b7c8254439913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57188"/>
            <a:ext cx="21796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C:\Documents and Settings\Marina\Рабочий стол\jzl-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3357563"/>
            <a:ext cx="2733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11267" name="Содержимое 2"/>
          <p:cNvSpPr>
            <a:spLocks noGrp="1"/>
          </p:cNvSpPr>
          <p:nvPr>
            <p:ph idx="1"/>
          </p:nvPr>
        </p:nvSpPr>
        <p:spPr/>
        <p:txBody>
          <a:bodyPr/>
          <a:lstStyle/>
          <a:p>
            <a:pPr eaLnBrk="1" hangingPunct="1"/>
            <a:endParaRPr lang="ru-RU" altLang="ru-RU" smtClean="0"/>
          </a:p>
        </p:txBody>
      </p:sp>
      <p:pic>
        <p:nvPicPr>
          <p:cNvPr id="11268" name="Picture 3" descr="C:\Documents and Settings\Marina\Рабочий стол\jzl-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50000">
              <a:srgbClr val="CCFFCC"/>
            </a:gs>
            <a:gs pos="100000">
              <a:srgbClr val="FFFFCC"/>
            </a:gs>
          </a:gsLst>
          <a:lin ang="5400000" scaled="1"/>
        </a:gra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357563" y="0"/>
            <a:ext cx="5786437" cy="6858000"/>
          </a:xfrm>
        </p:spPr>
        <p:txBody>
          <a:bodyPr/>
          <a:lstStyle/>
          <a:p>
            <a:pPr algn="ctr" eaLnBrk="1" hangingPunct="1">
              <a:lnSpc>
                <a:spcPct val="80000"/>
              </a:lnSpc>
              <a:buFontTx/>
              <a:buNone/>
              <a:defRPr/>
            </a:pPr>
            <a:r>
              <a:rPr lang="ru-RU" sz="1050" dirty="0" smtClean="0">
                <a:solidFill>
                  <a:srgbClr val="0033CC"/>
                </a:solidFill>
              </a:rPr>
              <a:t>         </a:t>
            </a:r>
            <a:r>
              <a:rPr lang="ru-RU" sz="2400" dirty="0" smtClean="0">
                <a:solidFill>
                  <a:schemeClr val="tx2">
                    <a:lumMod val="50000"/>
                  </a:schemeClr>
                </a:solidFill>
                <a:latin typeface="Monotype Corsiva" pitchFamily="66" charset="0"/>
              </a:rPr>
              <a:t>После окончания университета Солженицын  работал учителем математики в ростовской средней школе. В 1941 г., когда началась война с фашистской Германией, он был мобилизован и служил в артиллерии. Он провоевал три года в Красной Армии (артиллерия) и достиг звания капитана. 9февраля 1945 г. Солженицына арестовала фронтовая контрразведка: в руки НКВД попали письма Александра Исаевича . к другу с нападками на Сталина, а также наброски и черновики рассказов, найденные при обыске в его офицерском планшете. Будущий писатель был лишен звания капитана и отправлен в Москву в следственную тюрьму на Лубянку. В течение года будущий писатель находился в московской тюрьме, а затем был переведен в </a:t>
            </a:r>
            <a:r>
              <a:rPr lang="ru-RU" sz="2400" dirty="0" err="1" smtClean="0">
                <a:solidFill>
                  <a:schemeClr val="tx2">
                    <a:lumMod val="50000"/>
                  </a:schemeClr>
                </a:solidFill>
                <a:latin typeface="Monotype Corsiva" pitchFamily="66" charset="0"/>
              </a:rPr>
              <a:t>Марфино</a:t>
            </a:r>
            <a:r>
              <a:rPr lang="ru-RU" sz="2400" dirty="0" smtClean="0">
                <a:solidFill>
                  <a:schemeClr val="tx2">
                    <a:lumMod val="50000"/>
                  </a:schemeClr>
                </a:solidFill>
                <a:latin typeface="Monotype Corsiva" pitchFamily="66" charset="0"/>
              </a:rPr>
              <a:t>, </a:t>
            </a:r>
            <a:r>
              <a:rPr lang="ru-RU" sz="2400" dirty="0" err="1" smtClean="0">
                <a:solidFill>
                  <a:schemeClr val="tx2">
                    <a:lumMod val="50000"/>
                  </a:schemeClr>
                </a:solidFill>
                <a:latin typeface="Monotype Corsiva" pitchFamily="66" charset="0"/>
              </a:rPr>
              <a:t>в</a:t>
            </a:r>
            <a:r>
              <a:rPr lang="ru-RU" sz="2400" dirty="0" smtClean="0">
                <a:solidFill>
                  <a:schemeClr val="tx2">
                    <a:lumMod val="50000"/>
                  </a:schemeClr>
                </a:solidFill>
                <a:latin typeface="Monotype Corsiva" pitchFamily="66" charset="0"/>
              </a:rPr>
              <a:t> специализированную тюрьму под Москвой, где математики, физики, ученые других специальностей вели секретные научные исследования </a:t>
            </a:r>
          </a:p>
        </p:txBody>
      </p:sp>
      <p:pic>
        <p:nvPicPr>
          <p:cNvPr id="12291" name="Picture 5" descr="Нажмите, чтобы посмотреть в полный разм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285875"/>
            <a:ext cx="2571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CCFFCC"/>
            </a:gs>
          </a:gsLst>
          <a:lin ang="0" scaled="1"/>
        </a:gradFill>
        <a:effectLst/>
      </p:bgPr>
    </p:bg>
    <p:spTree>
      <p:nvGrpSpPr>
        <p:cNvPr id="1" name=""/>
        <p:cNvGrpSpPr/>
        <p:nvPr/>
      </p:nvGrpSpPr>
      <p:grpSpPr>
        <a:xfrm>
          <a:off x="0" y="0"/>
          <a:ext cx="0" cy="0"/>
          <a:chOff x="0" y="0"/>
          <a:chExt cx="0" cy="0"/>
        </a:xfrm>
      </p:grpSpPr>
      <p:pic>
        <p:nvPicPr>
          <p:cNvPr id="13314" name="i-main-pic" descr="Картинка 15 из 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0"/>
            <a:ext cx="23256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Картинка 6 из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6613"/>
            <a:ext cx="4211638"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Grp="1" noChangeArrowheads="1"/>
          </p:cNvSpPr>
          <p:nvPr>
            <p:ph idx="1"/>
          </p:nvPr>
        </p:nvSpPr>
        <p:spPr>
          <a:xfrm>
            <a:off x="4211638" y="260350"/>
            <a:ext cx="4392612" cy="6264275"/>
          </a:xfrm>
        </p:spPr>
        <p:txBody>
          <a:bodyPr/>
          <a:lstStyle/>
          <a:p>
            <a:pPr algn="ctr" eaLnBrk="1" hangingPunct="1">
              <a:lnSpc>
                <a:spcPct val="80000"/>
              </a:lnSpc>
              <a:buFontTx/>
              <a:buNone/>
              <a:defRPr/>
            </a:pPr>
            <a:r>
              <a:rPr lang="ru-RU" sz="4000" dirty="0" smtClean="0"/>
              <a:t>  </a:t>
            </a:r>
            <a:r>
              <a:rPr lang="ru-RU" sz="2400" dirty="0" smtClean="0">
                <a:solidFill>
                  <a:schemeClr val="tx2">
                    <a:lumMod val="50000"/>
                  </a:schemeClr>
                </a:solidFill>
                <a:latin typeface="Monotype Corsiva" pitchFamily="66" charset="0"/>
              </a:rPr>
              <a:t>Много позже Солженицын  скажет, что диплом математика, по существу, спас жизнь, поскольку режим в </a:t>
            </a:r>
            <a:r>
              <a:rPr lang="ru-RU" sz="2400" dirty="0" err="1" smtClean="0">
                <a:solidFill>
                  <a:schemeClr val="tx2">
                    <a:lumMod val="50000"/>
                  </a:schemeClr>
                </a:solidFill>
                <a:latin typeface="Monotype Corsiva" pitchFamily="66" charset="0"/>
              </a:rPr>
              <a:t>марфинской</a:t>
            </a:r>
            <a:r>
              <a:rPr lang="ru-RU" sz="2400" dirty="0" smtClean="0">
                <a:solidFill>
                  <a:schemeClr val="tx2">
                    <a:lumMod val="50000"/>
                  </a:schemeClr>
                </a:solidFill>
                <a:latin typeface="Monotype Corsiva" pitchFamily="66" charset="0"/>
              </a:rPr>
              <a:t> тюрьме был не в пример мягче, чем в других советских тюрьмах и лагерях. Трибунал из трех человек приговорил его к 8 годам заключения с последующей ссылкой в Сибирь за антисоветскую агитацию и пропаганду. Приговоренный </a:t>
            </a:r>
            <a:r>
              <a:rPr lang="ru-RU" sz="2400" dirty="0" err="1" smtClean="0">
                <a:solidFill>
                  <a:schemeClr val="tx2">
                    <a:lumMod val="50000"/>
                  </a:schemeClr>
                </a:solidFill>
                <a:latin typeface="Monotype Corsiva" pitchFamily="66" charset="0"/>
              </a:rPr>
              <a:t>безсудно</a:t>
            </a:r>
            <a:r>
              <a:rPr lang="ru-RU" sz="2400" dirty="0" smtClean="0">
                <a:solidFill>
                  <a:schemeClr val="tx2">
                    <a:lumMod val="50000"/>
                  </a:schemeClr>
                </a:solidFill>
                <a:latin typeface="Monotype Corsiva" pitchFamily="66" charset="0"/>
              </a:rPr>
              <a:t> к восьми годам лагерей, он пробыл в них до 1953 года. В 1952 Солженицын заболел раком, но  проходит успешную лучевую терапию в ташкентском госпитале и выздоравливает.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9999"/>
            </a:gs>
          </a:gsLst>
          <a:lin ang="18900000" scaled="1"/>
        </a:gra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00375" y="571500"/>
            <a:ext cx="5786438" cy="6000750"/>
          </a:xfrm>
        </p:spPr>
        <p:txBody>
          <a:bodyPr/>
          <a:lstStyle/>
          <a:p>
            <a:pPr algn="ctr" eaLnBrk="1" hangingPunct="1">
              <a:lnSpc>
                <a:spcPct val="80000"/>
              </a:lnSpc>
              <a:buFontTx/>
              <a:buNone/>
              <a:defRPr/>
            </a:pPr>
            <a:r>
              <a:rPr lang="ru-RU" sz="2800" dirty="0" smtClean="0">
                <a:solidFill>
                  <a:schemeClr val="tx2">
                    <a:lumMod val="50000"/>
                  </a:schemeClr>
                </a:solidFill>
              </a:rPr>
              <a:t>    </a:t>
            </a:r>
            <a:r>
              <a:rPr lang="ru-RU" sz="2800" dirty="0" smtClean="0">
                <a:solidFill>
                  <a:schemeClr val="tx2">
                    <a:lumMod val="50000"/>
                  </a:schemeClr>
                </a:solidFill>
                <a:latin typeface="Monotype Corsiva" pitchFamily="66" charset="0"/>
              </a:rPr>
              <a:t>До 1956 г. писатель  живет в ссылке в различных районах Сибири, преподает в школах, а в июне 1957 г., после реабилитации, поселяется в Рязани, где также работает учителем математики в средней школе. Его жена, которая, пока писатель находился в заключении, вышла замуж, добилась развода и вернулась к Солженицыну. В 1956 г. советский лидер </a:t>
            </a:r>
            <a:r>
              <a:rPr lang="ru-RU" sz="2800" dirty="0" err="1" smtClean="0">
                <a:solidFill>
                  <a:schemeClr val="tx2">
                    <a:lumMod val="50000"/>
                  </a:schemeClr>
                </a:solidFill>
                <a:latin typeface="Monotype Corsiva" pitchFamily="66" charset="0"/>
              </a:rPr>
              <a:t>Hикита</a:t>
            </a:r>
            <a:r>
              <a:rPr lang="ru-RU" sz="2800" dirty="0" smtClean="0">
                <a:solidFill>
                  <a:schemeClr val="tx2">
                    <a:lumMod val="50000"/>
                  </a:schemeClr>
                </a:solidFill>
                <a:latin typeface="Monotype Corsiva" pitchFamily="66" charset="0"/>
              </a:rPr>
              <a:t> </a:t>
            </a:r>
            <a:r>
              <a:rPr lang="ru-RU" sz="2800" dirty="0" err="1" smtClean="0">
                <a:solidFill>
                  <a:schemeClr val="tx2">
                    <a:lumMod val="50000"/>
                  </a:schemeClr>
                </a:solidFill>
                <a:latin typeface="Monotype Corsiva" pitchFamily="66" charset="0"/>
              </a:rPr>
              <a:t>Сергевич</a:t>
            </a:r>
            <a:r>
              <a:rPr lang="ru-RU" sz="2800" dirty="0" smtClean="0">
                <a:solidFill>
                  <a:schemeClr val="tx2">
                    <a:lumMod val="50000"/>
                  </a:schemeClr>
                </a:solidFill>
                <a:latin typeface="Monotype Corsiva" pitchFamily="66" charset="0"/>
              </a:rPr>
              <a:t> Хрущев начал кампанию </a:t>
            </a:r>
            <a:r>
              <a:rPr lang="ru-RU" sz="2800" dirty="0" err="1" smtClean="0">
                <a:solidFill>
                  <a:schemeClr val="tx2">
                    <a:lumMod val="50000"/>
                  </a:schemeClr>
                </a:solidFill>
                <a:latin typeface="Monotype Corsiva" pitchFamily="66" charset="0"/>
              </a:rPr>
              <a:t>десталинизации</a:t>
            </a:r>
            <a:r>
              <a:rPr lang="ru-RU" sz="2800" dirty="0" smtClean="0">
                <a:solidFill>
                  <a:schemeClr val="tx2">
                    <a:lumMod val="50000"/>
                  </a:schemeClr>
                </a:solidFill>
                <a:latin typeface="Monotype Corsiva" pitchFamily="66" charset="0"/>
              </a:rPr>
              <a:t>, борьбы с «культом личности» Сталина, который, по самым скромным подсчетам, с начала 30-х гг. уничтожил и репрессировал более 10 млн. советских людей</a:t>
            </a:r>
            <a:r>
              <a:rPr lang="ru-RU" sz="2400" dirty="0" smtClean="0">
                <a:solidFill>
                  <a:srgbClr val="339933"/>
                </a:solidFill>
                <a:latin typeface="Monotype Corsiva" pitchFamily="66" charset="0"/>
              </a:rPr>
              <a:t>.</a:t>
            </a:r>
            <a:r>
              <a:rPr lang="ru-RU" sz="2400" dirty="0" smtClean="0">
                <a:solidFill>
                  <a:srgbClr val="0033CC"/>
                </a:solidFill>
                <a:latin typeface="Monotype Corsiva" pitchFamily="66" charset="0"/>
              </a:rPr>
              <a:t> </a:t>
            </a:r>
          </a:p>
        </p:txBody>
      </p:sp>
      <p:pic>
        <p:nvPicPr>
          <p:cNvPr id="14339" name="i-main-pic" descr="Картинка 15 из 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81075"/>
            <a:ext cx="2505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357688" y="0"/>
            <a:ext cx="4286250" cy="6858000"/>
          </a:xfrm>
        </p:spPr>
        <p:txBody>
          <a:bodyPr/>
          <a:lstStyle/>
          <a:p>
            <a:pPr algn="ctr" eaLnBrk="1" hangingPunct="1">
              <a:buFontTx/>
              <a:buNone/>
              <a:defRPr/>
            </a:pPr>
            <a:r>
              <a:rPr lang="ru-RU" sz="2400" dirty="0" smtClean="0">
                <a:solidFill>
                  <a:schemeClr val="tx2">
                    <a:lumMod val="50000"/>
                  </a:schemeClr>
                </a:solidFill>
              </a:rPr>
              <a:t>    </a:t>
            </a:r>
            <a:r>
              <a:rPr lang="ru-RU" sz="2400" dirty="0" smtClean="0">
                <a:solidFill>
                  <a:schemeClr val="tx2">
                    <a:lumMod val="50000"/>
                  </a:schemeClr>
                </a:solidFill>
                <a:latin typeface="Monotype Corsiva" pitchFamily="66" charset="0"/>
              </a:rPr>
              <a:t>Хрущев лично санкционировал публикацию повести Александра Исаевича. «Один день Ивана Денисовича», увидевшей свет в 1962 г. в журнале «Новый мир». Написанная в реалистическом ключе, живым, доступным языком первая книга писателя рассказывает об одном лагерном дне главного героя, заключенного Ивана Денисовича Шухова, от имени которого ведется повествование. Повесть была восторженно принята критикой, сравнившей «Один день» с «Записками из Мертвого дома» Достоевского.. </a:t>
            </a:r>
          </a:p>
        </p:txBody>
      </p:sp>
      <p:pic>
        <p:nvPicPr>
          <p:cNvPr id="15363" name="Picture 4" descr="C:\Documents and Settings\Marina\Рабочий стол\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34480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FFFFCC"/>
            </a:gs>
            <a:gs pos="100000">
              <a:srgbClr val="CCECFF"/>
            </a:gs>
          </a:gsLst>
          <a:lin ang="5400000" scaled="1"/>
        </a:gradFill>
        <a:effectLst/>
      </p:bgPr>
    </p:bg>
    <p:spTree>
      <p:nvGrpSpPr>
        <p:cNvPr id="1" name=""/>
        <p:cNvGrpSpPr/>
        <p:nvPr/>
      </p:nvGrpSpPr>
      <p:grpSpPr>
        <a:xfrm>
          <a:off x="0" y="0"/>
          <a:ext cx="0" cy="0"/>
          <a:chOff x="0" y="0"/>
          <a:chExt cx="0" cy="0"/>
        </a:xfrm>
      </p:grpSpPr>
      <p:pic>
        <p:nvPicPr>
          <p:cNvPr id="16386" name="Picture 5" descr="Картинка 24 из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716338"/>
            <a:ext cx="1905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idx="1"/>
          </p:nvPr>
        </p:nvSpPr>
        <p:spPr>
          <a:xfrm>
            <a:off x="914400" y="0"/>
            <a:ext cx="8229600" cy="4005263"/>
          </a:xfrm>
        </p:spPr>
        <p:txBody>
          <a:bodyPr/>
          <a:lstStyle/>
          <a:p>
            <a:pPr algn="ctr" eaLnBrk="1" hangingPunct="1">
              <a:lnSpc>
                <a:spcPct val="90000"/>
              </a:lnSpc>
              <a:buFontTx/>
              <a:buNone/>
              <a:defRPr/>
            </a:pPr>
            <a:r>
              <a:rPr lang="ru-RU" sz="2400" dirty="0" smtClean="0">
                <a:solidFill>
                  <a:srgbClr val="339933"/>
                </a:solidFill>
              </a:rPr>
              <a:t>    </a:t>
            </a:r>
            <a:r>
              <a:rPr lang="ru-RU" sz="2400" dirty="0" smtClean="0">
                <a:solidFill>
                  <a:schemeClr val="tx2">
                    <a:lumMod val="50000"/>
                  </a:schemeClr>
                </a:solidFill>
                <a:latin typeface="Monotype Corsiva" pitchFamily="66" charset="0"/>
              </a:rPr>
              <a:t>После того как Солженицын в 1967 г. направил Съезду писателей открытое письмо, в котором призвал покончить с цензурой и рассказал о том, что КГБ конфисковал его рукописи, писатель подвергся преследованиям и газетной травле, его произведения были запрещены. Тем не менее романы «В круге первом» (1968) и «Раковый корпус» (1968...1969) попадают на Запад и выходят там без согласия автора, что только усугубляет и без того тяжелое положение писателя на родине. Писатель отказался нести ответственность за публикацию своих произведений за границей и заявил, что власти способствовали вывозу рукописей из страны, чтобы был предлог для его ареста. </a:t>
            </a:r>
          </a:p>
        </p:txBody>
      </p:sp>
      <p:pic>
        <p:nvPicPr>
          <p:cNvPr id="16388" name="Picture 7" descr="Картинка 69 из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233863"/>
            <a:ext cx="217805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887</TotalTime>
  <Words>1347</Words>
  <Application>Microsoft Office PowerPoint</Application>
  <PresentationFormat>Экран (4:3)</PresentationFormat>
  <Paragraphs>26</Paragraphs>
  <Slides>22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Monotype Corsiva</vt:lpstr>
      <vt:lpstr>Arial</vt:lpstr>
      <vt:lpstr>Corbel</vt:lpstr>
      <vt:lpstr>Wingdings 2</vt:lpstr>
      <vt:lpstr>Verdana</vt:lpstr>
      <vt:lpstr>Calibri</vt:lpstr>
      <vt:lpstr>Gill Sans MT</vt:lpstr>
      <vt:lpstr>Times New Roman</vt:lpstr>
      <vt:lpstr>Солнцестояние</vt:lpstr>
      <vt:lpstr>Солженицын А.И.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школа</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Директор</dc:creator>
  <cp:lastModifiedBy>admin</cp:lastModifiedBy>
  <cp:revision>48</cp:revision>
  <dcterms:created xsi:type="dcterms:W3CDTF">2009-03-31T07:34:38Z</dcterms:created>
  <dcterms:modified xsi:type="dcterms:W3CDTF">2015-04-08T15:03:13Z</dcterms:modified>
</cp:coreProperties>
</file>