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68" r:id="rId14"/>
    <p:sldId id="273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6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5565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56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556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5566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5566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5566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6BE846-63D4-4ABF-A62E-F01176AEAFB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8" grpId="0"/>
      <p:bldP spid="1556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56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556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EAE6C-D178-4EEB-8A97-A6ABDBF65A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3343512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1484E-7462-4DD8-A7EE-017CA16A5E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7303871"/>
      </p:ext>
    </p:extLst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F2A325-5630-4EC0-B7AD-5BF0D01FE1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7605697"/>
      </p:ext>
    </p:extLst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2BA004B-34B0-42E9-A204-E16A2DD504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317649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F90CB-1F78-4BEB-A044-E4FB7479F7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5524125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D9903-0C11-4AE0-8FE9-3E7370D0EA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7596179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6A86F-687B-42BC-81CC-9AFE23BD0A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4149429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8B8E9-F40B-48F2-A822-318D28836F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7590374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102C0-F1CE-455A-A640-2E16638BD5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9708527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8223D-2489-44D0-ADC6-3E9903CC43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7815157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01EE6-8744-46D2-BD93-6CE98B7FCB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7890557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A6777-5D01-43F4-A9D8-484C9A9E47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0133654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6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546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3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3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3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46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546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546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546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546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11CCB5C9-44BE-4C4F-A5D4-EDB74DB70DD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4" grpId="0"/>
      <p:bldP spid="15463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546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  <a:t>МОУ СОШ № 14 с. Заветное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307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Презентация по физике</a:t>
            </a:r>
          </a:p>
        </p:txBody>
      </p:sp>
      <p:sp>
        <p:nvSpPr>
          <p:cNvPr id="166916" name="WordArt 4"/>
          <p:cNvSpPr>
            <a:spLocks noChangeArrowheads="1" noChangeShapeType="1" noTextEdit="1"/>
          </p:cNvSpPr>
          <p:nvPr/>
        </p:nvSpPr>
        <p:spPr bwMode="auto">
          <a:xfrm>
            <a:off x="611188" y="2492375"/>
            <a:ext cx="8137525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BF00"/>
                    </a:gs>
                    <a:gs pos="5001">
                      <a:srgbClr val="F27300"/>
                    </a:gs>
                    <a:gs pos="12500">
                      <a:srgbClr val="8F0040"/>
                    </a:gs>
                    <a:gs pos="25000">
                      <a:srgbClr val="400040"/>
                    </a:gs>
                    <a:gs pos="40000">
                      <a:srgbClr val="000040"/>
                    </a:gs>
                    <a:gs pos="50000">
                      <a:srgbClr val="000000"/>
                    </a:gs>
                    <a:gs pos="60000">
                      <a:srgbClr val="000040"/>
                    </a:gs>
                    <a:gs pos="75000">
                      <a:srgbClr val="400040"/>
                    </a:gs>
                    <a:gs pos="87500">
                      <a:srgbClr val="8F0040"/>
                    </a:gs>
                    <a:gs pos="95000">
                      <a:srgbClr val="F27300"/>
                    </a:gs>
                    <a:gs pos="100000">
                      <a:srgbClr val="FFBF00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Bookman Old Style" panose="02050604050505020204" pitchFamily="18" charset="0"/>
              </a:rPr>
              <a:t>Законы </a:t>
            </a:r>
          </a:p>
          <a:p>
            <a:pPr algn="ctr"/>
            <a:r>
              <a:rPr lang="ru-RU" sz="3600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BF00"/>
                    </a:gs>
                    <a:gs pos="5001">
                      <a:srgbClr val="F27300"/>
                    </a:gs>
                    <a:gs pos="12500">
                      <a:srgbClr val="8F0040"/>
                    </a:gs>
                    <a:gs pos="25000">
                      <a:srgbClr val="400040"/>
                    </a:gs>
                    <a:gs pos="40000">
                      <a:srgbClr val="000040"/>
                    </a:gs>
                    <a:gs pos="50000">
                      <a:srgbClr val="000000"/>
                    </a:gs>
                    <a:gs pos="60000">
                      <a:srgbClr val="000040"/>
                    </a:gs>
                    <a:gs pos="75000">
                      <a:srgbClr val="400040"/>
                    </a:gs>
                    <a:gs pos="87500">
                      <a:srgbClr val="8F0040"/>
                    </a:gs>
                    <a:gs pos="95000">
                      <a:srgbClr val="F27300"/>
                    </a:gs>
                    <a:gs pos="100000">
                      <a:srgbClr val="FFBF00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Bookman Old Style" panose="02050604050505020204" pitchFamily="18" charset="0"/>
              </a:rPr>
              <a:t>электрического тока.</a:t>
            </a: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5292725" y="5373688"/>
            <a:ext cx="3527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 b="1" i="1">
                <a:effectLst>
                  <a:outerShdw blurRad="38100" dist="38100" dir="2700000" algn="tl">
                    <a:srgbClr val="010199"/>
                  </a:outerShdw>
                </a:effectLst>
              </a:rPr>
              <a:t>Выполнила</a:t>
            </a:r>
          </a:p>
          <a:p>
            <a:r>
              <a:rPr lang="ru-RU" altLang="ru-RU" sz="2000" b="1" i="1">
                <a:effectLst>
                  <a:outerShdw blurRad="38100" dist="38100" dir="2700000" algn="tl">
                    <a:srgbClr val="010199"/>
                  </a:outerShdw>
                </a:effectLst>
              </a:rPr>
              <a:t>Ученица 10 «А» класса</a:t>
            </a:r>
          </a:p>
          <a:p>
            <a:r>
              <a:rPr lang="ru-RU" altLang="ru-RU" sz="2000" b="1" i="1">
                <a:effectLst>
                  <a:outerShdw blurRad="38100" dist="38100" dir="2700000" algn="tl">
                    <a:srgbClr val="010199"/>
                  </a:outerShdw>
                </a:effectLst>
              </a:rPr>
              <a:t>Зайцевой Аллы</a:t>
            </a:r>
          </a:p>
        </p:txBody>
      </p:sp>
      <p:pic>
        <p:nvPicPr>
          <p:cNvPr id="166918" name="Picture 6" descr="image95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2178050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/>
              <a:t>   </a:t>
            </a:r>
            <a:r>
              <a:rPr lang="ru-RU" altLang="ru-RU" sz="2800" i="1">
                <a:latin typeface="Bookman Old Style" panose="02050604050505020204" pitchFamily="18" charset="0"/>
              </a:rPr>
              <a:t>Электрический ток нагревает проводник. Объясняется это тем, что свободные электроны в металлах или ионы в электролитах, перемещаясь под действием электрического поля взаимодействуют с ионами или атомами вещества проводника и передают им свою энергию.</a:t>
            </a:r>
          </a:p>
          <a:p>
            <a:pPr algn="ctr">
              <a:buFont typeface="Wingdings" panose="05000000000000000000" pitchFamily="2" charset="2"/>
              <a:buNone/>
            </a:pPr>
            <a:endParaRPr lang="ru-RU" altLang="ru-RU" sz="2800" i="1">
              <a:latin typeface="Bookman Old Style" panose="020506040505050202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400" i="1">
              <a:latin typeface="Bookman Old Style" panose="020506040505050202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400">
              <a:latin typeface="Verdana" panose="020B0604030504040204" pitchFamily="34" charset="0"/>
            </a:endParaRPr>
          </a:p>
        </p:txBody>
      </p:sp>
      <p:sp>
        <p:nvSpPr>
          <p:cNvPr id="47109" name="WordArt 5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6265863" cy="9350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Закон Джоуля - Ленца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62950" cy="5959475"/>
          </a:xfrm>
        </p:spPr>
        <p:txBody>
          <a:bodyPr/>
          <a:lstStyle/>
          <a:p>
            <a:r>
              <a:rPr lang="ru-RU" altLang="ru-RU" sz="2800" i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  <a:t>На основании опытов английский учёный Джоуль и русский учёный Ленц независимо друг от друга пришли к выводу:</a:t>
            </a:r>
            <a:br>
              <a:rPr lang="ru-RU" altLang="ru-RU" sz="2800" i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</a:br>
            <a:r>
              <a:rPr lang="ru-RU" altLang="ru-RU" sz="2800" i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altLang="ru-RU" sz="2800" i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</a:br>
            <a:r>
              <a:rPr lang="ru-RU" altLang="ru-RU" sz="2800" i="1">
                <a:solidFill>
                  <a:schemeClr val="accent1"/>
                </a:solidFill>
                <a:latin typeface="Bookman Old Style" panose="02050604050505020204" pitchFamily="18" charset="0"/>
              </a:rPr>
              <a:t>Количество теплоты, выделяемое проводником с током, равно произведению квадрата силы тока, сопротивления проводника и времени.</a:t>
            </a:r>
            <a:r>
              <a:rPr lang="ru-RU" altLang="ru-RU" sz="2800" b="1" i="1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2800" b="1" i="1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ru-RU" altLang="ru-RU" sz="2800" b="1" i="1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2800" b="1" i="1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r>
              <a:rPr lang="en-US" altLang="ru-RU" sz="3600" b="1" i="1">
                <a:solidFill>
                  <a:schemeClr val="accent1"/>
                </a:solidFill>
                <a:latin typeface="Bookman Old Style" panose="02050604050505020204" pitchFamily="18" charset="0"/>
              </a:rPr>
              <a:t>Q=I²Rt</a:t>
            </a:r>
            <a:r>
              <a:rPr lang="ru-RU" altLang="ru-RU" sz="3600" b="1" i="1">
                <a:solidFill>
                  <a:schemeClr val="accent1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3600" b="1" i="1">
                <a:solidFill>
                  <a:schemeClr val="accent1"/>
                </a:solidFill>
                <a:latin typeface="Bookman Old Style" panose="02050604050505020204" pitchFamily="18" charset="0"/>
              </a:rPr>
            </a:br>
            <a:endParaRPr lang="ru-RU" altLang="ru-RU" sz="3600" b="1" i="1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7" name="Picture 5" descr="Безымянный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0" t="13657" r="61005" b="61713"/>
          <a:stretch>
            <a:fillRect/>
          </a:stretch>
        </p:blipFill>
        <p:spPr>
          <a:xfrm>
            <a:off x="5003800" y="3068638"/>
            <a:ext cx="3552825" cy="284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684213" y="333375"/>
            <a:ext cx="6335712" cy="337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Q=I²Rt</a:t>
            </a:r>
            <a:endParaRPr lang="ru-RU" altLang="ru-RU" sz="3600" b="1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anose="02050604050505020204" pitchFamily="18" charset="0"/>
            </a:endParaRPr>
          </a:p>
          <a:p>
            <a:pPr eaLnBrk="1" hangingPunct="1"/>
            <a:endParaRPr lang="ru-RU" altLang="ru-RU" sz="2400" b="1">
              <a:latin typeface="Bookman Old Style" panose="02050604050505020204" pitchFamily="18" charset="0"/>
            </a:endParaRPr>
          </a:p>
          <a:p>
            <a:pPr eaLnBrk="1" hangingPunct="1"/>
            <a:r>
              <a:rPr lang="en-US" altLang="ru-RU" sz="2400" b="1" i="1">
                <a:latin typeface="Bookman Old Style" panose="02050604050505020204" pitchFamily="18" charset="0"/>
              </a:rPr>
              <a:t>I</a:t>
            </a:r>
            <a:r>
              <a:rPr lang="ru-RU" altLang="ru-RU" sz="2400" b="1" i="1">
                <a:latin typeface="Bookman Old Style" panose="02050604050505020204" pitchFamily="18" charset="0"/>
              </a:rPr>
              <a:t>-   сила тока </a:t>
            </a:r>
            <a:endParaRPr lang="en-US" altLang="ru-RU" sz="2400" b="1" i="1">
              <a:latin typeface="Bookman Old Style" panose="02050604050505020204" pitchFamily="18" charset="0"/>
            </a:endParaRPr>
          </a:p>
          <a:p>
            <a:pPr eaLnBrk="1" hangingPunct="1"/>
            <a:r>
              <a:rPr lang="en-US" altLang="ru-RU" sz="2400" b="1" i="1">
                <a:latin typeface="Bookman Old Style" panose="02050604050505020204" pitchFamily="18" charset="0"/>
              </a:rPr>
              <a:t>R</a:t>
            </a:r>
            <a:r>
              <a:rPr lang="ru-RU" altLang="ru-RU" sz="2400" b="1" i="1">
                <a:latin typeface="Bookman Old Style" panose="02050604050505020204" pitchFamily="18" charset="0"/>
              </a:rPr>
              <a:t>- сопротивление проводника </a:t>
            </a:r>
            <a:endParaRPr lang="en-US" altLang="ru-RU" sz="2400" b="1" i="1">
              <a:latin typeface="Bookman Old Style" panose="02050604050505020204" pitchFamily="18" charset="0"/>
            </a:endParaRPr>
          </a:p>
          <a:p>
            <a:pPr eaLnBrk="1" hangingPunct="1"/>
            <a:r>
              <a:rPr lang="en-US" altLang="ru-RU" sz="2400" b="1" i="1">
                <a:latin typeface="Bookman Old Style" panose="02050604050505020204" pitchFamily="18" charset="0"/>
              </a:rPr>
              <a:t>t</a:t>
            </a:r>
            <a:r>
              <a:rPr lang="ru-RU" altLang="ru-RU" sz="2400" b="1" i="1">
                <a:latin typeface="Bookman Old Style" panose="02050604050505020204" pitchFamily="18" charset="0"/>
              </a:rPr>
              <a:t> - время </a:t>
            </a:r>
            <a:endParaRPr lang="en-US" altLang="ru-RU" sz="2400" b="1" i="1">
              <a:latin typeface="Bookman Old Style" panose="02050604050505020204" pitchFamily="18" charset="0"/>
            </a:endParaRPr>
          </a:p>
          <a:p>
            <a:pPr eaLnBrk="1" hangingPunct="1"/>
            <a:r>
              <a:rPr lang="en-US" altLang="ru-RU" sz="2400" b="1" i="1">
                <a:latin typeface="Bookman Old Style" panose="02050604050505020204" pitchFamily="18" charset="0"/>
              </a:rPr>
              <a:t>I</a:t>
            </a:r>
            <a:r>
              <a:rPr lang="ru-RU" altLang="ru-RU" sz="2400" b="1" i="1">
                <a:latin typeface="Bookman Old Style" panose="02050604050505020204" pitchFamily="18" charset="0"/>
              </a:rPr>
              <a:t>=0,   </a:t>
            </a:r>
          </a:p>
          <a:p>
            <a:pPr eaLnBrk="1" hangingPunct="1"/>
            <a:r>
              <a:rPr lang="en-US" altLang="ru-RU" sz="2400" b="1" i="1">
                <a:latin typeface="Bookman Old Style" panose="02050604050505020204" pitchFamily="18" charset="0"/>
              </a:rPr>
              <a:t>t</a:t>
            </a:r>
            <a:r>
              <a:rPr lang="ru-RU" altLang="ru-RU" sz="2400" b="1" i="1">
                <a:latin typeface="Bookman Old Style" panose="02050604050505020204" pitchFamily="18" charset="0"/>
              </a:rPr>
              <a:t> резист</a:t>
            </a:r>
            <a:r>
              <a:rPr lang="en-US" altLang="ru-RU" sz="2400" b="1" i="1">
                <a:latin typeface="Bookman Old Style" panose="02050604050505020204" pitchFamily="18" charset="0"/>
              </a:rPr>
              <a:t> </a:t>
            </a:r>
            <a:r>
              <a:rPr lang="ru-RU" altLang="ru-RU" sz="2400" b="1" i="1">
                <a:latin typeface="Bookman Old Style" panose="02050604050505020204" pitchFamily="18" charset="0"/>
              </a:rPr>
              <a:t>= </a:t>
            </a:r>
            <a:r>
              <a:rPr lang="en-US" altLang="ru-RU" sz="2400" b="1" i="1">
                <a:latin typeface="Bookman Old Style" panose="02050604050505020204" pitchFamily="18" charset="0"/>
              </a:rPr>
              <a:t>t</a:t>
            </a:r>
            <a:r>
              <a:rPr lang="ru-RU" altLang="ru-RU" sz="2400" b="1" i="1">
                <a:latin typeface="Bookman Old Style" panose="02050604050505020204" pitchFamily="18" charset="0"/>
              </a:rPr>
              <a:t> воздух.</a:t>
            </a:r>
          </a:p>
          <a:p>
            <a:pPr>
              <a:spcBef>
                <a:spcPct val="50000"/>
              </a:spcBef>
            </a:pPr>
            <a:endParaRPr lang="ru-RU" altLang="ru-RU" sz="2400" b="1" i="1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9265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>
                <a:latin typeface="Bookman Old Style" panose="02050604050505020204" pitchFamily="18" charset="0"/>
              </a:rPr>
              <a:t>  </a:t>
            </a:r>
            <a:r>
              <a:rPr lang="ru-RU" altLang="ru-RU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Сила тока на участке цепи прямо пропорциональна напряжению  на его концах и обратно пропорциональна его сопротивлению</a:t>
            </a:r>
          </a:p>
        </p:txBody>
      </p:sp>
      <p:sp>
        <p:nvSpPr>
          <p:cNvPr id="58372" name="WordArt 4"/>
          <p:cNvSpPr>
            <a:spLocks noChangeArrowheads="1" noChangeShapeType="1" noTextEdit="1"/>
          </p:cNvSpPr>
          <p:nvPr/>
        </p:nvSpPr>
        <p:spPr bwMode="auto">
          <a:xfrm>
            <a:off x="2193925" y="406400"/>
            <a:ext cx="4829175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Закон Ома </a:t>
            </a:r>
          </a:p>
        </p:txBody>
      </p:sp>
      <p:pic>
        <p:nvPicPr>
          <p:cNvPr id="58373" name="Picture 5" descr="3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557338"/>
            <a:ext cx="28638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endParaRPr lang="ru-RU" altLang="ru-RU" sz="2400">
              <a:latin typeface="Bookman Old Style" panose="020506040505050202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altLang="ru-RU" i="1">
                <a:latin typeface="Bookman Old Style" panose="02050604050505020204" pitchFamily="18" charset="0"/>
              </a:rPr>
              <a:t>Задача № 1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altLang="ru-RU" i="1">
                <a:latin typeface="Bookman Old Style" panose="02050604050505020204" pitchFamily="18" charset="0"/>
              </a:rPr>
              <a:t>Задача № 2</a:t>
            </a:r>
          </a:p>
        </p:txBody>
      </p:sp>
      <p:sp>
        <p:nvSpPr>
          <p:cNvPr id="164868" name="WordArt 4"/>
          <p:cNvSpPr>
            <a:spLocks noChangeArrowheads="1" noChangeShapeType="1" noTextEdit="1"/>
          </p:cNvSpPr>
          <p:nvPr/>
        </p:nvSpPr>
        <p:spPr bwMode="auto">
          <a:xfrm>
            <a:off x="457200" y="692150"/>
            <a:ext cx="5843588" cy="7254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Решение задач</a:t>
            </a:r>
          </a:p>
        </p:txBody>
      </p:sp>
      <p:pic>
        <p:nvPicPr>
          <p:cNvPr id="164869" name="Picture 5" descr="j02328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60350"/>
            <a:ext cx="1441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2400">
                <a:latin typeface="Bookman Old Style" panose="02050604050505020204" pitchFamily="18" charset="0"/>
              </a:rPr>
              <a:t/>
            </a:r>
            <a:br>
              <a:rPr lang="ru-RU" altLang="ru-RU" sz="2400">
                <a:latin typeface="Bookman Old Style" panose="02050604050505020204" pitchFamily="18" charset="0"/>
              </a:rPr>
            </a:br>
            <a:r>
              <a:rPr lang="ru-RU" altLang="ru-RU" sz="2400">
                <a:latin typeface="Bookman Old Style" panose="02050604050505020204" pitchFamily="18" charset="0"/>
              </a:rPr>
              <a:t/>
            </a:r>
            <a:br>
              <a:rPr lang="ru-RU" altLang="ru-RU" sz="2400">
                <a:latin typeface="Bookman Old Style" panose="02050604050505020204" pitchFamily="18" charset="0"/>
              </a:rPr>
            </a:br>
            <a:r>
              <a:rPr lang="ru-RU" altLang="ru-RU" sz="2400">
                <a:latin typeface="Bookman Old Style" panose="02050604050505020204" pitchFamily="18" charset="0"/>
              </a:rPr>
              <a:t>	</a:t>
            </a:r>
            <a:r>
              <a:rPr lang="ru-RU" altLang="ru-RU" sz="2000">
                <a:latin typeface="Bookman Old Style" panose="02050604050505020204" pitchFamily="18" charset="0"/>
              </a:rPr>
              <a:t>Определите напряжение на проводнике, сопротивление которого – 4 Ом при силе тока, протекающего в нем – 0,1 А.</a:t>
            </a:r>
            <a:br>
              <a:rPr lang="ru-RU" altLang="ru-RU" sz="2000">
                <a:latin typeface="Bookman Old Style" panose="02050604050505020204" pitchFamily="18" charset="0"/>
              </a:rPr>
            </a:br>
            <a:endParaRPr lang="ru-RU" altLang="ru-RU" sz="2000">
              <a:latin typeface="Bookman Old Style" panose="02050604050505020204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8002587" cy="43878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2000" i="1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i="1">
                <a:latin typeface="Bookman Old Style" panose="02050604050505020204" pitchFamily="18" charset="0"/>
              </a:rPr>
              <a:t>    Дано:                            Решение:</a:t>
            </a:r>
          </a:p>
          <a:p>
            <a:endParaRPr lang="ru-RU" altLang="ru-RU" sz="2000" i="1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i="1">
                <a:effectLst/>
                <a:latin typeface="Bookman Old Style" panose="02050604050505020204" pitchFamily="18" charset="0"/>
              </a:rPr>
              <a:t>  </a:t>
            </a:r>
            <a:r>
              <a:rPr lang="en-US" altLang="ru-RU" sz="2000" i="1">
                <a:effectLst/>
                <a:latin typeface="Bookman Old Style" panose="02050604050505020204" pitchFamily="18" charset="0"/>
              </a:rPr>
              <a:t>I</a:t>
            </a:r>
            <a:r>
              <a:rPr lang="ru-RU" altLang="ru-RU" sz="2000" i="1">
                <a:effectLst/>
                <a:latin typeface="Bookman Old Style" panose="02050604050505020204" pitchFamily="18" charset="0"/>
              </a:rPr>
              <a:t>=0,1 А                           </a:t>
            </a:r>
            <a:r>
              <a:rPr lang="en-US" altLang="ru-RU" sz="2000" i="1">
                <a:effectLst/>
                <a:latin typeface="Bookman Old Style" panose="02050604050505020204" pitchFamily="18" charset="0"/>
              </a:rPr>
              <a:t>U=RI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i="1">
                <a:effectLst/>
                <a:latin typeface="Bookman Old Style" panose="02050604050505020204" pitchFamily="18" charset="0"/>
              </a:rPr>
              <a:t>  </a:t>
            </a:r>
            <a:r>
              <a:rPr lang="en-US" altLang="ru-RU" sz="2000" i="1">
                <a:effectLst/>
                <a:latin typeface="Bookman Old Style" panose="02050604050505020204" pitchFamily="18" charset="0"/>
              </a:rPr>
              <a:t>R</a:t>
            </a:r>
            <a:r>
              <a:rPr lang="ru-RU" altLang="ru-RU" sz="2000" i="1">
                <a:effectLst/>
                <a:latin typeface="Bookman Old Style" panose="02050604050505020204" pitchFamily="18" charset="0"/>
              </a:rPr>
              <a:t>=</a:t>
            </a:r>
            <a:r>
              <a:rPr lang="en-US" altLang="ru-RU" sz="2000" i="1">
                <a:effectLst/>
                <a:latin typeface="Bookman Old Style" panose="02050604050505020204" pitchFamily="18" charset="0"/>
              </a:rPr>
              <a:t>4</a:t>
            </a:r>
            <a:r>
              <a:rPr lang="ru-RU" altLang="ru-RU" sz="2000" i="1">
                <a:effectLst/>
                <a:latin typeface="Bookman Old Style" panose="02050604050505020204" pitchFamily="18" charset="0"/>
              </a:rPr>
              <a:t> Ом</a:t>
            </a:r>
            <a:r>
              <a:rPr lang="en-US" altLang="ru-RU" sz="2000" i="1">
                <a:effectLst/>
                <a:latin typeface="Bookman Old Style" panose="02050604050505020204" pitchFamily="18" charset="0"/>
              </a:rPr>
              <a:t>                          U= 4 </a:t>
            </a:r>
            <a:r>
              <a:rPr lang="ru-RU" altLang="ru-RU" sz="2000" i="1">
                <a:effectLst/>
                <a:latin typeface="Bookman Old Style" panose="02050604050505020204" pitchFamily="18" charset="0"/>
              </a:rPr>
              <a:t>Ом 0,1 А=0,4 В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 i="1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i="1">
                <a:latin typeface="Bookman Old Style" panose="02050604050505020204" pitchFamily="18" charset="0"/>
              </a:rPr>
              <a:t>                 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i="1">
                <a:effectLst/>
                <a:latin typeface="Bookman Old Style" panose="02050604050505020204" pitchFamily="18" charset="0"/>
              </a:rPr>
              <a:t>   </a:t>
            </a:r>
            <a:r>
              <a:rPr lang="en-US" altLang="ru-RU" sz="2000" i="1">
                <a:effectLst/>
                <a:latin typeface="Bookman Old Style" panose="02050604050505020204" pitchFamily="18" charset="0"/>
              </a:rPr>
              <a:t>U</a:t>
            </a:r>
            <a:r>
              <a:rPr lang="ru-RU" altLang="ru-RU" sz="2000" i="1">
                <a:effectLst/>
                <a:latin typeface="Bookman Old Style" panose="02050604050505020204" pitchFamily="18" charset="0"/>
              </a:rPr>
              <a:t> - ?</a:t>
            </a:r>
            <a:endParaRPr lang="ru-RU" altLang="ru-RU" sz="2000" i="1">
              <a:latin typeface="Bookman Old Style" panose="02050604050505020204" pitchFamily="18" charset="0"/>
            </a:endParaRPr>
          </a:p>
          <a:p>
            <a:endParaRPr lang="ru-RU" altLang="ru-RU" sz="2000" i="1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i="1">
                <a:latin typeface="Bookman Old Style" panose="02050604050505020204" pitchFamily="18" charset="0"/>
              </a:rPr>
              <a:t> Ответ:  0,4 В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 i="1">
              <a:latin typeface="Bookman Old Style" panose="02050604050505020204" pitchFamily="18" charset="0"/>
            </a:endParaRPr>
          </a:p>
        </p:txBody>
      </p:sp>
      <p:sp>
        <p:nvSpPr>
          <p:cNvPr id="60426" name="WordArt 10"/>
          <p:cNvSpPr>
            <a:spLocks noChangeArrowheads="1" noChangeShapeType="1" noTextEdit="1"/>
          </p:cNvSpPr>
          <p:nvPr/>
        </p:nvSpPr>
        <p:spPr bwMode="auto">
          <a:xfrm>
            <a:off x="3419475" y="260350"/>
            <a:ext cx="2090738" cy="4175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Задача № 1</a:t>
            </a: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2987675" y="2420938"/>
            <a:ext cx="0" cy="273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468313" y="40767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60438" name="Object 22"/>
          <p:cNvGraphicFramePr>
            <a:graphicFrameLocks noChangeAspect="1"/>
          </p:cNvGraphicFramePr>
          <p:nvPr>
            <p:ph sz="quarter" idx="2"/>
          </p:nvPr>
        </p:nvGraphicFramePr>
        <p:xfrm>
          <a:off x="7885113" y="1693863"/>
          <a:ext cx="784225" cy="209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0" name="Диаграмма" r:id="rId3" imgW="1104900" imgH="2114702" progId="MSGraph.Chart.8">
                  <p:embed followColorScheme="full"/>
                </p:oleObj>
              </mc:Choice>
              <mc:Fallback>
                <p:oleObj name="Диаграмма" r:id="rId3" imgW="1104900" imgH="2114702" progId="MSGraph.Chart.8">
                  <p:embed followColorScheme="full"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1693863"/>
                        <a:ext cx="784225" cy="2097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39" name="Picture 23" descr="з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076700"/>
            <a:ext cx="360045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3600" b="1">
                <a:latin typeface="Bookman Old Style" panose="02050604050505020204" pitchFamily="18" charset="0"/>
              </a:rPr>
              <a:t>                       </a:t>
            </a:r>
            <a:br>
              <a:rPr lang="ru-RU" altLang="ru-RU" sz="3600" b="1">
                <a:latin typeface="Bookman Old Style" panose="02050604050505020204" pitchFamily="18" charset="0"/>
              </a:rPr>
            </a:br>
            <a:r>
              <a:rPr lang="ru-RU" altLang="ru-RU" sz="2000" b="1">
                <a:latin typeface="Bookman Old Style" panose="02050604050505020204" pitchFamily="18" charset="0"/>
              </a:rPr>
              <a:t> 	</a:t>
            </a:r>
            <a:r>
              <a:rPr lang="ru-RU" altLang="ru-RU" sz="2000">
                <a:latin typeface="Bookman Old Style" panose="02050604050505020204" pitchFamily="18" charset="0"/>
              </a:rPr>
              <a:t>Сила тока в спирали электрической лампы 1,5 А при напряжении на ее концах 1 В. определите сопротивление спирали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 altLang="ru-RU" sz="2800"/>
          </a:p>
          <a:p>
            <a:endParaRPr lang="ru-RU" altLang="ru-RU" sz="2800"/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3708400" y="2636838"/>
          <a:ext cx="109378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Microsoft Equation 3.0" r:id="rId3" imgW="444240" imgH="393480" progId="Equation.3">
                  <p:embed/>
                </p:oleObj>
              </mc:Choice>
              <mc:Fallback>
                <p:oleObj name="Microsoft Equation 3.0" r:id="rId3" imgW="4442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093788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WordArt 4"/>
          <p:cNvSpPr>
            <a:spLocks noChangeArrowheads="1" noChangeShapeType="1" noTextEdit="1"/>
          </p:cNvSpPr>
          <p:nvPr/>
        </p:nvSpPr>
        <p:spPr bwMode="auto">
          <a:xfrm>
            <a:off x="3419475" y="260350"/>
            <a:ext cx="2090738" cy="4175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Задача № 2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539750" y="2133600"/>
            <a:ext cx="82804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i="1"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  <a:t>     Дано:                            Решение: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400" i="1">
              <a:effectLst>
                <a:outerShdw blurRad="38100" dist="38100" dir="2700000" algn="tl">
                  <a:srgbClr val="010199"/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ru-RU" altLang="ru-RU" sz="2400" i="1">
                <a:latin typeface="Bookman Old Style" panose="02050604050505020204" pitchFamily="18" charset="0"/>
              </a:rPr>
              <a:t>  </a:t>
            </a:r>
            <a:r>
              <a:rPr lang="en-US" altLang="ru-RU" sz="2400" i="1">
                <a:latin typeface="Bookman Old Style" panose="02050604050505020204" pitchFamily="18" charset="0"/>
              </a:rPr>
              <a:t>I</a:t>
            </a:r>
            <a:r>
              <a:rPr lang="ru-RU" altLang="ru-RU" sz="2400" i="1">
                <a:latin typeface="Bookman Old Style" panose="02050604050505020204" pitchFamily="18" charset="0"/>
              </a:rPr>
              <a:t>=0,5 А                            </a:t>
            </a:r>
          </a:p>
          <a:p>
            <a:r>
              <a:rPr lang="ru-RU" altLang="ru-RU" sz="2400" i="1">
                <a:latin typeface="Bookman Old Style" panose="02050604050505020204" pitchFamily="18" charset="0"/>
              </a:rPr>
              <a:t>  </a:t>
            </a:r>
            <a:r>
              <a:rPr lang="en-US" altLang="ru-RU" sz="2400" i="1">
                <a:latin typeface="Bookman Old Style" panose="02050604050505020204" pitchFamily="18" charset="0"/>
              </a:rPr>
              <a:t>U</a:t>
            </a:r>
            <a:r>
              <a:rPr lang="ru-RU" altLang="ru-RU" sz="2400" i="1">
                <a:latin typeface="Bookman Old Style" panose="02050604050505020204" pitchFamily="18" charset="0"/>
              </a:rPr>
              <a:t>=1 В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i="1"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  <a:t>      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/>
              <a:t>   </a:t>
            </a:r>
            <a:r>
              <a:rPr lang="en-US" altLang="ru-RU" sz="2400" i="1">
                <a:latin typeface="Bookman Old Style" panose="02050604050505020204" pitchFamily="18" charset="0"/>
              </a:rPr>
              <a:t>R</a:t>
            </a:r>
            <a:r>
              <a:rPr lang="ru-RU" altLang="ru-RU" sz="2400" i="1">
                <a:latin typeface="Bookman Old Style" panose="02050604050505020204" pitchFamily="18" charset="0"/>
              </a:rPr>
              <a:t> - ?</a:t>
            </a:r>
            <a:endParaRPr lang="ru-RU" altLang="ru-RU" sz="2400" i="1">
              <a:effectLst>
                <a:outerShdw blurRad="38100" dist="38100" dir="2700000" algn="tl">
                  <a:srgbClr val="010199"/>
                </a:outerShdw>
              </a:effectLst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ru-RU" altLang="ru-RU" sz="2400" i="1">
              <a:effectLst>
                <a:outerShdw blurRad="38100" dist="38100" dir="2700000" algn="tl">
                  <a:srgbClr val="010199"/>
                </a:outerShdw>
              </a:effectLst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2400" i="1">
                <a:effectLst>
                  <a:outerShdw blurRad="38100" dist="38100" dir="2700000" algn="tl">
                    <a:srgbClr val="010199"/>
                  </a:outerShdw>
                </a:effectLst>
                <a:latin typeface="Bookman Old Style" panose="02050604050505020204" pitchFamily="18" charset="0"/>
              </a:rPr>
              <a:t>Ответ:  2 Ом</a:t>
            </a: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 flipH="1">
            <a:off x="3059113" y="23495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539750" y="4365625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62479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3492500" y="3644900"/>
          <a:ext cx="24066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Microsoft Equation 3.0" r:id="rId5" imgW="1054080" imgH="419040" progId="Equation.3">
                  <p:embed/>
                </p:oleObj>
              </mc:Choice>
              <mc:Fallback>
                <p:oleObj name="Microsoft Equation 3.0" r:id="rId5" imgW="1054080" imgH="419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70000" contrast="-7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644900"/>
                        <a:ext cx="240665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675687" cy="6335713"/>
          </a:xfrm>
        </p:spPr>
        <p:txBody>
          <a:bodyPr/>
          <a:lstStyle/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>
                <a:latin typeface="Verdana" panose="020B0604030504040204" pitchFamily="34" charset="0"/>
              </a:rPr>
              <a:t> </a:t>
            </a:r>
            <a:r>
              <a:rPr lang="ru-RU" altLang="ru-RU" sz="2000" b="1" i="1">
                <a:latin typeface="Bookman Old Style" panose="02050604050505020204" pitchFamily="18" charset="0"/>
              </a:rPr>
              <a:t>При движении заряженных частиц в проводнике происходит перенос электрического заряда с одного места в другое. Однако если заряженные частицы совершают беспорядочное тепловое движение, как например, </a:t>
            </a:r>
            <a:r>
              <a:rPr lang="ru-RU" altLang="ru-RU" sz="2000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свободные электроны в металле</a:t>
            </a:r>
            <a:r>
              <a:rPr lang="ru-RU" altLang="ru-RU" sz="2000" b="1" i="1">
                <a:latin typeface="Bookman Old Style" panose="02050604050505020204" pitchFamily="18" charset="0"/>
              </a:rPr>
              <a:t>, то переноса заряда не происходит. </a:t>
            </a: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i="1">
                <a:latin typeface="Bookman Old Style" panose="02050604050505020204" pitchFamily="18" charset="0"/>
              </a:rPr>
              <a:t>Электрический заряд перемещается через поперечное сечение проводника лишь в том случае, если наряду с беспорядочным движением электроны учувствуют  в упорядоченном движении.</a:t>
            </a: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 i="1">
              <a:latin typeface="Bookman Old Style" panose="02050604050505020204" pitchFamily="18" charset="0"/>
            </a:endParaRPr>
          </a:p>
          <a:p>
            <a:pPr marL="87313" indent="536575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i="1">
                <a:latin typeface="Bookman Old Style" panose="02050604050505020204" pitchFamily="18" charset="0"/>
              </a:rPr>
              <a:t> В это случае говорят, что в проводнике устанавливается </a:t>
            </a:r>
            <a:r>
              <a:rPr lang="ru-RU" altLang="ru-RU" sz="2000" b="1" i="1" u="sng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электрический ток.</a:t>
            </a:r>
            <a:r>
              <a:rPr lang="ru-RU" altLang="ru-RU" sz="2000" i="1">
                <a:latin typeface="Bookman Old Style" panose="02050604050505020204" pitchFamily="18" charset="0"/>
              </a:rPr>
              <a:t> </a:t>
            </a:r>
          </a:p>
        </p:txBody>
      </p:sp>
      <p:pic>
        <p:nvPicPr>
          <p:cNvPr id="36869" name="Picture 5" descr="Изображение 029имова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916113"/>
            <a:ext cx="1655762" cy="12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Изображение 029имова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581525"/>
            <a:ext cx="2233613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713788" cy="1541462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</a:pPr>
            <a:r>
              <a:rPr lang="ru-RU" altLang="ru-RU">
                <a:solidFill>
                  <a:srgbClr val="FF0000"/>
                </a:solidFill>
                <a:effectLst/>
              </a:rPr>
              <a:t>               </a:t>
            </a:r>
            <a:r>
              <a:rPr lang="ru-RU" altLang="ru-RU" b="1" i="1">
                <a:solidFill>
                  <a:srgbClr val="FF0000"/>
                </a:solidFill>
                <a:effectLst/>
                <a:latin typeface="Bookman Old Style" panose="02050604050505020204" pitchFamily="18" charset="0"/>
              </a:rPr>
              <a:t>Электрическим током 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ru-RU" altLang="ru-RU" sz="2800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называют упорядоченное (направленное)  движение заряженных частиц.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95288" y="2420938"/>
            <a:ext cx="8534400" cy="154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1pPr>
            <a:lvl2pPr marL="91440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2pPr>
            <a:lvl3pPr marL="1322388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3pPr>
            <a:lvl4pPr marL="1730375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4pPr>
            <a:lvl5pPr marL="2138363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400" b="1" i="1">
                <a:latin typeface="Bookman Old Style" panose="02050604050505020204" pitchFamily="18" charset="0"/>
              </a:rPr>
              <a:t>Электрический ток возникает при упорядоченном перемещении свободных электронов и ионов.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 b="1" i="1">
                <a:latin typeface="Bookman Old Style" panose="02050604050505020204" pitchFamily="18" charset="0"/>
              </a:rPr>
              <a:t>     Если перемещать нейтральное в целом тело, то, несмотря на упорядоченное движение огромного числа электронов и атомных ядер, электрический ток не возникает. Полный заряд, переносимый через любое сечение проводника, будет при этом равным нулю, так как заряды разных знаков перемещаются с одинаковой средней скоростью.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05837" cy="5400675"/>
          </a:xfrm>
        </p:spPr>
        <p:txBody>
          <a:bodyPr/>
          <a:lstStyle/>
          <a:p>
            <a:pPr marL="169863" indent="193675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>
                <a:latin typeface="Verdana" panose="020B0604030504040204" pitchFamily="34" charset="0"/>
              </a:rPr>
              <a:t>   </a:t>
            </a:r>
            <a:r>
              <a:rPr lang="ru-RU" altLang="ru-RU" sz="2800" i="1">
                <a:latin typeface="Bookman Old Style" panose="02050604050505020204" pitchFamily="18" charset="0"/>
              </a:rPr>
              <a:t>Электрический ток имеет определённое направление. </a:t>
            </a:r>
            <a:r>
              <a:rPr lang="ru-RU" altLang="ru-RU" sz="2800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За направление тока принимают направление движения положительно заряженных частиц.</a:t>
            </a:r>
            <a:r>
              <a:rPr lang="ru-RU" altLang="ru-RU" sz="2800" i="1">
                <a:latin typeface="Bookman Old Style" panose="02050604050505020204" pitchFamily="18" charset="0"/>
              </a:rPr>
              <a:t> Если ток образован движением отрицательно заряженных частиц, то направление тока считают противоположным направлению движения частиц. (Такой выбор направления тока не очень удачен, так как в большинстве случаев ток представляет собой движение электронов – отрицательно заряженных частиц. Выбор направления тока был сделан в то время, когда о свободных электронах в металлах ещё ничего не знали.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964613" cy="5229225"/>
          </a:xfrm>
        </p:spPr>
        <p:txBody>
          <a:bodyPr/>
          <a:lstStyle/>
          <a:p>
            <a:pPr marL="174625" indent="1889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 </a:t>
            </a:r>
            <a:r>
              <a:rPr lang="ru-RU" altLang="ru-RU" sz="2000" i="1">
                <a:latin typeface="Bookman Old Style" panose="02050604050505020204" pitchFamily="18" charset="0"/>
              </a:rPr>
              <a:t>Движение частиц в проводнике мы непосредственно не видим. О наличии электрического тока приходится судить по тем действиям или явлениям, которые его сопровождают. </a:t>
            </a:r>
          </a:p>
          <a:p>
            <a:pPr marL="174625" indent="1889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i="1">
                <a:latin typeface="Bookman Old Style" panose="02050604050505020204" pitchFamily="18" charset="0"/>
              </a:rPr>
              <a:t>     Во-первых, </a:t>
            </a:r>
            <a:r>
              <a:rPr lang="ru-RU" altLang="ru-RU" sz="20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проводник, по которому течёт ток, нагревается.</a:t>
            </a:r>
            <a:r>
              <a:rPr lang="ru-RU" altLang="ru-RU" sz="2000" i="1">
                <a:latin typeface="Bookman Old Style" panose="02050604050505020204" pitchFamily="18" charset="0"/>
              </a:rPr>
              <a:t> </a:t>
            </a:r>
          </a:p>
          <a:p>
            <a:pPr marL="174625" indent="1889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i="1">
                <a:latin typeface="Bookman Old Style" panose="02050604050505020204" pitchFamily="18" charset="0"/>
              </a:rPr>
              <a:t>     Во-вторых, </a:t>
            </a:r>
            <a:r>
              <a:rPr lang="ru-RU" altLang="ru-RU" sz="20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электрический ток может изменять химический состав проводника,</a:t>
            </a:r>
            <a:r>
              <a:rPr lang="ru-RU" altLang="ru-RU" sz="2000" i="1">
                <a:latin typeface="Bookman Old Style" panose="02050604050505020204" pitchFamily="18" charset="0"/>
              </a:rPr>
              <a:t> например выделять его химические составные части (медь из раствора медного купороса и т.д.).</a:t>
            </a:r>
          </a:p>
          <a:p>
            <a:pPr marL="174625" indent="1889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i="1">
                <a:latin typeface="Bookman Old Style" panose="02050604050505020204" pitchFamily="18" charset="0"/>
              </a:rPr>
              <a:t>     В-третьих, </a:t>
            </a:r>
            <a:r>
              <a:rPr lang="ru-RU" altLang="ru-RU" sz="20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ток оказывает силовое воздействие на соседние токи и намагниченные тела.</a:t>
            </a:r>
            <a:r>
              <a:rPr lang="ru-RU" altLang="ru-RU" sz="2000" i="1">
                <a:latin typeface="Bookman Old Style" panose="02050604050505020204" pitchFamily="18" charset="0"/>
              </a:rPr>
              <a:t> Это действие тока называется </a:t>
            </a:r>
            <a:r>
              <a:rPr lang="ru-RU" altLang="ru-RU" sz="20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магнитным</a:t>
            </a:r>
            <a:r>
              <a:rPr lang="ru-RU" altLang="ru-RU" sz="2000" i="1">
                <a:latin typeface="Bookman Old Style" panose="02050604050505020204" pitchFamily="18" charset="0"/>
              </a:rPr>
              <a:t>. Так, магнитная стрелка вблизи проводника с током поворачивается. Магнитное действие тока в отличие от химического и теплового является </a:t>
            </a:r>
            <a:r>
              <a:rPr lang="ru-RU" altLang="ru-RU" sz="20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основным, так как проявляется у всех без исключения проводников</a:t>
            </a:r>
            <a:r>
              <a:rPr lang="ru-RU" altLang="ru-RU" sz="2000" i="1">
                <a:latin typeface="Bookman Old Style" panose="02050604050505020204" pitchFamily="18" charset="0"/>
              </a:rPr>
              <a:t>. Химическое действие тока наблюдается лишь у растворов и расплавов электролитов, а нагревание отсутствует у сверхпроводников. </a:t>
            </a:r>
          </a:p>
        </p:txBody>
      </p:sp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1547813" y="333375"/>
            <a:ext cx="60483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Действие тока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341438"/>
            <a:ext cx="8424863" cy="3600450"/>
          </a:xfrm>
        </p:spPr>
        <p:txBody>
          <a:bodyPr/>
          <a:lstStyle/>
          <a:p>
            <a:pPr indent="106363" algn="just">
              <a:lnSpc>
                <a:spcPct val="90000"/>
              </a:lnSpc>
              <a:buFont typeface="Wingdings" panose="05000000000000000000" pitchFamily="2" charset="2"/>
              <a:buNone/>
              <a:tabLst>
                <a:tab pos="174625" algn="l"/>
              </a:tabLst>
            </a:pPr>
            <a:r>
              <a:rPr lang="ru-RU" altLang="ru-RU" sz="2400"/>
              <a:t>   </a:t>
            </a:r>
            <a:r>
              <a:rPr lang="ru-RU" altLang="ru-RU" sz="2400" i="1">
                <a:latin typeface="Bookman Old Style" panose="02050604050505020204" pitchFamily="18" charset="0"/>
              </a:rPr>
              <a:t>Если в цепи устанавливается электрический ток, то это означает, что через поперечное сечение проводника всё время переносится электрический заряд. Заряд, перенесённый в единицу времени, служит основной количественной характеристикой тока, называемой силой тока. Если через поперечное сечение проводника за время ∆</a:t>
            </a:r>
            <a:r>
              <a:rPr lang="en-US" altLang="ru-RU" sz="2400" i="1">
                <a:latin typeface="Bookman Old Style" panose="02050604050505020204" pitchFamily="18" charset="0"/>
              </a:rPr>
              <a:t>t</a:t>
            </a:r>
            <a:r>
              <a:rPr lang="ru-RU" altLang="ru-RU" sz="2400" i="1">
                <a:latin typeface="Bookman Old Style" panose="02050604050505020204" pitchFamily="18" charset="0"/>
              </a:rPr>
              <a:t> переносится заряд</a:t>
            </a:r>
            <a:r>
              <a:rPr lang="en-US" altLang="ru-RU" sz="2400" i="1">
                <a:latin typeface="Bookman Old Style" panose="02050604050505020204" pitchFamily="18" charset="0"/>
              </a:rPr>
              <a:t> ∆q</a:t>
            </a:r>
            <a:r>
              <a:rPr lang="ru-RU" altLang="ru-RU" sz="2400" i="1">
                <a:latin typeface="Bookman Old Style" panose="02050604050505020204" pitchFamily="18" charset="0"/>
              </a:rPr>
              <a:t>, то сила тока равна:</a:t>
            </a:r>
          </a:p>
        </p:txBody>
      </p:sp>
      <p:sp>
        <p:nvSpPr>
          <p:cNvPr id="40967" name="WordArt 7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4103688" cy="5032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Сила тока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2843213" y="4652963"/>
            <a:ext cx="3816350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0984" name="Object 24"/>
          <p:cNvGraphicFramePr>
            <a:graphicFrameLocks noChangeAspect="1"/>
          </p:cNvGraphicFramePr>
          <p:nvPr>
            <p:ph sz="half" idx="2"/>
          </p:nvPr>
        </p:nvGraphicFramePr>
        <p:xfrm>
          <a:off x="3563938" y="4652963"/>
          <a:ext cx="1871662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Microsoft Equation 3.0" r:id="rId3" imgW="469800" imgH="393480" progId="Equation.3">
                  <p:embed/>
                </p:oleObj>
              </mc:Choice>
              <mc:Fallback>
                <p:oleObj name="Microsoft Equation 3.0" r:id="rId3" imgW="4698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652963"/>
                        <a:ext cx="1871662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1125538"/>
            <a:ext cx="864076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106363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1pPr>
            <a:lvl2pPr marL="91440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2pPr>
            <a:lvl3pPr marL="1322388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3pPr>
            <a:lvl4pPr marL="1730375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4pPr>
            <a:lvl5pPr marL="2138363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5pPr>
            <a:lvl6pPr marL="25955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6pPr>
            <a:lvl7pPr marL="30527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7pPr>
            <a:lvl8pPr marL="35099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8pPr>
            <a:lvl9pPr marL="3967163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746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  </a:t>
            </a:r>
            <a:r>
              <a:rPr lang="ru-RU" altLang="ru-RU" sz="2400" i="1">
                <a:latin typeface="Bookman Old Style" panose="02050604050505020204" pitchFamily="18" charset="0"/>
              </a:rPr>
              <a:t>Таким образом, </a:t>
            </a:r>
            <a:r>
              <a:rPr lang="ru-RU" altLang="ru-RU" sz="24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сила тока равна отношению заряда 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∆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q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,</a:t>
            </a:r>
            <a:r>
              <a:rPr lang="ru-RU" altLang="ru-RU" sz="2400" i="1">
                <a:solidFill>
                  <a:schemeClr val="accent1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 переносимого через поперечное сечение проводника за интервал времени 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∆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t</a:t>
            </a:r>
            <a:r>
              <a:rPr lang="ru-RU" altLang="ru-RU" sz="2400" i="1">
                <a:solidFill>
                  <a:schemeClr val="accent1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, к этому интервалу времени. Если сила тока со временем не меняется, то ток называют постоянным.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i="1">
              <a:solidFill>
                <a:schemeClr val="accent1"/>
              </a:solidFill>
              <a:effectLst/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i="1">
                <a:latin typeface="Bookman Old Style" panose="02050604050505020204" pitchFamily="18" charset="0"/>
                <a:cs typeface="Arial" panose="020B0604020202020204" pitchFamily="34" charset="0"/>
              </a:rPr>
              <a:t>   Сила тока, подобно заряду, - величина скалярная. Она может быть как положительной, так и отрицательной. Знак силы тока зависит от того, какое из направлений вдоль проводника принять за положительное. Сила тока 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I &gt;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0</a:t>
            </a:r>
            <a:r>
              <a:rPr lang="en-US" altLang="ru-RU" sz="2400" i="1">
                <a:latin typeface="Bookman Old Style" panose="02050604050505020204" pitchFamily="18" charset="0"/>
                <a:cs typeface="Arial" panose="020B0604020202020204" pitchFamily="34" charset="0"/>
              </a:rPr>
              <a:t>, </a:t>
            </a:r>
            <a:r>
              <a:rPr lang="ru-RU" altLang="ru-RU" sz="2400" i="1">
                <a:latin typeface="Bookman Old Style" panose="02050604050505020204" pitchFamily="18" charset="0"/>
                <a:cs typeface="Arial" panose="020B0604020202020204" pitchFamily="34" charset="0"/>
              </a:rPr>
              <a:t>если направление тока совпадает с условно выбранным положительным направлением вдоль проводника. В противном случае   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&lt;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0</a:t>
            </a:r>
            <a:r>
              <a:rPr lang="ru-RU" altLang="ru-RU" sz="2400" i="1">
                <a:solidFill>
                  <a:srgbClr val="FF0000"/>
                </a:solidFill>
                <a:effectLst/>
                <a:latin typeface="Bookman Old Style" panose="02050604050505020204" pitchFamily="18" charset="0"/>
                <a:cs typeface="Arial" panose="020B0604020202020204" pitchFamily="34" charset="0"/>
              </a:rPr>
              <a:t>.</a:t>
            </a:r>
            <a:r>
              <a:rPr lang="ru-RU" altLang="ru-RU" sz="2400" i="1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WordArt 4"/>
          <p:cNvSpPr>
            <a:spLocks noChangeArrowheads="1" noChangeShapeType="1" noTextEdit="1"/>
          </p:cNvSpPr>
          <p:nvPr/>
        </p:nvSpPr>
        <p:spPr bwMode="auto">
          <a:xfrm>
            <a:off x="1549400" y="406400"/>
            <a:ext cx="5400675" cy="1006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man Old Style" panose="02050604050505020204" pitchFamily="18" charset="0"/>
              </a:rPr>
              <a:t>Электрические цепи</a:t>
            </a:r>
          </a:p>
        </p:txBody>
      </p:sp>
      <p:pic>
        <p:nvPicPr>
          <p:cNvPr id="56325" name="Picture 5" descr="стр 1а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900" y="1700213"/>
            <a:ext cx="3649663" cy="4316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6326" name="Picture 6" descr="стр 1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700213"/>
            <a:ext cx="3744912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4176713" cy="45735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>
                <a:effectLst/>
              </a:rPr>
              <a:t>   </a:t>
            </a:r>
            <a:r>
              <a:rPr lang="ru-RU" altLang="ru-RU" sz="2400" i="1">
                <a:effectLst/>
                <a:latin typeface="Bookman Old Style" panose="02050604050505020204" pitchFamily="18" charset="0"/>
              </a:rPr>
              <a:t>Элементы электрических цепей могут быть включены по-разному. Существует три вида соединений: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i="1">
                <a:effectLst/>
                <a:latin typeface="Bookman Old Style" panose="02050604050505020204" pitchFamily="18" charset="0"/>
              </a:rPr>
              <a:t>   </a:t>
            </a:r>
            <a:r>
              <a:rPr lang="ru-RU" altLang="ru-RU" sz="24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последовательное,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i="1">
                <a:solidFill>
                  <a:schemeClr val="accent1"/>
                </a:solidFill>
                <a:effectLst/>
                <a:latin typeface="Bookman Old Style" panose="02050604050505020204" pitchFamily="18" charset="0"/>
              </a:rPr>
              <a:t>   параллельное, смешанное</a:t>
            </a:r>
            <a:r>
              <a:rPr lang="ru-RU" altLang="ru-RU" sz="2400" i="1">
                <a:effectLst/>
                <a:latin typeface="Bookman Old Style" panose="02050604050505020204" pitchFamily="18" charset="0"/>
              </a:rPr>
              <a:t>.</a:t>
            </a:r>
            <a:r>
              <a:rPr lang="ru-RU" altLang="ru-RU" i="1">
                <a:effectLst/>
                <a:latin typeface="Bookman Old Style" panose="020506040505050202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i="1">
              <a:latin typeface="Bookman Old Style" panose="02050604050505020204" pitchFamily="18" charset="0"/>
            </a:endParaRPr>
          </a:p>
        </p:txBody>
      </p:sp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971550" y="260350"/>
            <a:ext cx="7127875" cy="15843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соединений в</a:t>
            </a:r>
          </a:p>
          <a:p>
            <a:r>
              <a:rPr lang="ru-RU" sz="3600" b="1" kern="10"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электрических цепях</a:t>
            </a:r>
          </a:p>
        </p:txBody>
      </p:sp>
      <p:pic>
        <p:nvPicPr>
          <p:cNvPr id="57349" name="Picture 5" descr="стр 1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981200"/>
            <a:ext cx="28162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750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Times New Roman</vt:lpstr>
      <vt:lpstr>Wingdings</vt:lpstr>
      <vt:lpstr>Bookman Old Style</vt:lpstr>
      <vt:lpstr>Verdana</vt:lpstr>
      <vt:lpstr>Орбита</vt:lpstr>
      <vt:lpstr>Microsoft Equation 3.0</vt:lpstr>
      <vt:lpstr>Диаграмма Microsoft Graph</vt:lpstr>
      <vt:lpstr>МОУ СОШ № 14 с. Заветное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основании опытов английский учёный Джоуль и русский учёный Ленц независимо друг от друга пришли к выводу:  Количество теплоты, выделяемое проводником с током, равно произведению квадрата силы тока, сопротивления проводника и времени.  Q=I²Rt </vt:lpstr>
      <vt:lpstr>Презентация PowerPoint</vt:lpstr>
      <vt:lpstr>Презентация PowerPoint</vt:lpstr>
      <vt:lpstr>Презентация PowerPoint</vt:lpstr>
      <vt:lpstr>   Определите напряжение на проводнике, сопротивление которого – 4 Ом при силе тока, протекающего в нем – 0,1 А. </vt:lpstr>
      <vt:lpstr>                          Сила тока в спирали электрической лампы 1,5 А при напряжении на ее концах 1 В. определите сопротивление спирали</vt:lpstr>
    </vt:vector>
  </TitlesOfParts>
  <Company>домашняя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Бэлла</dc:creator>
  <cp:lastModifiedBy>admin</cp:lastModifiedBy>
  <cp:revision>10</cp:revision>
  <cp:lastPrinted>1601-01-01T00:00:00Z</cp:lastPrinted>
  <dcterms:created xsi:type="dcterms:W3CDTF">2008-05-21T16:20:57Z</dcterms:created>
  <dcterms:modified xsi:type="dcterms:W3CDTF">2015-04-08T13:55:10Z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