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1" r:id="rId3"/>
    <p:sldId id="272" r:id="rId4"/>
    <p:sldId id="273" r:id="rId5"/>
    <p:sldId id="277" r:id="rId6"/>
    <p:sldId id="278" r:id="rId7"/>
    <p:sldId id="280" r:id="rId8"/>
    <p:sldId id="281" r:id="rId9"/>
    <p:sldId id="282" r:id="rId10"/>
    <p:sldId id="283" r:id="rId11"/>
    <p:sldId id="284" r:id="rId12"/>
    <p:sldId id="285" r:id="rId13"/>
    <p:sldId id="274" r:id="rId14"/>
    <p:sldId id="276" r:id="rId15"/>
    <p:sldId id="275" r:id="rId16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538" autoAdjust="0"/>
    <p:restoredTop sz="94683" autoAdjust="0"/>
  </p:normalViewPr>
  <p:slideViewPr>
    <p:cSldViewPr>
      <p:cViewPr varScale="1">
        <p:scale>
          <a:sx n="43" d="100"/>
          <a:sy n="43" d="100"/>
        </p:scale>
        <p:origin x="1422" y="5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B1B1607-A6FC-44A7-9EAC-A1040655CE30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</dgm:pt>
    <dgm:pt modelId="{E2F92D4C-5C78-4A3B-8E8F-547EECF3AA62}">
      <dgm:prSet custT="1"/>
      <dgm:spPr>
        <a:solidFill>
          <a:schemeClr val="bg1"/>
        </a:solidFill>
        <a:ln>
          <a:solidFill>
            <a:schemeClr val="tx1"/>
          </a:solidFill>
        </a:ln>
      </dgm:spPr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lang="ru-RU" sz="2200" baseline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2) в процессе реализации продукции износ внеоборотных активов предприятия накапливается на предприятии в форме амортизационного фонда</a:t>
          </a:r>
          <a:r>
            <a:rPr lang="ru-RU" sz="2000" dirty="0" smtClean="0">
              <a:latin typeface="Times New Roman" pitchFamily="18" charset="0"/>
              <a:cs typeface="Times New Roman" pitchFamily="18" charset="0"/>
            </a:rPr>
            <a:t>.</a:t>
          </a:r>
          <a:endParaRPr kumimoji="0" lang="ru-RU" sz="2000" b="0" i="0" u="none" strike="noStrike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cs typeface="Times New Roman" pitchFamily="18" charset="0"/>
          </a:endParaRPr>
        </a:p>
      </dgm:t>
    </dgm:pt>
    <dgm:pt modelId="{B93BFF61-D9A1-4A05-AFF9-10E0677BBE10}" type="parTrans" cxnId="{98F9C359-7D66-4CD4-8A4F-139EFD597CFE}">
      <dgm:prSet/>
      <dgm:spPr>
        <a:ln>
          <a:solidFill>
            <a:schemeClr val="tx1"/>
          </a:solidFill>
        </a:ln>
      </dgm:spPr>
      <dgm:t>
        <a:bodyPr/>
        <a:lstStyle/>
        <a:p>
          <a:endParaRPr lang="ru-RU" dirty="0"/>
        </a:p>
      </dgm:t>
    </dgm:pt>
    <dgm:pt modelId="{7119E4D5-708F-4AC8-9062-42B384EC575F}" type="sibTrans" cxnId="{98F9C359-7D66-4CD4-8A4F-139EFD597CFE}">
      <dgm:prSet/>
      <dgm:spPr/>
      <dgm:t>
        <a:bodyPr/>
        <a:lstStyle/>
        <a:p>
          <a:endParaRPr lang="ru-RU"/>
        </a:p>
      </dgm:t>
    </dgm:pt>
    <dgm:pt modelId="{2A28E56E-F929-4E8A-BDF5-69B13352A0C9}">
      <dgm:prSet custT="1"/>
      <dgm:spPr>
        <a:solidFill>
          <a:schemeClr val="bg1"/>
        </a:solidFill>
        <a:ln>
          <a:solidFill>
            <a:schemeClr val="tx1"/>
          </a:solidFill>
        </a:ln>
      </dgm:spPr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lang="ru-RU" sz="2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1) сформированные предприятием внеоборотные активы в процессе своего использования и износа переносят часть своей стоимости на готовую продукцию. </a:t>
          </a:r>
          <a:r>
            <a:rPr kumimoji="0" lang="ru-RU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rPr>
            <a:t> </a:t>
          </a:r>
          <a:endParaRPr kumimoji="0" lang="ru-RU" sz="2200" b="1" i="0" u="none" strike="noStrike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cs typeface="Times New Roman" pitchFamily="18" charset="0"/>
          </a:endParaRPr>
        </a:p>
      </dgm:t>
    </dgm:pt>
    <dgm:pt modelId="{9E037439-484D-4A1D-BFD5-767D5514EDDE}" type="parTrans" cxnId="{50D9E5DD-6723-420A-BE01-AB6D965E4983}">
      <dgm:prSet/>
      <dgm:spPr/>
      <dgm:t>
        <a:bodyPr/>
        <a:lstStyle/>
        <a:p>
          <a:endParaRPr lang="ru-RU"/>
        </a:p>
      </dgm:t>
    </dgm:pt>
    <dgm:pt modelId="{06546CC1-4884-4B9F-89DA-9682996B5ED9}" type="sibTrans" cxnId="{50D9E5DD-6723-420A-BE01-AB6D965E4983}">
      <dgm:prSet/>
      <dgm:spPr/>
      <dgm:t>
        <a:bodyPr/>
        <a:lstStyle/>
        <a:p>
          <a:endParaRPr lang="ru-RU"/>
        </a:p>
      </dgm:t>
    </dgm:pt>
    <dgm:pt modelId="{5DD508A5-F80C-4E74-82FA-DA31EC972771}">
      <dgm:prSet custT="1"/>
      <dgm:spPr>
        <a:solidFill>
          <a:schemeClr val="bg1"/>
        </a:solidFill>
        <a:ln>
          <a:solidFill>
            <a:schemeClr val="tx1"/>
          </a:solidFill>
        </a:ln>
      </dgm:spPr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lang="ru-RU" sz="2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3) средства амортизационного фонда </a:t>
          </a:r>
          <a:r>
            <a:rPr lang="ru-RU" sz="2200" baseline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направляются на восстановление действующих или приобретение аналогичных новых видов внеоборотных активов. </a:t>
          </a:r>
          <a:endParaRPr kumimoji="0" lang="ru-RU" sz="2200" b="0" i="0" u="none" strike="noStrike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cs typeface="Times New Roman" pitchFamily="18" charset="0"/>
          </a:endParaRPr>
        </a:p>
      </dgm:t>
    </dgm:pt>
    <dgm:pt modelId="{6A499ECF-2961-4332-B525-120938DD587D}" type="parTrans" cxnId="{8CA232D2-AD7D-44AB-BDDA-973EF4860E15}">
      <dgm:prSet/>
      <dgm:spPr>
        <a:ln>
          <a:solidFill>
            <a:schemeClr val="tx1"/>
          </a:solidFill>
        </a:ln>
      </dgm:spPr>
      <dgm:t>
        <a:bodyPr/>
        <a:lstStyle/>
        <a:p>
          <a:endParaRPr lang="ru-RU" dirty="0"/>
        </a:p>
      </dgm:t>
    </dgm:pt>
    <dgm:pt modelId="{703BC4BA-158B-4B34-8E60-E932E5AEE680}" type="sibTrans" cxnId="{8CA232D2-AD7D-44AB-BDDA-973EF4860E15}">
      <dgm:prSet/>
      <dgm:spPr/>
      <dgm:t>
        <a:bodyPr/>
        <a:lstStyle/>
        <a:p>
          <a:endParaRPr lang="ru-RU"/>
        </a:p>
      </dgm:t>
    </dgm:pt>
    <dgm:pt modelId="{1AE9F6E4-D0A7-4C19-8AEC-6E9AA5F3ABDC}" type="pres">
      <dgm:prSet presAssocID="{7B1B1607-A6FC-44A7-9EAC-A1040655CE30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F7878343-0809-408D-AB1E-824DB10208A4}" type="pres">
      <dgm:prSet presAssocID="{2A28E56E-F929-4E8A-BDF5-69B13352A0C9}" presName="hierRoot1" presStyleCnt="0">
        <dgm:presLayoutVars>
          <dgm:hierBranch val="init"/>
        </dgm:presLayoutVars>
      </dgm:prSet>
      <dgm:spPr/>
    </dgm:pt>
    <dgm:pt modelId="{E691A7C5-DED2-4856-936A-669169EB2CC0}" type="pres">
      <dgm:prSet presAssocID="{2A28E56E-F929-4E8A-BDF5-69B13352A0C9}" presName="rootComposite1" presStyleCnt="0"/>
      <dgm:spPr/>
    </dgm:pt>
    <dgm:pt modelId="{7A20DE88-E00D-409E-A7F4-854D438BB679}" type="pres">
      <dgm:prSet presAssocID="{2A28E56E-F929-4E8A-BDF5-69B13352A0C9}" presName="rootText1" presStyleLbl="node0" presStyleIdx="0" presStyleCnt="1" custScaleX="251838" custLinFactNeighborX="-2453" custLinFactNeighborY="-22619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97BC9C9A-77C0-4DD3-89AD-68184C5B8AE9}" type="pres">
      <dgm:prSet presAssocID="{2A28E56E-F929-4E8A-BDF5-69B13352A0C9}" presName="rootConnector1" presStyleLbl="node1" presStyleIdx="0" presStyleCnt="0"/>
      <dgm:spPr/>
      <dgm:t>
        <a:bodyPr/>
        <a:lstStyle/>
        <a:p>
          <a:endParaRPr lang="ru-RU"/>
        </a:p>
      </dgm:t>
    </dgm:pt>
    <dgm:pt modelId="{923EB651-697F-4FD3-B1C4-BD64FAE12B76}" type="pres">
      <dgm:prSet presAssocID="{2A28E56E-F929-4E8A-BDF5-69B13352A0C9}" presName="hierChild2" presStyleCnt="0"/>
      <dgm:spPr/>
    </dgm:pt>
    <dgm:pt modelId="{6FA10557-693C-4F32-9D0C-9E8AD7FEC5C7}" type="pres">
      <dgm:prSet presAssocID="{B93BFF61-D9A1-4A05-AFF9-10E0677BBE10}" presName="Name37" presStyleLbl="parChTrans1D2" presStyleIdx="0" presStyleCnt="2"/>
      <dgm:spPr/>
      <dgm:t>
        <a:bodyPr/>
        <a:lstStyle/>
        <a:p>
          <a:endParaRPr lang="ru-RU"/>
        </a:p>
      </dgm:t>
    </dgm:pt>
    <dgm:pt modelId="{0CF9E397-32E8-4C68-8A60-6E364318AF5A}" type="pres">
      <dgm:prSet presAssocID="{E2F92D4C-5C78-4A3B-8E8F-547EECF3AA62}" presName="hierRoot2" presStyleCnt="0">
        <dgm:presLayoutVars>
          <dgm:hierBranch/>
        </dgm:presLayoutVars>
      </dgm:prSet>
      <dgm:spPr/>
    </dgm:pt>
    <dgm:pt modelId="{AD210959-EA20-4245-A4CC-B7D10377C3B2}" type="pres">
      <dgm:prSet presAssocID="{E2F92D4C-5C78-4A3B-8E8F-547EECF3AA62}" presName="rootComposite" presStyleCnt="0"/>
      <dgm:spPr/>
    </dgm:pt>
    <dgm:pt modelId="{7CC1A7C0-1532-4E3E-8C63-4350A3CE42BA}" type="pres">
      <dgm:prSet presAssocID="{E2F92D4C-5C78-4A3B-8E8F-547EECF3AA62}" presName="rootText" presStyleLbl="node2" presStyleIdx="0" presStyleCnt="2" custScaleX="119619" custScaleY="139758" custLinFactNeighborX="4374" custLinFactNeighborY="-3167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3E11516F-4C7E-4674-A200-A308E31EAD58}" type="pres">
      <dgm:prSet presAssocID="{E2F92D4C-5C78-4A3B-8E8F-547EECF3AA62}" presName="rootConnector" presStyleLbl="node2" presStyleIdx="0" presStyleCnt="2"/>
      <dgm:spPr/>
      <dgm:t>
        <a:bodyPr/>
        <a:lstStyle/>
        <a:p>
          <a:endParaRPr lang="ru-RU"/>
        </a:p>
      </dgm:t>
    </dgm:pt>
    <dgm:pt modelId="{D3A66720-3CC7-4186-A7D2-A0939A367F1E}" type="pres">
      <dgm:prSet presAssocID="{E2F92D4C-5C78-4A3B-8E8F-547EECF3AA62}" presName="hierChild4" presStyleCnt="0"/>
      <dgm:spPr/>
    </dgm:pt>
    <dgm:pt modelId="{C431CA7D-69FC-485F-8361-5D2DF31A4C60}" type="pres">
      <dgm:prSet presAssocID="{E2F92D4C-5C78-4A3B-8E8F-547EECF3AA62}" presName="hierChild5" presStyleCnt="0"/>
      <dgm:spPr/>
    </dgm:pt>
    <dgm:pt modelId="{F0DC9E9F-2EA0-4E3D-A85E-19E46AA8EB8B}" type="pres">
      <dgm:prSet presAssocID="{6A499ECF-2961-4332-B525-120938DD587D}" presName="Name37" presStyleLbl="parChTrans1D2" presStyleIdx="1" presStyleCnt="2"/>
      <dgm:spPr/>
      <dgm:t>
        <a:bodyPr/>
        <a:lstStyle/>
        <a:p>
          <a:endParaRPr lang="ru-RU"/>
        </a:p>
      </dgm:t>
    </dgm:pt>
    <dgm:pt modelId="{44B67932-4D5B-47BD-BF0D-28EC49EAB83C}" type="pres">
      <dgm:prSet presAssocID="{5DD508A5-F80C-4E74-82FA-DA31EC972771}" presName="hierRoot2" presStyleCnt="0">
        <dgm:presLayoutVars>
          <dgm:hierBranch val="init"/>
        </dgm:presLayoutVars>
      </dgm:prSet>
      <dgm:spPr/>
    </dgm:pt>
    <dgm:pt modelId="{32C6BE79-1FEA-47FF-96F8-906ABE2030C8}" type="pres">
      <dgm:prSet presAssocID="{5DD508A5-F80C-4E74-82FA-DA31EC972771}" presName="rootComposite" presStyleCnt="0"/>
      <dgm:spPr/>
    </dgm:pt>
    <dgm:pt modelId="{60B78587-6636-4006-B4A9-850A334EE453}" type="pres">
      <dgm:prSet presAssocID="{5DD508A5-F80C-4E74-82FA-DA31EC972771}" presName="rootText" presStyleLbl="node2" presStyleIdx="1" presStyleCnt="2" custScaleX="132738" custScaleY="149255" custLinFactNeighborX="-1605" custLinFactNeighborY="-3167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8FC52DB9-66C9-42FB-BFF2-9519D88D4CE0}" type="pres">
      <dgm:prSet presAssocID="{5DD508A5-F80C-4E74-82FA-DA31EC972771}" presName="rootConnector" presStyleLbl="node2" presStyleIdx="1" presStyleCnt="2"/>
      <dgm:spPr/>
      <dgm:t>
        <a:bodyPr/>
        <a:lstStyle/>
        <a:p>
          <a:endParaRPr lang="ru-RU"/>
        </a:p>
      </dgm:t>
    </dgm:pt>
    <dgm:pt modelId="{64522B71-D865-40D8-B77B-B2ADD7C4C7CA}" type="pres">
      <dgm:prSet presAssocID="{5DD508A5-F80C-4E74-82FA-DA31EC972771}" presName="hierChild4" presStyleCnt="0"/>
      <dgm:spPr/>
    </dgm:pt>
    <dgm:pt modelId="{0BBD7BD0-F8E3-440C-8F9F-A7191EF77DEF}" type="pres">
      <dgm:prSet presAssocID="{5DD508A5-F80C-4E74-82FA-DA31EC972771}" presName="hierChild5" presStyleCnt="0"/>
      <dgm:spPr/>
    </dgm:pt>
    <dgm:pt modelId="{9C0B5CDE-EFFD-4CF3-9A88-AFFA5D356728}" type="pres">
      <dgm:prSet presAssocID="{2A28E56E-F929-4E8A-BDF5-69B13352A0C9}" presName="hierChild3" presStyleCnt="0"/>
      <dgm:spPr/>
    </dgm:pt>
  </dgm:ptLst>
  <dgm:cxnLst>
    <dgm:cxn modelId="{F8414234-C764-4689-9344-18D74A5F4BB4}" type="presOf" srcId="{E2F92D4C-5C78-4A3B-8E8F-547EECF3AA62}" destId="{7CC1A7C0-1532-4E3E-8C63-4350A3CE42BA}" srcOrd="0" destOrd="0" presId="urn:microsoft.com/office/officeart/2005/8/layout/orgChart1"/>
    <dgm:cxn modelId="{213D6081-FB78-497F-91D7-29778809CCA1}" type="presOf" srcId="{5DD508A5-F80C-4E74-82FA-DA31EC972771}" destId="{8FC52DB9-66C9-42FB-BFF2-9519D88D4CE0}" srcOrd="1" destOrd="0" presId="urn:microsoft.com/office/officeart/2005/8/layout/orgChart1"/>
    <dgm:cxn modelId="{0F921CF4-3564-4DE7-BDE4-2B7FB95B86DE}" type="presOf" srcId="{B93BFF61-D9A1-4A05-AFF9-10E0677BBE10}" destId="{6FA10557-693C-4F32-9D0C-9E8AD7FEC5C7}" srcOrd="0" destOrd="0" presId="urn:microsoft.com/office/officeart/2005/8/layout/orgChart1"/>
    <dgm:cxn modelId="{20E959CE-5D97-4604-A08B-45146238268F}" type="presOf" srcId="{E2F92D4C-5C78-4A3B-8E8F-547EECF3AA62}" destId="{3E11516F-4C7E-4674-A200-A308E31EAD58}" srcOrd="1" destOrd="0" presId="urn:microsoft.com/office/officeart/2005/8/layout/orgChart1"/>
    <dgm:cxn modelId="{8CA232D2-AD7D-44AB-BDDA-973EF4860E15}" srcId="{2A28E56E-F929-4E8A-BDF5-69B13352A0C9}" destId="{5DD508A5-F80C-4E74-82FA-DA31EC972771}" srcOrd="1" destOrd="0" parTransId="{6A499ECF-2961-4332-B525-120938DD587D}" sibTransId="{703BC4BA-158B-4B34-8E60-E932E5AEE680}"/>
    <dgm:cxn modelId="{50D9E5DD-6723-420A-BE01-AB6D965E4983}" srcId="{7B1B1607-A6FC-44A7-9EAC-A1040655CE30}" destId="{2A28E56E-F929-4E8A-BDF5-69B13352A0C9}" srcOrd="0" destOrd="0" parTransId="{9E037439-484D-4A1D-BFD5-767D5514EDDE}" sibTransId="{06546CC1-4884-4B9F-89DA-9682996B5ED9}"/>
    <dgm:cxn modelId="{3D9EF046-EC03-4732-BA75-CB71DE04DDB5}" type="presOf" srcId="{5DD508A5-F80C-4E74-82FA-DA31EC972771}" destId="{60B78587-6636-4006-B4A9-850A334EE453}" srcOrd="0" destOrd="0" presId="urn:microsoft.com/office/officeart/2005/8/layout/orgChart1"/>
    <dgm:cxn modelId="{E626E6A3-EC7A-4B6E-90A2-E3E804B703E5}" type="presOf" srcId="{7B1B1607-A6FC-44A7-9EAC-A1040655CE30}" destId="{1AE9F6E4-D0A7-4C19-8AEC-6E9AA5F3ABDC}" srcOrd="0" destOrd="0" presId="urn:microsoft.com/office/officeart/2005/8/layout/orgChart1"/>
    <dgm:cxn modelId="{AE13A45A-B88E-4D45-997C-AB9324F038F6}" type="presOf" srcId="{2A28E56E-F929-4E8A-BDF5-69B13352A0C9}" destId="{97BC9C9A-77C0-4DD3-89AD-68184C5B8AE9}" srcOrd="1" destOrd="0" presId="urn:microsoft.com/office/officeart/2005/8/layout/orgChart1"/>
    <dgm:cxn modelId="{96CF3250-DA74-40B3-8C90-167F1E79F6E5}" type="presOf" srcId="{6A499ECF-2961-4332-B525-120938DD587D}" destId="{F0DC9E9F-2EA0-4E3D-A85E-19E46AA8EB8B}" srcOrd="0" destOrd="0" presId="urn:microsoft.com/office/officeart/2005/8/layout/orgChart1"/>
    <dgm:cxn modelId="{98F9C359-7D66-4CD4-8A4F-139EFD597CFE}" srcId="{2A28E56E-F929-4E8A-BDF5-69B13352A0C9}" destId="{E2F92D4C-5C78-4A3B-8E8F-547EECF3AA62}" srcOrd="0" destOrd="0" parTransId="{B93BFF61-D9A1-4A05-AFF9-10E0677BBE10}" sibTransId="{7119E4D5-708F-4AC8-9062-42B384EC575F}"/>
    <dgm:cxn modelId="{4FF5E7F1-73A3-42FB-901C-37666B182BE7}" type="presOf" srcId="{2A28E56E-F929-4E8A-BDF5-69B13352A0C9}" destId="{7A20DE88-E00D-409E-A7F4-854D438BB679}" srcOrd="0" destOrd="0" presId="urn:microsoft.com/office/officeart/2005/8/layout/orgChart1"/>
    <dgm:cxn modelId="{F2BDD5D9-7342-45A7-95B4-6E3E4A29F4F3}" type="presParOf" srcId="{1AE9F6E4-D0A7-4C19-8AEC-6E9AA5F3ABDC}" destId="{F7878343-0809-408D-AB1E-824DB10208A4}" srcOrd="0" destOrd="0" presId="urn:microsoft.com/office/officeart/2005/8/layout/orgChart1"/>
    <dgm:cxn modelId="{5CA327DE-14E4-4F2E-9C61-65083F2B9062}" type="presParOf" srcId="{F7878343-0809-408D-AB1E-824DB10208A4}" destId="{E691A7C5-DED2-4856-936A-669169EB2CC0}" srcOrd="0" destOrd="0" presId="urn:microsoft.com/office/officeart/2005/8/layout/orgChart1"/>
    <dgm:cxn modelId="{3CC0EB2A-AD6A-4710-B4D6-A7920EA2B069}" type="presParOf" srcId="{E691A7C5-DED2-4856-936A-669169EB2CC0}" destId="{7A20DE88-E00D-409E-A7F4-854D438BB679}" srcOrd="0" destOrd="0" presId="urn:microsoft.com/office/officeart/2005/8/layout/orgChart1"/>
    <dgm:cxn modelId="{9F94B5E2-4018-4473-8362-F3F65E74F3D7}" type="presParOf" srcId="{E691A7C5-DED2-4856-936A-669169EB2CC0}" destId="{97BC9C9A-77C0-4DD3-89AD-68184C5B8AE9}" srcOrd="1" destOrd="0" presId="urn:microsoft.com/office/officeart/2005/8/layout/orgChart1"/>
    <dgm:cxn modelId="{C1583950-B11A-4AEC-BBB6-D1EE3AD5859F}" type="presParOf" srcId="{F7878343-0809-408D-AB1E-824DB10208A4}" destId="{923EB651-697F-4FD3-B1C4-BD64FAE12B76}" srcOrd="1" destOrd="0" presId="urn:microsoft.com/office/officeart/2005/8/layout/orgChart1"/>
    <dgm:cxn modelId="{D0B005CE-9BD5-4459-9814-82419FADF846}" type="presParOf" srcId="{923EB651-697F-4FD3-B1C4-BD64FAE12B76}" destId="{6FA10557-693C-4F32-9D0C-9E8AD7FEC5C7}" srcOrd="0" destOrd="0" presId="urn:microsoft.com/office/officeart/2005/8/layout/orgChart1"/>
    <dgm:cxn modelId="{9F3B310D-3D0D-4998-B656-C7ADB06D00A0}" type="presParOf" srcId="{923EB651-697F-4FD3-B1C4-BD64FAE12B76}" destId="{0CF9E397-32E8-4C68-8A60-6E364318AF5A}" srcOrd="1" destOrd="0" presId="urn:microsoft.com/office/officeart/2005/8/layout/orgChart1"/>
    <dgm:cxn modelId="{C828F799-FF68-4A02-8E3D-A5CA4CBD4D9A}" type="presParOf" srcId="{0CF9E397-32E8-4C68-8A60-6E364318AF5A}" destId="{AD210959-EA20-4245-A4CC-B7D10377C3B2}" srcOrd="0" destOrd="0" presId="urn:microsoft.com/office/officeart/2005/8/layout/orgChart1"/>
    <dgm:cxn modelId="{2F1A4125-141F-4805-AE09-8D4F04BA6EB2}" type="presParOf" srcId="{AD210959-EA20-4245-A4CC-B7D10377C3B2}" destId="{7CC1A7C0-1532-4E3E-8C63-4350A3CE42BA}" srcOrd="0" destOrd="0" presId="urn:microsoft.com/office/officeart/2005/8/layout/orgChart1"/>
    <dgm:cxn modelId="{120DF7FA-06D8-44DA-BB8B-3C012934C37D}" type="presParOf" srcId="{AD210959-EA20-4245-A4CC-B7D10377C3B2}" destId="{3E11516F-4C7E-4674-A200-A308E31EAD58}" srcOrd="1" destOrd="0" presId="urn:microsoft.com/office/officeart/2005/8/layout/orgChart1"/>
    <dgm:cxn modelId="{F41EFF5E-982D-4F62-B51D-6506EC164860}" type="presParOf" srcId="{0CF9E397-32E8-4C68-8A60-6E364318AF5A}" destId="{D3A66720-3CC7-4186-A7D2-A0939A367F1E}" srcOrd="1" destOrd="0" presId="urn:microsoft.com/office/officeart/2005/8/layout/orgChart1"/>
    <dgm:cxn modelId="{B4DEBCDD-1D4D-41E1-B5D8-CC060429AF6A}" type="presParOf" srcId="{0CF9E397-32E8-4C68-8A60-6E364318AF5A}" destId="{C431CA7D-69FC-485F-8361-5D2DF31A4C60}" srcOrd="2" destOrd="0" presId="urn:microsoft.com/office/officeart/2005/8/layout/orgChart1"/>
    <dgm:cxn modelId="{1B72FC45-8524-4BDC-8FB6-B8BB78CC8AD3}" type="presParOf" srcId="{923EB651-697F-4FD3-B1C4-BD64FAE12B76}" destId="{F0DC9E9F-2EA0-4E3D-A85E-19E46AA8EB8B}" srcOrd="2" destOrd="0" presId="urn:microsoft.com/office/officeart/2005/8/layout/orgChart1"/>
    <dgm:cxn modelId="{2211E742-E3C1-4C3C-AA0D-C93B99289654}" type="presParOf" srcId="{923EB651-697F-4FD3-B1C4-BD64FAE12B76}" destId="{44B67932-4D5B-47BD-BF0D-28EC49EAB83C}" srcOrd="3" destOrd="0" presId="urn:microsoft.com/office/officeart/2005/8/layout/orgChart1"/>
    <dgm:cxn modelId="{27915494-8AA6-45DB-8EF9-441940938066}" type="presParOf" srcId="{44B67932-4D5B-47BD-BF0D-28EC49EAB83C}" destId="{32C6BE79-1FEA-47FF-96F8-906ABE2030C8}" srcOrd="0" destOrd="0" presId="urn:microsoft.com/office/officeart/2005/8/layout/orgChart1"/>
    <dgm:cxn modelId="{E5C4A0E0-477C-4E1B-BFC8-B0E3F60408A1}" type="presParOf" srcId="{32C6BE79-1FEA-47FF-96F8-906ABE2030C8}" destId="{60B78587-6636-4006-B4A9-850A334EE453}" srcOrd="0" destOrd="0" presId="urn:microsoft.com/office/officeart/2005/8/layout/orgChart1"/>
    <dgm:cxn modelId="{A26D26EA-BA86-4E7E-B20C-C1D056E3046A}" type="presParOf" srcId="{32C6BE79-1FEA-47FF-96F8-906ABE2030C8}" destId="{8FC52DB9-66C9-42FB-BFF2-9519D88D4CE0}" srcOrd="1" destOrd="0" presId="urn:microsoft.com/office/officeart/2005/8/layout/orgChart1"/>
    <dgm:cxn modelId="{5000C1D3-B129-4444-8E4C-45A84FC72251}" type="presParOf" srcId="{44B67932-4D5B-47BD-BF0D-28EC49EAB83C}" destId="{64522B71-D865-40D8-B77B-B2ADD7C4C7CA}" srcOrd="1" destOrd="0" presId="urn:microsoft.com/office/officeart/2005/8/layout/orgChart1"/>
    <dgm:cxn modelId="{4C8C16B1-8048-4013-A01E-83198CA6D291}" type="presParOf" srcId="{44B67932-4D5B-47BD-BF0D-28EC49EAB83C}" destId="{0BBD7BD0-F8E3-440C-8F9F-A7191EF77DEF}" srcOrd="2" destOrd="0" presId="urn:microsoft.com/office/officeart/2005/8/layout/orgChart1"/>
    <dgm:cxn modelId="{BF0527D5-7BFE-42CB-BBE9-010CE6D7FC18}" type="presParOf" srcId="{F7878343-0809-408D-AB1E-824DB10208A4}" destId="{9C0B5CDE-EFFD-4CF3-9A88-AFFA5D356728}" srcOrd="2" destOrd="0" presId="urn:microsoft.com/office/officeart/2005/8/layout/orgChart1"/>
  </dgm:cxnLst>
  <dgm:bg>
    <a:noFill/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0DC9E9F-2EA0-4E3D-A85E-19E46AA8EB8B}">
      <dsp:nvSpPr>
        <dsp:cNvPr id="0" name=""/>
        <dsp:cNvSpPr/>
      </dsp:nvSpPr>
      <dsp:spPr>
        <a:xfrm>
          <a:off x="4040995" y="1580804"/>
          <a:ext cx="2140948" cy="92446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08549"/>
              </a:lnTo>
              <a:lnTo>
                <a:pt x="2140948" y="608549"/>
              </a:lnTo>
              <a:lnTo>
                <a:pt x="2140948" y="924467"/>
              </a:lnTo>
            </a:path>
          </a:pathLst>
        </a:custGeom>
        <a:noFill/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FA10557-693C-4F32-9D0C-9E8AD7FEC5C7}">
      <dsp:nvSpPr>
        <dsp:cNvPr id="0" name=""/>
        <dsp:cNvSpPr/>
      </dsp:nvSpPr>
      <dsp:spPr>
        <a:xfrm>
          <a:off x="1933609" y="1580804"/>
          <a:ext cx="2107386" cy="924467"/>
        </a:xfrm>
        <a:custGeom>
          <a:avLst/>
          <a:gdLst/>
          <a:ahLst/>
          <a:cxnLst/>
          <a:rect l="0" t="0" r="0" b="0"/>
          <a:pathLst>
            <a:path>
              <a:moveTo>
                <a:pt x="2107386" y="0"/>
              </a:moveTo>
              <a:lnTo>
                <a:pt x="2107386" y="608549"/>
              </a:lnTo>
              <a:lnTo>
                <a:pt x="0" y="608549"/>
              </a:lnTo>
              <a:lnTo>
                <a:pt x="0" y="924467"/>
              </a:lnTo>
            </a:path>
          </a:pathLst>
        </a:custGeom>
        <a:noFill/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A20DE88-E00D-409E-A7F4-854D438BB679}">
      <dsp:nvSpPr>
        <dsp:cNvPr id="0" name=""/>
        <dsp:cNvSpPr/>
      </dsp:nvSpPr>
      <dsp:spPr>
        <a:xfrm>
          <a:off x="252411" y="76431"/>
          <a:ext cx="7577167" cy="1504373"/>
        </a:xfrm>
        <a:prstGeom prst="rect">
          <a:avLst/>
        </a:prstGeom>
        <a:solidFill>
          <a:schemeClr val="bg1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lang="ru-RU" sz="22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1) сформированные предприятием внеоборотные активы в процессе своего использования и износа переносят часть своей стоимости на готовую продукцию. </a:t>
          </a:r>
          <a:r>
            <a:rPr kumimoji="0" lang="ru-RU" sz="2200" b="0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rPr>
            <a:t> </a:t>
          </a:r>
          <a:endParaRPr kumimoji="0" lang="ru-RU" sz="2200" b="1" i="0" u="none" strike="noStrike" kern="1200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cs typeface="Times New Roman" pitchFamily="18" charset="0"/>
          </a:endParaRPr>
        </a:p>
      </dsp:txBody>
      <dsp:txXfrm>
        <a:off x="252411" y="76431"/>
        <a:ext cx="7577167" cy="1504373"/>
      </dsp:txXfrm>
    </dsp:sp>
    <dsp:sp modelId="{7CC1A7C0-1532-4E3E-8C63-4350A3CE42BA}">
      <dsp:nvSpPr>
        <dsp:cNvPr id="0" name=""/>
        <dsp:cNvSpPr/>
      </dsp:nvSpPr>
      <dsp:spPr>
        <a:xfrm>
          <a:off x="134092" y="2505272"/>
          <a:ext cx="3599032" cy="2102482"/>
        </a:xfrm>
        <a:prstGeom prst="rect">
          <a:avLst/>
        </a:prstGeom>
        <a:solidFill>
          <a:schemeClr val="bg1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lang="ru-RU" sz="2200" kern="1200" baseline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2) в процессе реализации продукции износ внеоборотных активов предприятия накапливается на предприятии в форме амортизационного фонда</a:t>
          </a:r>
          <a:r>
            <a:rPr lang="ru-RU" sz="2000" kern="1200" dirty="0" smtClean="0">
              <a:latin typeface="Times New Roman" pitchFamily="18" charset="0"/>
              <a:cs typeface="Times New Roman" pitchFamily="18" charset="0"/>
            </a:rPr>
            <a:t>.</a:t>
          </a:r>
          <a:endParaRPr kumimoji="0" lang="ru-RU" sz="2000" b="0" i="0" u="none" strike="noStrike" kern="1200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cs typeface="Times New Roman" pitchFamily="18" charset="0"/>
          </a:endParaRPr>
        </a:p>
      </dsp:txBody>
      <dsp:txXfrm>
        <a:off x="134092" y="2505272"/>
        <a:ext cx="3599032" cy="2102482"/>
      </dsp:txXfrm>
    </dsp:sp>
    <dsp:sp modelId="{60B78587-6636-4006-B4A9-850A334EE453}">
      <dsp:nvSpPr>
        <dsp:cNvPr id="0" name=""/>
        <dsp:cNvSpPr/>
      </dsp:nvSpPr>
      <dsp:spPr>
        <a:xfrm>
          <a:off x="4185069" y="2505272"/>
          <a:ext cx="3993750" cy="2245352"/>
        </a:xfrm>
        <a:prstGeom prst="rect">
          <a:avLst/>
        </a:prstGeom>
        <a:solidFill>
          <a:schemeClr val="bg1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lang="ru-RU" sz="22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3) средства амортизационного фонда </a:t>
          </a:r>
          <a:r>
            <a:rPr lang="ru-RU" sz="2200" kern="1200" baseline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направляются на восстановление действующих или приобретение аналогичных новых видов внеоборотных активов. </a:t>
          </a:r>
          <a:endParaRPr kumimoji="0" lang="ru-RU" sz="2200" b="0" i="0" u="none" strike="noStrike" kern="1200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cs typeface="Times New Roman" pitchFamily="18" charset="0"/>
          </a:endParaRPr>
        </a:p>
      </dsp:txBody>
      <dsp:txXfrm>
        <a:off x="4185069" y="2505272"/>
        <a:ext cx="3993750" cy="224535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6108670-76F4-4689-A18E-41E19EB0B8C8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3046322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7568A90-51E8-4FEB-9003-BA6989B00F66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8133934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EDE7D78-AE15-4EAB-83CF-8546ED2A5DC1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1021339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BCE87A4-FEAB-4B85-A7C6-23D0CA1615D1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0523481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35B6582-FC37-4957-A103-B88DECD5C5B6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3829153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5047755-AF60-4301-A784-A3DAF8F7AFB6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4841395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49AF1C6-7988-4DBB-A1D9-31C513721D6F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8752027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F3CB9AC-6025-4381-AA7D-1F11D9D06D98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6026262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EDC32E0-A332-4175-A2FD-B9DAC85FF97A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9677186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557ADB1-0039-45FD-8C38-F0A570193865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9006696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9C8387F-FFEB-423B-B671-EA5A507148EA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7170866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7B9F1BAE-936A-488B-BC8B-D35474C037BC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14313" y="142875"/>
            <a:ext cx="8785225" cy="3311525"/>
          </a:xfrm>
          <a:noFill/>
        </p:spPr>
        <p:txBody>
          <a:bodyPr lIns="36000" tIns="36000" rIns="36000" bIns="36000"/>
          <a:lstStyle/>
          <a:p>
            <a:pPr eaLnBrk="1" hangingPunct="1"/>
            <a:r>
              <a:rPr lang="ru-RU" altLang="ru-RU" sz="2000" b="1" smtClean="0">
                <a:latin typeface="Times New Roman" panose="02020603050405020304" pitchFamily="18" charset="0"/>
              </a:rPr>
              <a:t/>
            </a:r>
            <a:br>
              <a:rPr lang="ru-RU" altLang="ru-RU" sz="2000" b="1" smtClean="0">
                <a:latin typeface="Times New Roman" panose="02020603050405020304" pitchFamily="18" charset="0"/>
              </a:rPr>
            </a:br>
            <a:r>
              <a:rPr lang="ru-RU" altLang="ru-RU" sz="2000" b="1" smtClean="0">
                <a:latin typeface="Times New Roman" panose="02020603050405020304" pitchFamily="18" charset="0"/>
              </a:rPr>
              <a:t>ГОУ ВПО «Челябинский государственный университет»</a:t>
            </a:r>
            <a:br>
              <a:rPr lang="ru-RU" altLang="ru-RU" sz="2000" b="1" smtClean="0">
                <a:latin typeface="Times New Roman" panose="02020603050405020304" pitchFamily="18" charset="0"/>
              </a:rPr>
            </a:br>
            <a:r>
              <a:rPr lang="ru-RU" altLang="ru-RU" sz="2000" b="1" smtClean="0">
                <a:latin typeface="Times New Roman" panose="02020603050405020304" pitchFamily="18" charset="0"/>
              </a:rPr>
              <a:t>Кафедра экономики отраслей и рынков</a:t>
            </a:r>
            <a:br>
              <a:rPr lang="ru-RU" altLang="ru-RU" sz="2000" b="1" smtClean="0">
                <a:latin typeface="Times New Roman" panose="02020603050405020304" pitchFamily="18" charset="0"/>
              </a:rPr>
            </a:br>
            <a:r>
              <a:rPr lang="ru-RU" altLang="ru-RU" sz="2000" b="1" smtClean="0">
                <a:latin typeface="Times New Roman" panose="02020603050405020304" pitchFamily="18" charset="0"/>
              </a:rPr>
              <a:t/>
            </a:r>
            <a:br>
              <a:rPr lang="ru-RU" altLang="ru-RU" sz="2000" b="1" smtClean="0">
                <a:latin typeface="Times New Roman" panose="02020603050405020304" pitchFamily="18" charset="0"/>
              </a:rPr>
            </a:br>
            <a:r>
              <a:rPr lang="ru-RU" altLang="ru-RU" sz="2000" b="1" smtClean="0">
                <a:latin typeface="Times New Roman" panose="02020603050405020304" pitchFamily="18" charset="0"/>
              </a:rPr>
              <a:t/>
            </a:r>
            <a:br>
              <a:rPr lang="ru-RU" altLang="ru-RU" sz="2000" b="1" smtClean="0">
                <a:latin typeface="Times New Roman" panose="02020603050405020304" pitchFamily="18" charset="0"/>
              </a:rPr>
            </a:br>
            <a:r>
              <a:rPr lang="ru-RU" altLang="ru-RU" sz="2000" b="1" smtClean="0">
                <a:latin typeface="Times New Roman" panose="02020603050405020304" pitchFamily="18" charset="0"/>
              </a:rPr>
              <a:t/>
            </a:r>
            <a:br>
              <a:rPr lang="ru-RU" altLang="ru-RU" sz="2000" b="1" smtClean="0">
                <a:latin typeface="Times New Roman" panose="02020603050405020304" pitchFamily="18" charset="0"/>
              </a:rPr>
            </a:br>
            <a:r>
              <a:rPr lang="ru-RU" altLang="ru-RU" sz="2800" b="1" smtClean="0">
                <a:latin typeface="Times New Roman" panose="02020603050405020304" pitchFamily="18" charset="0"/>
              </a:rPr>
              <a:t>ДИПЛОМНЫЙ ПРОЕКТ</a:t>
            </a:r>
            <a:br>
              <a:rPr lang="ru-RU" altLang="ru-RU" sz="2800" b="1" smtClean="0">
                <a:latin typeface="Times New Roman" panose="02020603050405020304" pitchFamily="18" charset="0"/>
              </a:rPr>
            </a:br>
            <a:r>
              <a:rPr lang="ru-RU" altLang="ru-RU" sz="2800" b="1" smtClean="0">
                <a:latin typeface="Times New Roman" panose="02020603050405020304" pitchFamily="18" charset="0"/>
              </a:rPr>
              <a:t/>
            </a:r>
            <a:br>
              <a:rPr lang="ru-RU" altLang="ru-RU" sz="2800" b="1" smtClean="0">
                <a:latin typeface="Times New Roman" panose="02020603050405020304" pitchFamily="18" charset="0"/>
              </a:rPr>
            </a:br>
            <a:r>
              <a:rPr lang="ru-RU" altLang="ru-RU" sz="2800" b="1" smtClean="0">
                <a:latin typeface="Times New Roman" panose="02020603050405020304" pitchFamily="18" charset="0"/>
              </a:rPr>
              <a:t>Тема: «Прогнозный алгоритм управления внеоборотными активами фирмы</a:t>
            </a:r>
            <a:r>
              <a:rPr lang="ru-RU" altLang="ru-RU" sz="2800" smtClean="0">
                <a:latin typeface="Times New Roman" panose="02020603050405020304" pitchFamily="18" charset="0"/>
              </a:rPr>
              <a:t> </a:t>
            </a:r>
            <a:r>
              <a:rPr lang="ru-RU" altLang="ru-RU" sz="2800" b="1" smtClean="0">
                <a:latin typeface="Times New Roman" panose="02020603050405020304" pitchFamily="18" charset="0"/>
              </a:rPr>
              <a:t>»</a:t>
            </a:r>
            <a:br>
              <a:rPr lang="ru-RU" altLang="ru-RU" sz="2800" b="1" smtClean="0">
                <a:latin typeface="Times New Roman" panose="02020603050405020304" pitchFamily="18" charset="0"/>
              </a:rPr>
            </a:br>
            <a:endParaRPr lang="ru-RU" altLang="ru-RU" sz="2000" b="1" smtClean="0">
              <a:latin typeface="Times New Roman" panose="02020603050405020304" pitchFamily="18" charset="0"/>
            </a:endParaRPr>
          </a:p>
        </p:txBody>
      </p:sp>
      <p:sp>
        <p:nvSpPr>
          <p:cNvPr id="3075" name="Rectangle 8"/>
          <p:cNvSpPr>
            <a:spLocks noChangeArrowheads="1"/>
          </p:cNvSpPr>
          <p:nvPr/>
        </p:nvSpPr>
        <p:spPr bwMode="auto">
          <a:xfrm>
            <a:off x="250825" y="3357563"/>
            <a:ext cx="8569325" cy="2738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r>
              <a:rPr lang="ru-RU" altLang="ru-RU" sz="2000" b="1">
                <a:solidFill>
                  <a:schemeClr val="tx2"/>
                </a:solidFill>
                <a:latin typeface="Times New Roman" panose="02020603050405020304" pitchFamily="18" charset="0"/>
              </a:rPr>
              <a:t>Автор:</a:t>
            </a:r>
            <a:br>
              <a:rPr lang="ru-RU" altLang="ru-RU" sz="2000" b="1">
                <a:solidFill>
                  <a:schemeClr val="tx2"/>
                </a:solidFill>
                <a:latin typeface="Times New Roman" panose="02020603050405020304" pitchFamily="18" charset="0"/>
              </a:rPr>
            </a:br>
            <a:r>
              <a:rPr lang="ru-RU" altLang="ru-RU" sz="2000" b="1">
                <a:solidFill>
                  <a:schemeClr val="tx2"/>
                </a:solidFill>
                <a:latin typeface="Times New Roman" panose="02020603050405020304" pitchFamily="18" charset="0"/>
              </a:rPr>
              <a:t>студент гр. 23 ФС – 401</a:t>
            </a:r>
            <a:br>
              <a:rPr lang="ru-RU" altLang="ru-RU" sz="2000" b="1">
                <a:solidFill>
                  <a:schemeClr val="tx2"/>
                </a:solidFill>
                <a:latin typeface="Times New Roman" panose="02020603050405020304" pitchFamily="18" charset="0"/>
              </a:rPr>
            </a:br>
            <a:r>
              <a:rPr lang="ru-RU" altLang="ru-RU" sz="2400" b="1" i="1">
                <a:solidFill>
                  <a:schemeClr val="tx2"/>
                </a:solidFill>
                <a:latin typeface="Times New Roman" panose="02020603050405020304" pitchFamily="18" charset="0"/>
              </a:rPr>
              <a:t>Вахрушева О.Г.</a:t>
            </a:r>
          </a:p>
          <a:p>
            <a:pPr algn="r" eaLnBrk="1" hangingPunct="1"/>
            <a:r>
              <a:rPr lang="ru-RU" altLang="ru-RU" sz="2000" b="1">
                <a:solidFill>
                  <a:schemeClr val="tx2"/>
                </a:solidFill>
                <a:latin typeface="Times New Roman" panose="02020603050405020304" pitchFamily="18" charset="0"/>
              </a:rPr>
              <a:t/>
            </a:r>
            <a:br>
              <a:rPr lang="ru-RU" altLang="ru-RU" sz="2000" b="1">
                <a:solidFill>
                  <a:schemeClr val="tx2"/>
                </a:solidFill>
                <a:latin typeface="Times New Roman" panose="02020603050405020304" pitchFamily="18" charset="0"/>
              </a:rPr>
            </a:br>
            <a:r>
              <a:rPr lang="ru-RU" altLang="ru-RU" sz="2000" b="1">
                <a:solidFill>
                  <a:schemeClr val="tx2"/>
                </a:solidFill>
                <a:latin typeface="Times New Roman" panose="02020603050405020304" pitchFamily="18" charset="0"/>
              </a:rPr>
              <a:t>Руководитель </a:t>
            </a:r>
            <a:br>
              <a:rPr lang="ru-RU" altLang="ru-RU" sz="2000" b="1">
                <a:solidFill>
                  <a:schemeClr val="tx2"/>
                </a:solidFill>
                <a:latin typeface="Times New Roman" panose="02020603050405020304" pitchFamily="18" charset="0"/>
              </a:rPr>
            </a:br>
            <a:r>
              <a:rPr lang="ru-RU" altLang="ru-RU" sz="2000" b="1">
                <a:solidFill>
                  <a:schemeClr val="tx2"/>
                </a:solidFill>
                <a:latin typeface="Times New Roman" panose="02020603050405020304" pitchFamily="18" charset="0"/>
              </a:rPr>
              <a:t>дипломного проекта:</a:t>
            </a:r>
            <a:br>
              <a:rPr lang="ru-RU" altLang="ru-RU" sz="2000" b="1">
                <a:solidFill>
                  <a:schemeClr val="tx2"/>
                </a:solidFill>
                <a:latin typeface="Times New Roman" panose="02020603050405020304" pitchFamily="18" charset="0"/>
              </a:rPr>
            </a:br>
            <a:r>
              <a:rPr lang="ru-RU" altLang="ru-RU" sz="2400" b="1" i="1">
                <a:solidFill>
                  <a:schemeClr val="tx2"/>
                </a:solidFill>
                <a:latin typeface="Times New Roman" panose="02020603050405020304" pitchFamily="18" charset="0"/>
              </a:rPr>
              <a:t>к.э.н. преп. Николаева Е.В.</a:t>
            </a:r>
            <a:br>
              <a:rPr lang="ru-RU" altLang="ru-RU" sz="2400" b="1" i="1">
                <a:solidFill>
                  <a:schemeClr val="tx2"/>
                </a:solidFill>
                <a:latin typeface="Times New Roman" panose="02020603050405020304" pitchFamily="18" charset="0"/>
              </a:rPr>
            </a:br>
            <a:endParaRPr lang="ru-RU" altLang="ru-RU" sz="2400" b="1" i="1">
              <a:solidFill>
                <a:schemeClr val="tx2"/>
              </a:solidFill>
              <a:latin typeface="Times New Roman" panose="02020603050405020304" pitchFamily="18" charset="0"/>
            </a:endParaRPr>
          </a:p>
        </p:txBody>
      </p:sp>
      <p:sp>
        <p:nvSpPr>
          <p:cNvPr id="3076" name="Rectangle 9"/>
          <p:cNvSpPr>
            <a:spLocks noChangeArrowheads="1"/>
          </p:cNvSpPr>
          <p:nvPr/>
        </p:nvSpPr>
        <p:spPr bwMode="auto">
          <a:xfrm>
            <a:off x="827088" y="6165850"/>
            <a:ext cx="7669212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ru-RU" sz="2000" b="1">
                <a:solidFill>
                  <a:schemeClr val="tx2"/>
                </a:solidFill>
                <a:latin typeface="Times New Roman" panose="02020603050405020304" pitchFamily="18" charset="0"/>
              </a:rPr>
              <a:t>Челябинск 2010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214313" y="71438"/>
            <a:ext cx="8551862" cy="928687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ru-RU" sz="2400" b="1" kern="0">
                <a:solidFill>
                  <a:srgbClr val="00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Модель управления внеоборотными активами фирмы ОАО «Завод Старт» включает следующие основные этапы:</a:t>
            </a:r>
            <a:r>
              <a:rPr lang="ru-RU" sz="2000" b="1" kern="0">
                <a:solidFill>
                  <a:srgbClr val="00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/>
            </a:r>
            <a:br>
              <a:rPr lang="ru-RU" sz="2000" b="1" kern="0">
                <a:solidFill>
                  <a:srgbClr val="000000"/>
                </a:solidFill>
                <a:latin typeface="Times New Roman" pitchFamily="18" charset="0"/>
                <a:ea typeface="+mj-ea"/>
                <a:cs typeface="Times New Roman" pitchFamily="18" charset="0"/>
              </a:rPr>
            </a:br>
            <a:endParaRPr lang="ru-RU" sz="4400" b="1" kern="0" dirty="0">
              <a:solidFill>
                <a:srgbClr val="080808"/>
              </a:solidFill>
              <a:latin typeface="Times New Roman" pitchFamily="18" charset="0"/>
              <a:ea typeface="+mj-ea"/>
              <a:cs typeface="+mj-cs"/>
            </a:endParaRPr>
          </a:p>
        </p:txBody>
      </p:sp>
      <p:sp>
        <p:nvSpPr>
          <p:cNvPr id="3" name="Rectangle 11"/>
          <p:cNvSpPr>
            <a:spLocks noChangeArrowheads="1"/>
          </p:cNvSpPr>
          <p:nvPr/>
        </p:nvSpPr>
        <p:spPr bwMode="auto">
          <a:xfrm>
            <a:off x="493486" y="1132115"/>
            <a:ext cx="8258627" cy="5196114"/>
          </a:xfrm>
          <a:prstGeom prst="rect">
            <a:avLst/>
          </a:prstGeom>
          <a:noFill/>
          <a:ln w="9525">
            <a:solidFill>
              <a:srgbClr val="080808"/>
            </a:solidFill>
            <a:miter lim="800000"/>
            <a:headEnd/>
            <a:tailEnd/>
          </a:ln>
          <a:scene3d>
            <a:camera prst="orthographicFront"/>
            <a:lightRig rig="morning" dir="t"/>
          </a:scene3d>
          <a:sp3d prstMaterial="flat"/>
        </p:spPr>
        <p:txBody>
          <a:bodyPr/>
          <a:lstStyle/>
          <a:p>
            <a:pPr algn="ctr">
              <a:defRPr/>
            </a:pPr>
            <a:endParaRPr lang="ru-RU" sz="2000" dirty="0">
              <a:solidFill>
                <a:srgbClr val="080808"/>
              </a:solidFill>
              <a:latin typeface="Arial" charset="0"/>
            </a:endParaRPr>
          </a:p>
          <a:p>
            <a:pPr indent="363538">
              <a:spcBef>
                <a:spcPts val="600"/>
              </a:spcBef>
              <a:defRPr/>
            </a:pPr>
            <a:r>
              <a:rPr lang="ru-RU" sz="23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25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Расчет лизинговых платежей по первому и второму вариантам договора лизинга.</a:t>
            </a:r>
          </a:p>
          <a:p>
            <a:pPr indent="363538">
              <a:spcBef>
                <a:spcPts val="600"/>
              </a:spcBef>
              <a:defRPr/>
            </a:pPr>
            <a:r>
              <a:rPr lang="ru-RU" sz="25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-Расчет кредитных платежей способом аннуитета.</a:t>
            </a:r>
          </a:p>
          <a:p>
            <a:pPr indent="363538">
              <a:spcBef>
                <a:spcPts val="600"/>
              </a:spcBef>
              <a:defRPr/>
            </a:pPr>
            <a:r>
              <a:rPr lang="ru-RU" sz="25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-Провести сравнительную оценку по затратам на финансирование объекта и обосновать рекомендации по выбору варианта финансирования.</a:t>
            </a:r>
          </a:p>
          <a:p>
            <a:pPr indent="363538">
              <a:spcBef>
                <a:spcPts val="600"/>
              </a:spcBef>
              <a:defRPr/>
            </a:pPr>
            <a:r>
              <a:rPr lang="ru-RU" sz="25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-Приобрести за счет собственных средств оборудование с новейшими технологиями для цеха №11.</a:t>
            </a:r>
          </a:p>
          <a:p>
            <a:pPr indent="363538">
              <a:spcBef>
                <a:spcPts val="600"/>
              </a:spcBef>
              <a:defRPr/>
            </a:pPr>
            <a:r>
              <a:rPr lang="ru-RU" sz="25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-Завершить строительство корпуса №116 площадью 22097 м</a:t>
            </a:r>
            <a:r>
              <a:rPr lang="ru-RU" sz="2500" baseline="30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25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за счет собственных средств и заемных в соответствии с выбранным вариантом финансирования.</a:t>
            </a:r>
          </a:p>
        </p:txBody>
      </p:sp>
      <p:sp>
        <p:nvSpPr>
          <p:cNvPr id="4" name="Rectangle 6"/>
          <p:cNvSpPr>
            <a:spLocks noChangeArrowheads="1"/>
          </p:cNvSpPr>
          <p:nvPr/>
        </p:nvSpPr>
        <p:spPr bwMode="auto">
          <a:xfrm>
            <a:off x="7721600" y="6372225"/>
            <a:ext cx="1336675" cy="4318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ru-RU"/>
              <a:t/>
            </a:r>
            <a:br>
              <a:rPr lang="ru-RU" altLang="ru-RU"/>
            </a:br>
            <a:r>
              <a:rPr lang="ru-RU" altLang="ru-RU" b="1" i="1">
                <a:solidFill>
                  <a:srgbClr val="08080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Плакат 9</a:t>
            </a:r>
            <a:br>
              <a:rPr lang="ru-RU" altLang="ru-RU" b="1" i="1">
                <a:solidFill>
                  <a:srgbClr val="08080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altLang="ru-RU" b="1" i="1">
              <a:solidFill>
                <a:srgbClr val="08080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 txBox="1">
            <a:spLocks noChangeArrowheads="1"/>
          </p:cNvSpPr>
          <p:nvPr/>
        </p:nvSpPr>
        <p:spPr bwMode="hidden">
          <a:xfrm>
            <a:off x="71438" y="73025"/>
            <a:ext cx="9001125" cy="1284288"/>
          </a:xfrm>
          <a:prstGeom prst="rect">
            <a:avLst/>
          </a:prstGeom>
          <a:solidFill>
            <a:srgbClr val="FFFFFF"/>
          </a:solidFill>
          <a:ln>
            <a:solidFill>
              <a:schemeClr val="bg1"/>
            </a:solidFill>
          </a:ln>
        </p:spPr>
        <p:txBody>
          <a:bodyPr/>
          <a:lstStyle/>
          <a:p>
            <a:pPr algn="ctr">
              <a:defRPr/>
            </a:pPr>
            <a:r>
              <a:rPr lang="ru-RU" sz="2800" kern="0">
                <a:solidFill>
                  <a:srgbClr val="00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Прогнозная оценка показателей эффективности использования внеоборотных активов фирмы.</a:t>
            </a:r>
            <a:r>
              <a:rPr lang="ru-RU" sz="2400" kern="0">
                <a:solidFill>
                  <a:srgbClr val="00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/>
            </a:r>
            <a:br>
              <a:rPr lang="ru-RU" sz="2400" kern="0">
                <a:solidFill>
                  <a:srgbClr val="000000"/>
                </a:solidFill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lang="ru-RU" sz="2400" kern="0">
                <a:solidFill>
                  <a:srgbClr val="00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ru-RU" sz="2400" b="1" kern="0">
                <a:solidFill>
                  <a:srgbClr val="00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План </a:t>
            </a:r>
            <a:r>
              <a:rPr lang="ru-RU" sz="2400" b="1" kern="0">
                <a:solidFill>
                  <a:srgbClr val="000000"/>
                </a:solidFill>
                <a:latin typeface="Times New Roman" pitchFamily="18" charset="0"/>
                <a:ea typeface="+mj-ea"/>
                <a:cs typeface="+mj-cs"/>
              </a:rPr>
              <a:t>погашения кредита (тыс. руб.)</a:t>
            </a:r>
            <a:endParaRPr lang="ru-RU" sz="4400" b="1" kern="0" dirty="0">
              <a:solidFill>
                <a:srgbClr val="000000"/>
              </a:solidFill>
              <a:latin typeface="Times New Roman" pitchFamily="18" charset="0"/>
              <a:ea typeface="+mj-ea"/>
              <a:cs typeface="+mj-cs"/>
            </a:endParaRPr>
          </a:p>
        </p:txBody>
      </p:sp>
      <p:graphicFrame>
        <p:nvGraphicFramePr>
          <p:cNvPr id="3" name="Group 178"/>
          <p:cNvGraphicFramePr>
            <a:graphicFrameLocks/>
          </p:cNvGraphicFramePr>
          <p:nvPr/>
        </p:nvGraphicFramePr>
        <p:xfrm>
          <a:off x="133350" y="1393825"/>
          <a:ext cx="8867775" cy="4905375"/>
        </p:xfrm>
        <a:graphic>
          <a:graphicData uri="http://schemas.openxmlformats.org/drawingml/2006/table">
            <a:tbl>
              <a:tblPr>
                <a:tableStyleId>{16D9F66E-5EB9-4882-86FB-DCBF35E3C3E4}</a:tableStyleId>
              </a:tblPr>
              <a:tblGrid>
                <a:gridCol w="1794723"/>
                <a:gridCol w="1905692"/>
                <a:gridCol w="1808575"/>
                <a:gridCol w="1672977"/>
                <a:gridCol w="1685806"/>
              </a:tblGrid>
              <a:tr h="137813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80808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Номер платежа</a:t>
                      </a:r>
                      <a:endParaRPr kumimoji="0" 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80808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16" marB="45716" anchor="ctr" horzOverflow="overflow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80808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Остаток платежа после предыдущего погашения </a:t>
                      </a:r>
                      <a:endParaRPr kumimoji="0" 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80808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16" marB="45716" anchor="ctr" horzOverflow="overflow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80808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Процентный платеж </a:t>
                      </a:r>
                      <a:endParaRPr kumimoji="0" 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80808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16" marB="45716" anchor="ctr" horzOverflow="overflow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80808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Сумма погашаемого основного долга </a:t>
                      </a:r>
                      <a:endParaRPr kumimoji="0" 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80808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16" marB="45716" anchor="ctr" horzOverflow="overflow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80808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Аннуитет </a:t>
                      </a:r>
                      <a:endParaRPr kumimoji="0" 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80808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16" marB="45716" anchor="ctr" horzOverflow="overflow">
                    <a:solidFill>
                      <a:schemeClr val="bg1"/>
                    </a:solidFill>
                  </a:tcPr>
                </a:tc>
              </a:tr>
              <a:tr h="74699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80808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</a:t>
                      </a:r>
                      <a:r>
                        <a:rPr kumimoji="0" lang="ru-RU" sz="20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80808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квартал</a:t>
                      </a:r>
                      <a:endParaRPr kumimoji="0" 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80808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16" marB="45716" anchor="ctr" horzOverflow="overflow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kern="1200" baseline="0" dirty="0" smtClean="0">
                          <a:solidFill>
                            <a:srgbClr val="080808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2500</a:t>
                      </a:r>
                      <a:endParaRPr lang="ru-RU" sz="2000" b="1" baseline="0" dirty="0">
                        <a:solidFill>
                          <a:srgbClr val="080808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16" marB="45716" anchor="ctr" horzOverflow="overflow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kern="1200" baseline="0" dirty="0" smtClean="0">
                          <a:solidFill>
                            <a:srgbClr val="080808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125</a:t>
                      </a:r>
                      <a:endParaRPr lang="ru-RU" sz="2000" b="1" baseline="0" dirty="0">
                        <a:solidFill>
                          <a:srgbClr val="080808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16" marB="45716" anchor="ctr" horzOverflow="overflow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kern="1200" baseline="0" dirty="0" smtClean="0">
                          <a:solidFill>
                            <a:srgbClr val="080808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705 – 125 = 580</a:t>
                      </a:r>
                      <a:endParaRPr lang="ru-RU" sz="2000" b="1" baseline="0" dirty="0">
                        <a:solidFill>
                          <a:srgbClr val="080808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16" marB="45716" anchor="ctr" horzOverflow="overflow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kern="1200" baseline="0" dirty="0" smtClean="0">
                          <a:solidFill>
                            <a:srgbClr val="080808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705</a:t>
                      </a:r>
                      <a:endParaRPr lang="ru-RU" sz="2000" b="1" baseline="0" dirty="0">
                        <a:solidFill>
                          <a:srgbClr val="080808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16" marB="45716" anchor="ctr" horzOverflow="overflow">
                    <a:solidFill>
                      <a:schemeClr val="bg1"/>
                    </a:solidFill>
                  </a:tcPr>
                </a:tc>
              </a:tr>
              <a:tr h="74899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80808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II</a:t>
                      </a:r>
                      <a:r>
                        <a:rPr kumimoji="0" lang="ru-RU" sz="20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80808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квартал </a:t>
                      </a:r>
                      <a:endParaRPr kumimoji="0" 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80808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16" marB="45716" anchor="ctr" horzOverflow="overflow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kern="1200" baseline="0" dirty="0" smtClean="0">
                          <a:solidFill>
                            <a:srgbClr val="080808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2500 – 580 = 1920</a:t>
                      </a:r>
                      <a:endParaRPr lang="ru-RU" sz="2000" b="1" baseline="0" dirty="0">
                        <a:solidFill>
                          <a:srgbClr val="080808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16" marB="45716" anchor="ctr" horzOverflow="overflow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kern="1200" baseline="0" dirty="0" smtClean="0">
                          <a:solidFill>
                            <a:srgbClr val="080808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96</a:t>
                      </a:r>
                      <a:endParaRPr lang="ru-RU" sz="2000" b="1" baseline="0" dirty="0">
                        <a:solidFill>
                          <a:srgbClr val="080808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16" marB="45716" anchor="ctr" horzOverflow="overflow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kern="1200" baseline="0" dirty="0" smtClean="0">
                          <a:solidFill>
                            <a:srgbClr val="080808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705 – 96 = 609</a:t>
                      </a:r>
                      <a:endParaRPr lang="ru-RU" sz="2000" b="1" baseline="0" dirty="0">
                        <a:solidFill>
                          <a:srgbClr val="080808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16" marB="45716" anchor="ctr" horzOverflow="overflow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kern="1200" baseline="0" dirty="0" smtClean="0">
                          <a:solidFill>
                            <a:srgbClr val="080808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705</a:t>
                      </a:r>
                      <a:endParaRPr lang="ru-RU" sz="2000" b="1" baseline="0" dirty="0">
                        <a:solidFill>
                          <a:srgbClr val="080808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16" marB="45716" anchor="ctr" horzOverflow="overflow">
                    <a:solidFill>
                      <a:schemeClr val="bg1"/>
                    </a:solidFill>
                  </a:tcPr>
                </a:tc>
              </a:tr>
              <a:tr h="74699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80808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III</a:t>
                      </a:r>
                      <a:r>
                        <a:rPr kumimoji="0" lang="ru-RU" sz="20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80808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квартал </a:t>
                      </a:r>
                      <a:endParaRPr kumimoji="0" 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80808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16" marB="45716" anchor="ctr" horzOverflow="overflow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kern="1200" baseline="0" dirty="0" smtClean="0">
                          <a:solidFill>
                            <a:srgbClr val="080808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1920 – 609 = 1311</a:t>
                      </a:r>
                      <a:endParaRPr lang="ru-RU" sz="2000" b="1" baseline="0" dirty="0">
                        <a:solidFill>
                          <a:srgbClr val="080808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16" marB="45716" anchor="ctr" horzOverflow="overflow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kern="1200" baseline="0" dirty="0" smtClean="0">
                          <a:solidFill>
                            <a:srgbClr val="080808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65,55</a:t>
                      </a:r>
                      <a:endParaRPr lang="ru-RU" sz="2000" b="1" baseline="0" dirty="0">
                        <a:solidFill>
                          <a:srgbClr val="080808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16" marB="45716" anchor="ctr" horzOverflow="overflow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kern="1200" baseline="0" dirty="0" smtClean="0">
                          <a:solidFill>
                            <a:srgbClr val="080808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705 – 65,55 = 639,45</a:t>
                      </a:r>
                      <a:endParaRPr lang="ru-RU" sz="2000" b="1" baseline="0" dirty="0">
                        <a:solidFill>
                          <a:srgbClr val="080808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16" marB="45716" anchor="ctr" horzOverflow="overflow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kern="1200" baseline="0" dirty="0" smtClean="0">
                          <a:solidFill>
                            <a:srgbClr val="080808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705</a:t>
                      </a:r>
                      <a:endParaRPr lang="ru-RU" sz="2000" b="1" baseline="0" dirty="0">
                        <a:solidFill>
                          <a:srgbClr val="080808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16" marB="45716" anchor="ctr" horzOverflow="overflow">
                    <a:solidFill>
                      <a:schemeClr val="bg1"/>
                    </a:solidFill>
                  </a:tcPr>
                </a:tc>
              </a:tr>
              <a:tr h="74699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80808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IV</a:t>
                      </a:r>
                      <a:r>
                        <a:rPr kumimoji="0" lang="ru-RU" sz="20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80808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квартал </a:t>
                      </a:r>
                      <a:endParaRPr kumimoji="0" 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80808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16" marB="45716" anchor="ctr" horzOverflow="overflow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kern="1200" baseline="0" dirty="0" smtClean="0">
                          <a:solidFill>
                            <a:srgbClr val="080808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1311 – 639,45 = 671,55</a:t>
                      </a:r>
                      <a:endParaRPr lang="ru-RU" sz="2000" b="1" baseline="0" dirty="0">
                        <a:solidFill>
                          <a:srgbClr val="080808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16" marB="45716" anchor="ctr" horzOverflow="overflow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kern="1200" baseline="0" dirty="0" smtClean="0">
                          <a:solidFill>
                            <a:srgbClr val="080808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33,45</a:t>
                      </a:r>
                      <a:endParaRPr lang="ru-RU" sz="2000" b="1" baseline="0" dirty="0">
                        <a:solidFill>
                          <a:srgbClr val="080808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16" marB="45716" anchor="ctr" horzOverflow="overflow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kern="1200" baseline="0" dirty="0" smtClean="0">
                          <a:solidFill>
                            <a:srgbClr val="080808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705 – 33,45 = 671,55</a:t>
                      </a:r>
                      <a:endParaRPr lang="ru-RU" sz="2000" b="1" baseline="0" dirty="0">
                        <a:solidFill>
                          <a:srgbClr val="080808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16" marB="45716" anchor="ctr" horzOverflow="overflow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kern="1200" baseline="0" dirty="0" smtClean="0">
                          <a:solidFill>
                            <a:srgbClr val="080808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705</a:t>
                      </a:r>
                      <a:endParaRPr lang="ru-RU" sz="2000" b="1" baseline="0" dirty="0">
                        <a:solidFill>
                          <a:srgbClr val="080808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16" marB="45716" anchor="ctr" horzOverflow="overflow">
                    <a:solidFill>
                      <a:schemeClr val="bg1"/>
                    </a:solidFill>
                  </a:tcPr>
                </a:tc>
              </a:tr>
              <a:tr h="53727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80808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Итого </a:t>
                      </a:r>
                      <a:endParaRPr kumimoji="0" 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80808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16" marB="45716" anchor="ctr" horzOverflow="overflow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baseline="0" dirty="0" smtClean="0">
                          <a:solidFill>
                            <a:srgbClr val="080808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2000" b="1" baseline="0" dirty="0">
                        <a:solidFill>
                          <a:srgbClr val="080808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16" marB="45716" anchor="ctr" horzOverflow="overflow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kern="1200" baseline="0" dirty="0" smtClean="0">
                          <a:solidFill>
                            <a:srgbClr val="080808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320</a:t>
                      </a:r>
                      <a:endParaRPr lang="ru-RU" sz="2000" b="1" baseline="0" dirty="0">
                        <a:solidFill>
                          <a:srgbClr val="080808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16" marB="45716" anchor="ctr" horzOverflow="overflow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kern="1200" baseline="0" dirty="0" smtClean="0">
                          <a:solidFill>
                            <a:srgbClr val="080808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2500</a:t>
                      </a:r>
                      <a:endParaRPr lang="ru-RU" sz="2000" b="1" baseline="0" dirty="0">
                        <a:solidFill>
                          <a:srgbClr val="080808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16" marB="45716" anchor="ctr" horzOverflow="overflow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kern="1200" baseline="0" dirty="0" smtClean="0">
                          <a:solidFill>
                            <a:srgbClr val="080808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2820</a:t>
                      </a:r>
                      <a:endParaRPr lang="ru-RU" sz="2000" b="1" baseline="0" dirty="0">
                        <a:solidFill>
                          <a:srgbClr val="080808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16" marB="45716" anchor="ctr" horzOverflow="overflow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4" name="Rectangle 155"/>
          <p:cNvSpPr>
            <a:spLocks noChangeArrowheads="1"/>
          </p:cNvSpPr>
          <p:nvPr/>
        </p:nvSpPr>
        <p:spPr bwMode="auto">
          <a:xfrm>
            <a:off x="7678738" y="6357938"/>
            <a:ext cx="1398587" cy="455612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ru-RU" b="1" i="1" dirty="0">
                <a:solidFill>
                  <a:srgbClr val="080808"/>
                </a:solidFill>
                <a:latin typeface="Times New Roman" pitchFamily="18" charset="0"/>
                <a:cs typeface="Times New Roman" pitchFamily="18" charset="0"/>
              </a:rPr>
              <a:t>Плакат 10</a:t>
            </a:r>
            <a:endParaRPr lang="ru-RU" b="1" i="1" dirty="0">
              <a:solidFill>
                <a:srgbClr val="080808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320675" y="142875"/>
            <a:ext cx="8597900" cy="958850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ru-RU" sz="2400" b="1" kern="0" dirty="0">
                <a:solidFill>
                  <a:srgbClr val="080808"/>
                </a:solidFill>
                <a:latin typeface="Times New Roman" pitchFamily="18" charset="0"/>
                <a:ea typeface="+mj-ea"/>
                <a:cs typeface="+mj-cs"/>
              </a:rPr>
              <a:t>Сравнительная оценка по затратам на финансирование объекта с учетом текущей стоимости</a:t>
            </a:r>
          </a:p>
        </p:txBody>
      </p:sp>
      <p:grpSp>
        <p:nvGrpSpPr>
          <p:cNvPr id="13315" name="Group 11"/>
          <p:cNvGrpSpPr>
            <a:grpSpLocks/>
          </p:cNvGrpSpPr>
          <p:nvPr/>
        </p:nvGrpSpPr>
        <p:grpSpPr bwMode="auto">
          <a:xfrm>
            <a:off x="142875" y="1320800"/>
            <a:ext cx="8786813" cy="4965700"/>
            <a:chOff x="2185" y="3321"/>
            <a:chExt cx="12437" cy="4982"/>
          </a:xfrm>
        </p:grpSpPr>
        <p:sp>
          <p:nvSpPr>
            <p:cNvPr id="4" name="Rectangle 12"/>
            <p:cNvSpPr>
              <a:spLocks noChangeArrowheads="1"/>
            </p:cNvSpPr>
            <p:nvPr/>
          </p:nvSpPr>
          <p:spPr bwMode="auto">
            <a:xfrm>
              <a:off x="2185" y="4581"/>
              <a:ext cx="6067" cy="2575"/>
            </a:xfrm>
            <a:prstGeom prst="rect">
              <a:avLst/>
            </a:prstGeom>
            <a:ln w="25400">
              <a:solidFill>
                <a:srgbClr val="080808"/>
              </a:solidFill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/>
            <a:lstStyle/>
            <a:p>
              <a:pPr algn="ctr">
                <a:defRPr/>
              </a:pPr>
              <a:r>
                <a:rPr lang="ru-RU" sz="2600" dirty="0">
                  <a:solidFill>
                    <a:srgbClr val="080808"/>
                  </a:solidFill>
                  <a:latin typeface="Times New Roman" pitchFamily="18" charset="0"/>
                </a:rPr>
                <a:t>Срок договора лизинга – 2 года</a:t>
              </a:r>
            </a:p>
            <a:p>
              <a:pPr algn="ctr">
                <a:defRPr/>
              </a:pPr>
              <a:r>
                <a:rPr lang="ru-RU" sz="2600" dirty="0">
                  <a:solidFill>
                    <a:srgbClr val="080808"/>
                  </a:solidFill>
                  <a:latin typeface="Times New Roman" pitchFamily="18" charset="0"/>
                  <a:cs typeface="Times New Roman" pitchFamily="18" charset="0"/>
                </a:rPr>
                <a:t>Затраты = 1137,18  тыс. руб.</a:t>
              </a:r>
            </a:p>
            <a:p>
              <a:pPr algn="ctr">
                <a:defRPr/>
              </a:pPr>
              <a:r>
                <a:rPr lang="ru-RU" sz="2600" dirty="0">
                  <a:solidFill>
                    <a:srgbClr val="080808"/>
                  </a:solidFill>
                  <a:latin typeface="Times New Roman" pitchFamily="18" charset="0"/>
                  <a:cs typeface="Times New Roman" pitchFamily="18" charset="0"/>
                </a:rPr>
                <a:t>Лизинговые платежи = 2849,706  тыс. руб.</a:t>
              </a:r>
            </a:p>
            <a:p>
              <a:pPr algn="ctr">
                <a:defRPr/>
              </a:pPr>
              <a:r>
                <a:rPr lang="ru-RU" sz="2600" dirty="0">
                  <a:solidFill>
                    <a:srgbClr val="080808"/>
                  </a:solidFill>
                  <a:latin typeface="Times New Roman" pitchFamily="18" charset="0"/>
                  <a:cs typeface="Times New Roman" pitchFamily="18" charset="0"/>
                </a:rPr>
                <a:t>Прибыль = 140,648 тыс. руб.</a:t>
              </a:r>
            </a:p>
            <a:p>
              <a:pPr>
                <a:defRPr/>
              </a:pPr>
              <a:endParaRPr lang="ru-RU" sz="2400" dirty="0"/>
            </a:p>
          </p:txBody>
        </p:sp>
        <p:sp>
          <p:nvSpPr>
            <p:cNvPr id="5" name="Rectangle 13"/>
            <p:cNvSpPr>
              <a:spLocks noChangeArrowheads="1"/>
            </p:cNvSpPr>
            <p:nvPr/>
          </p:nvSpPr>
          <p:spPr bwMode="auto">
            <a:xfrm>
              <a:off x="3803" y="3321"/>
              <a:ext cx="9707" cy="720"/>
            </a:xfrm>
            <a:prstGeom prst="rect">
              <a:avLst/>
            </a:prstGeom>
            <a:ln w="25400">
              <a:solidFill>
                <a:srgbClr val="080808"/>
              </a:solidFill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/>
            <a:lstStyle/>
            <a:p>
              <a:pPr algn="ctr">
                <a:defRPr/>
              </a:pPr>
              <a:r>
                <a:rPr lang="ru-RU" sz="2800" dirty="0">
                  <a:solidFill>
                    <a:srgbClr val="080808"/>
                  </a:solidFill>
                  <a:latin typeface="Times New Roman" pitchFamily="18" charset="0"/>
                  <a:cs typeface="Times New Roman" pitchFamily="18" charset="0"/>
                </a:rPr>
                <a:t>Инвестиции</a:t>
              </a:r>
              <a:r>
                <a:rPr lang="ru-RU" sz="28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ru-RU" sz="2800" dirty="0">
                  <a:solidFill>
                    <a:srgbClr val="080808"/>
                  </a:solidFill>
                  <a:latin typeface="Times New Roman" pitchFamily="18" charset="0"/>
                  <a:cs typeface="Times New Roman" pitchFamily="18" charset="0"/>
                </a:rPr>
                <a:t>2500 тыс. руб.</a:t>
              </a:r>
            </a:p>
          </p:txBody>
        </p:sp>
        <p:sp>
          <p:nvSpPr>
            <p:cNvPr id="6" name="Rectangle 14"/>
            <p:cNvSpPr>
              <a:spLocks noChangeArrowheads="1"/>
            </p:cNvSpPr>
            <p:nvPr/>
          </p:nvSpPr>
          <p:spPr bwMode="auto">
            <a:xfrm>
              <a:off x="8454" y="4581"/>
              <a:ext cx="6168" cy="2653"/>
            </a:xfrm>
            <a:prstGeom prst="rect">
              <a:avLst/>
            </a:prstGeom>
            <a:ln w="25400">
              <a:solidFill>
                <a:srgbClr val="080808"/>
              </a:solidFill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/>
            <a:lstStyle/>
            <a:p>
              <a:pPr algn="ctr">
                <a:defRPr/>
              </a:pPr>
              <a:r>
                <a:rPr lang="ru-RU" sz="2600" dirty="0">
                  <a:solidFill>
                    <a:srgbClr val="080808"/>
                  </a:solidFill>
                  <a:latin typeface="Times New Roman" pitchFamily="18" charset="0"/>
                  <a:cs typeface="Times New Roman" pitchFamily="18" charset="0"/>
                </a:rPr>
                <a:t>Срок договора лизинга – 1 год</a:t>
              </a:r>
            </a:p>
            <a:p>
              <a:pPr algn="ctr">
                <a:defRPr/>
              </a:pPr>
              <a:r>
                <a:rPr lang="ru-RU" sz="2600" dirty="0">
                  <a:solidFill>
                    <a:srgbClr val="080808"/>
                  </a:solidFill>
                  <a:latin typeface="Times New Roman" pitchFamily="18" charset="0"/>
                  <a:cs typeface="Times New Roman" pitchFamily="18" charset="0"/>
                </a:rPr>
                <a:t>Затраты = 126,3575  тыс. руб.</a:t>
              </a:r>
            </a:p>
            <a:p>
              <a:pPr algn="ctr">
                <a:defRPr/>
              </a:pPr>
              <a:r>
                <a:rPr lang="ru-RU" sz="2600" dirty="0">
                  <a:solidFill>
                    <a:srgbClr val="080808"/>
                  </a:solidFill>
                  <a:latin typeface="Times New Roman" pitchFamily="18" charset="0"/>
                  <a:cs typeface="Times New Roman" pitchFamily="18" charset="0"/>
                </a:rPr>
                <a:t>Лизинговые платежи = 2274,8  тыс. руб.</a:t>
              </a:r>
            </a:p>
            <a:p>
              <a:pPr algn="ctr">
                <a:defRPr/>
              </a:pPr>
              <a:r>
                <a:rPr lang="ru-RU" sz="2600" dirty="0">
                  <a:solidFill>
                    <a:srgbClr val="080808"/>
                  </a:solidFill>
                  <a:latin typeface="Times New Roman" pitchFamily="18" charset="0"/>
                  <a:cs typeface="Times New Roman" pitchFamily="18" charset="0"/>
                </a:rPr>
                <a:t>Убытки = 93,75  тыс. руб.</a:t>
              </a:r>
            </a:p>
            <a:p>
              <a:pPr>
                <a:defRPr/>
              </a:pPr>
              <a:endParaRPr lang="ru-RU" dirty="0"/>
            </a:p>
          </p:txBody>
        </p:sp>
        <p:sp>
          <p:nvSpPr>
            <p:cNvPr id="7" name="Line 15"/>
            <p:cNvSpPr>
              <a:spLocks noChangeShapeType="1"/>
            </p:cNvSpPr>
            <p:nvPr/>
          </p:nvSpPr>
          <p:spPr bwMode="auto">
            <a:xfrm flipH="1">
              <a:off x="5454" y="4041"/>
              <a:ext cx="2519" cy="540"/>
            </a:xfrm>
            <a:prstGeom prst="line">
              <a:avLst/>
            </a:prstGeom>
            <a:ln w="25400">
              <a:solidFill>
                <a:srgbClr val="080808"/>
              </a:solidFill>
              <a:headEnd/>
              <a:tailEnd type="triangle" w="med" len="med"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" name="Line 16"/>
            <p:cNvSpPr>
              <a:spLocks noChangeShapeType="1"/>
            </p:cNvSpPr>
            <p:nvPr/>
          </p:nvSpPr>
          <p:spPr bwMode="auto">
            <a:xfrm>
              <a:off x="8874" y="4041"/>
              <a:ext cx="2701" cy="540"/>
            </a:xfrm>
            <a:prstGeom prst="line">
              <a:avLst/>
            </a:prstGeom>
            <a:ln w="25400">
              <a:solidFill>
                <a:srgbClr val="080808"/>
              </a:solidFill>
              <a:headEnd/>
              <a:tailEnd type="triangle" w="med" len="med"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9" name="Line 17"/>
            <p:cNvSpPr>
              <a:spLocks noChangeShapeType="1"/>
            </p:cNvSpPr>
            <p:nvPr/>
          </p:nvSpPr>
          <p:spPr bwMode="auto">
            <a:xfrm flipH="1">
              <a:off x="5095" y="7159"/>
              <a:ext cx="65" cy="303"/>
            </a:xfrm>
            <a:prstGeom prst="line">
              <a:avLst/>
            </a:prstGeom>
            <a:ln w="25400">
              <a:solidFill>
                <a:srgbClr val="080808"/>
              </a:solidFill>
              <a:headEnd/>
              <a:tailEnd type="triangle" w="med" len="med"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" name="Rectangle 18"/>
            <p:cNvSpPr>
              <a:spLocks noChangeArrowheads="1"/>
            </p:cNvSpPr>
            <p:nvPr/>
          </p:nvSpPr>
          <p:spPr bwMode="auto">
            <a:xfrm>
              <a:off x="2286" y="7460"/>
              <a:ext cx="5966" cy="843"/>
            </a:xfrm>
            <a:prstGeom prst="rect">
              <a:avLst/>
            </a:prstGeom>
            <a:ln w="25400">
              <a:solidFill>
                <a:srgbClr val="080808"/>
              </a:solidFill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/>
            <a:lstStyle/>
            <a:p>
              <a:pPr algn="ctr">
                <a:defRPr/>
              </a:pPr>
              <a:r>
                <a:rPr lang="ru-RU" sz="2600" dirty="0">
                  <a:solidFill>
                    <a:srgbClr val="080808"/>
                  </a:solidFill>
                  <a:latin typeface="Times New Roman" pitchFamily="18" charset="0"/>
                  <a:cs typeface="Times New Roman" pitchFamily="18" charset="0"/>
                </a:rPr>
                <a:t>NPV =  - 453, 386  тыс. руб.</a:t>
              </a:r>
            </a:p>
            <a:p>
              <a:pPr>
                <a:defRPr/>
              </a:pPr>
              <a:endParaRPr lang="ru-RU" dirty="0">
                <a:solidFill>
                  <a:srgbClr val="080808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1" name="Rectangle 19"/>
            <p:cNvSpPr>
              <a:spLocks noChangeArrowheads="1"/>
            </p:cNvSpPr>
            <p:nvPr/>
          </p:nvSpPr>
          <p:spPr bwMode="auto">
            <a:xfrm>
              <a:off x="8353" y="7460"/>
              <a:ext cx="6168" cy="843"/>
            </a:xfrm>
            <a:prstGeom prst="rect">
              <a:avLst/>
            </a:prstGeom>
            <a:ln w="25400">
              <a:solidFill>
                <a:srgbClr val="080808"/>
              </a:solidFill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/>
            <a:lstStyle/>
            <a:p>
              <a:pPr algn="ctr">
                <a:defRPr/>
              </a:pPr>
              <a:r>
                <a:rPr lang="ru-RU" sz="2600" dirty="0">
                  <a:solidFill>
                    <a:srgbClr val="080808"/>
                  </a:solidFill>
                  <a:latin typeface="Times New Roman" pitchFamily="18" charset="0"/>
                  <a:cs typeface="Times New Roman" pitchFamily="18" charset="0"/>
                </a:rPr>
                <a:t>NPV =  - 572,2 тыс. руб.</a:t>
              </a:r>
            </a:p>
          </p:txBody>
        </p:sp>
        <p:sp>
          <p:nvSpPr>
            <p:cNvPr id="12" name="Line 20"/>
            <p:cNvSpPr>
              <a:spLocks noChangeShapeType="1"/>
            </p:cNvSpPr>
            <p:nvPr/>
          </p:nvSpPr>
          <p:spPr bwMode="auto">
            <a:xfrm>
              <a:off x="11791" y="7234"/>
              <a:ext cx="101" cy="228"/>
            </a:xfrm>
            <a:prstGeom prst="line">
              <a:avLst/>
            </a:prstGeom>
            <a:ln w="25400">
              <a:solidFill>
                <a:srgbClr val="080808"/>
              </a:solidFill>
              <a:headEnd/>
              <a:tailEnd type="triangle" w="med" len="med"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/>
            <a:lstStyle/>
            <a:p>
              <a:pPr>
                <a:defRPr/>
              </a:pPr>
              <a:endParaRPr lang="ru-RU"/>
            </a:p>
          </p:txBody>
        </p:sp>
      </p:grpSp>
      <p:sp>
        <p:nvSpPr>
          <p:cNvPr id="13" name="Rectangle 155"/>
          <p:cNvSpPr>
            <a:spLocks noChangeArrowheads="1"/>
          </p:cNvSpPr>
          <p:nvPr/>
        </p:nvSpPr>
        <p:spPr bwMode="auto">
          <a:xfrm>
            <a:off x="7678738" y="6357938"/>
            <a:ext cx="1398587" cy="455612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ru-RU" b="1" i="1" dirty="0">
                <a:solidFill>
                  <a:srgbClr val="080808"/>
                </a:solidFill>
                <a:latin typeface="Times New Roman" pitchFamily="18" charset="0"/>
                <a:cs typeface="Times New Roman" pitchFamily="18" charset="0"/>
              </a:rPr>
              <a:t>Плакат 11</a:t>
            </a:r>
            <a:endParaRPr lang="ru-RU" b="1" i="1" dirty="0">
              <a:solidFill>
                <a:srgbClr val="080808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Заголовок 1"/>
          <p:cNvSpPr>
            <a:spLocks noGrp="1"/>
          </p:cNvSpPr>
          <p:nvPr>
            <p:ph type="title"/>
          </p:nvPr>
        </p:nvSpPr>
        <p:spPr>
          <a:xfrm>
            <a:off x="214313" y="0"/>
            <a:ext cx="8643937" cy="857250"/>
          </a:xfrm>
        </p:spPr>
        <p:txBody>
          <a:bodyPr/>
          <a:lstStyle/>
          <a:p>
            <a:pPr>
              <a:spcBef>
                <a:spcPts val="1200"/>
              </a:spcBef>
            </a:pPr>
            <a:r>
              <a:rPr lang="ru-RU" altLang="ru-RU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Экономическая и финансовая безопасность фирмы.</a:t>
            </a:r>
            <a:br>
              <a:rPr lang="ru-RU" altLang="ru-RU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sz="21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</a:t>
            </a:r>
            <a:r>
              <a:rPr lang="ru-RU" altLang="ru-RU" sz="2100" b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еры для повышения эффективности безопасности на предприятии</a:t>
            </a:r>
            <a:r>
              <a:rPr lang="ru-RU" altLang="ru-RU" sz="2000" b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altLang="ru-RU" sz="28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1438" y="857250"/>
            <a:ext cx="9001125" cy="5429250"/>
          </a:xfrm>
          <a:ln>
            <a:solidFill>
              <a:schemeClr val="tx1"/>
            </a:solidFill>
          </a:ln>
        </p:spPr>
        <p:txBody>
          <a:bodyPr/>
          <a:lstStyle/>
          <a:p>
            <a:pPr marL="177800" indent="-177800">
              <a:spcAft>
                <a:spcPts val="600"/>
              </a:spcAft>
              <a:buFontTx/>
              <a:buNone/>
              <a:defRPr/>
            </a:pP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1. Назначить работника учреждения, который бы занимался вопросами безопасности в учреждении, в том числе, по защите коммерческой тайны. На него возложить обязанность разработки и совершенствования нормативной базы, определения и организации защиты коммерческой тайны, создания методик и определения стратегии применения соответствующих режимных мер.</a:t>
            </a:r>
          </a:p>
          <a:p>
            <a:pPr marL="177800" indent="-177800">
              <a:spcAft>
                <a:spcPts val="600"/>
              </a:spcAft>
              <a:buFontTx/>
              <a:buNone/>
              <a:defRPr/>
            </a:pP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2. Выявить ценную собственную информацию учреждения, утвердить «Перечень сведений, составляющих коммерческую тайну», выработать критерии отнесения сведений к коммерческой тайне, установить правила допуска и разработать разрешительную систему доступа к сведениям, составляющим коммерческую тайну, установить правила и процедуры засекречивания, маркировки документов и других носителей информации; </a:t>
            </a:r>
          </a:p>
          <a:p>
            <a:pPr marL="177800" indent="-177800">
              <a:spcAft>
                <a:spcPts val="600"/>
              </a:spcAft>
              <a:buFontTx/>
              <a:buNone/>
              <a:defRPr/>
            </a:pP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3. Обеспечить безопасность персонала предприятия, разработав меры обеспечения физической защиты персонала, обеспечив персонал</a:t>
            </a:r>
          </a:p>
          <a:p>
            <a:pPr>
              <a:buFontTx/>
              <a:buNone/>
              <a:defRPr/>
            </a:pPr>
            <a:endParaRPr lang="ru-RU" sz="205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7775575" y="6357938"/>
            <a:ext cx="1296988" cy="4286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ru-RU" b="1" i="1">
                <a:latin typeface="Times New Roman" panose="02020603050405020304" pitchFamily="18" charset="0"/>
              </a:rPr>
              <a:t>Плакат 12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Прямоугольник 1"/>
          <p:cNvSpPr>
            <a:spLocks noChangeArrowheads="1"/>
          </p:cNvSpPr>
          <p:nvPr/>
        </p:nvSpPr>
        <p:spPr bwMode="auto">
          <a:xfrm>
            <a:off x="71438" y="69850"/>
            <a:ext cx="9001125" cy="43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ru-RU" sz="2200" b="1">
                <a:latin typeface="Times New Roman" panose="02020603050405020304" pitchFamily="18" charset="0"/>
                <a:cs typeface="Times New Roman" panose="02020603050405020304" pitchFamily="18" charset="0"/>
              </a:rPr>
              <a:t>Меры для повышения эффективности безопасности на предприятии:</a:t>
            </a:r>
            <a:endParaRPr lang="ru-RU" altLang="ru-RU" sz="2200"/>
          </a:p>
        </p:txBody>
      </p:sp>
      <p:sp>
        <p:nvSpPr>
          <p:cNvPr id="3" name="Содержимое 2"/>
          <p:cNvSpPr txBox="1">
            <a:spLocks/>
          </p:cNvSpPr>
          <p:nvPr/>
        </p:nvSpPr>
        <p:spPr>
          <a:xfrm>
            <a:off x="71438" y="571500"/>
            <a:ext cx="9001125" cy="571500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/>
          <a:lstStyle/>
          <a:p>
            <a:pPr marL="177800" eaLnBrk="0" hangingPunct="0">
              <a:spcBef>
                <a:spcPct val="20000"/>
              </a:spcBef>
              <a:spcAft>
                <a:spcPts val="600"/>
              </a:spcAft>
              <a:defRPr/>
            </a:pPr>
            <a:r>
              <a:rPr lang="ru-RU" sz="2200" kern="0" dirty="0">
                <a:latin typeface="Times New Roman" pitchFamily="18" charset="0"/>
                <a:cs typeface="Times New Roman" pitchFamily="18" charset="0"/>
              </a:rPr>
              <a:t>средствами технической защиты от несанкционированного проникновения в кабинеты, а также обеспечить сбор информации о признаках, характерных для конкретных видов угроз персоналу и т.п.</a:t>
            </a:r>
          </a:p>
          <a:p>
            <a:pPr marL="177800" indent="-177800" eaLnBrk="0" hangingPunct="0">
              <a:spcBef>
                <a:spcPct val="20000"/>
              </a:spcBef>
              <a:spcAft>
                <a:spcPts val="600"/>
              </a:spcAft>
              <a:defRPr/>
            </a:pPr>
            <a:r>
              <a:rPr lang="ru-RU" sz="2200" kern="0" dirty="0">
                <a:latin typeface="Times New Roman" pitchFamily="18" charset="0"/>
                <a:cs typeface="Times New Roman" pitchFamily="18" charset="0"/>
              </a:rPr>
              <a:t>4. Создать условия функционирования учреждения с наименьшей вероятностью реализации угроз безопасности, механизм и условия оперативного реагирования на угрозы безопасности, строго следить за порядком хранения и учета бланков строгой отчетности, печатей, штампов;</a:t>
            </a:r>
          </a:p>
          <a:p>
            <a:pPr marL="177800" indent="-177800" eaLnBrk="0" hangingPunct="0">
              <a:spcBef>
                <a:spcPct val="20000"/>
              </a:spcBef>
              <a:spcAft>
                <a:spcPts val="0"/>
              </a:spcAft>
              <a:defRPr/>
            </a:pPr>
            <a:r>
              <a:rPr lang="ru-RU" sz="2200" kern="0" dirty="0">
                <a:latin typeface="Times New Roman" pitchFamily="18" charset="0"/>
                <a:cs typeface="Times New Roman" pitchFamily="18" charset="0"/>
              </a:rPr>
              <a:t>5. В вести порядок работы с закрытой информацией, включающей комплекс правовых, административных, организационных, финансовых и социально-психологических мер, основывающихся на правовых нормах и организационно-распорядительных положениях руководителя учреждения. Руководитель учреждения, разработав и утвердив положение по защите коммерческой тайны, должен под личную подпись ознакомить лиц, имеющих доступ к коммерческой тайне учреждения.</a:t>
            </a:r>
          </a:p>
          <a:p>
            <a:pPr marL="342900" indent="-342900" eaLnBrk="0" hangingPunct="0">
              <a:spcBef>
                <a:spcPct val="20000"/>
              </a:spcBef>
              <a:defRPr/>
            </a:pPr>
            <a:endParaRPr lang="ru-RU" sz="2000" kern="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7775575" y="6357938"/>
            <a:ext cx="1296988" cy="4286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ru-RU" b="1" i="1">
                <a:latin typeface="Times New Roman" panose="02020603050405020304" pitchFamily="18" charset="0"/>
              </a:rPr>
              <a:t>Плакат 13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Заголовок 1"/>
          <p:cNvSpPr>
            <a:spLocks noGrp="1"/>
          </p:cNvSpPr>
          <p:nvPr>
            <p:ph type="title"/>
          </p:nvPr>
        </p:nvSpPr>
        <p:spPr>
          <a:xfrm>
            <a:off x="457200" y="142875"/>
            <a:ext cx="8229600" cy="582613"/>
          </a:xfrm>
        </p:spPr>
        <p:txBody>
          <a:bodyPr/>
          <a:lstStyle/>
          <a:p>
            <a:r>
              <a:rPr lang="ru-RU" altLang="ru-RU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Антикризисные мероприятия фирмы.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1438" y="714375"/>
            <a:ext cx="9001125" cy="5643563"/>
          </a:xfrm>
          <a:ln>
            <a:solidFill>
              <a:schemeClr val="tx1"/>
            </a:solidFill>
          </a:ln>
        </p:spPr>
        <p:txBody>
          <a:bodyPr/>
          <a:lstStyle/>
          <a:p>
            <a:pPr>
              <a:spcBef>
                <a:spcPts val="300"/>
              </a:spcBef>
              <a:spcAft>
                <a:spcPts val="300"/>
              </a:spcAft>
              <a:defRPr/>
            </a:pPr>
            <a:r>
              <a:rPr lang="ru-RU" sz="2250" dirty="0" smtClean="0">
                <a:latin typeface="Times New Roman" pitchFamily="18" charset="0"/>
                <a:cs typeface="Times New Roman" pitchFamily="18" charset="0"/>
              </a:rPr>
              <a:t>обработка, изучение и анализ информации о состоянии внешней среды и возможностях внутренней среды; </a:t>
            </a:r>
          </a:p>
          <a:p>
            <a:pPr>
              <a:spcBef>
                <a:spcPts val="300"/>
              </a:spcBef>
              <a:spcAft>
                <a:spcPts val="300"/>
              </a:spcAft>
              <a:defRPr/>
            </a:pPr>
            <a:r>
              <a:rPr lang="ru-RU" sz="2250" dirty="0" smtClean="0">
                <a:latin typeface="Times New Roman" pitchFamily="18" charset="0"/>
                <a:cs typeface="Times New Roman" pitchFamily="18" charset="0"/>
              </a:rPr>
              <a:t>прогнозирование развития ситуации на основании анализа и оценки информации;</a:t>
            </a:r>
          </a:p>
          <a:p>
            <a:pPr>
              <a:spcBef>
                <a:spcPts val="300"/>
              </a:spcBef>
              <a:spcAft>
                <a:spcPts val="300"/>
              </a:spcAft>
              <a:defRPr/>
            </a:pPr>
            <a:r>
              <a:rPr lang="ru-RU" sz="2250" dirty="0" smtClean="0">
                <a:latin typeface="Times New Roman" pitchFamily="18" charset="0"/>
                <a:cs typeface="Times New Roman" pitchFamily="18" charset="0"/>
              </a:rPr>
              <a:t>выбор целей, опережающих время и конкурентов, пользуясь правилом: то, что невозможно сегодня, завтра станет реальностью;</a:t>
            </a:r>
          </a:p>
          <a:p>
            <a:pPr>
              <a:spcBef>
                <a:spcPts val="300"/>
              </a:spcBef>
              <a:spcAft>
                <a:spcPts val="300"/>
              </a:spcAft>
              <a:defRPr/>
            </a:pPr>
            <a:r>
              <a:rPr lang="ru-RU" sz="2250" dirty="0" smtClean="0">
                <a:latin typeface="Times New Roman" pitchFamily="18" charset="0"/>
                <a:cs typeface="Times New Roman" pitchFamily="18" charset="0"/>
              </a:rPr>
              <a:t> постановка задач по достижению выбранных целей перед обществом, разбивка задач на периоды и этапы; </a:t>
            </a:r>
          </a:p>
          <a:p>
            <a:pPr>
              <a:spcBef>
                <a:spcPts val="300"/>
              </a:spcBef>
              <a:spcAft>
                <a:spcPts val="300"/>
              </a:spcAft>
              <a:defRPr/>
            </a:pPr>
            <a:r>
              <a:rPr lang="ru-RU" sz="2250" dirty="0" smtClean="0">
                <a:latin typeface="Times New Roman" pitchFamily="18" charset="0"/>
                <a:cs typeface="Times New Roman" pitchFamily="18" charset="0"/>
              </a:rPr>
              <a:t>разработка и реализация мероприятий по решению задач на каждом этапе, постоянный контроль над их выполнением; </a:t>
            </a:r>
          </a:p>
          <a:p>
            <a:pPr>
              <a:spcBef>
                <a:spcPts val="300"/>
              </a:spcBef>
              <a:spcAft>
                <a:spcPts val="300"/>
              </a:spcAft>
              <a:defRPr/>
            </a:pPr>
            <a:r>
              <a:rPr lang="ru-RU" sz="2250" dirty="0" smtClean="0">
                <a:latin typeface="Times New Roman" pitchFamily="18" charset="0"/>
                <a:cs typeface="Times New Roman" pitchFamily="18" charset="0"/>
              </a:rPr>
              <a:t>познание экономического механизма возникновения возможных кризисных ситуаций и создание системы отслеживания внешних и внутренних сред с целью «избегания» угроз приближения кризиса;</a:t>
            </a:r>
          </a:p>
          <a:p>
            <a:pPr>
              <a:spcBef>
                <a:spcPts val="300"/>
              </a:spcBef>
              <a:spcAft>
                <a:spcPts val="300"/>
              </a:spcAft>
              <a:defRPr/>
            </a:pPr>
            <a:r>
              <a:rPr lang="ru-RU" sz="2250" dirty="0" smtClean="0">
                <a:latin typeface="Times New Roman" pitchFamily="18" charset="0"/>
                <a:cs typeface="Times New Roman" pitchFamily="18" charset="0"/>
              </a:rPr>
              <a:t> разработка политики поведения в случае возникновения кризисной ситуации.</a:t>
            </a:r>
          </a:p>
          <a:p>
            <a:pPr>
              <a:defRPr/>
            </a:pPr>
            <a:endParaRPr lang="ru-RU" dirty="0"/>
          </a:p>
        </p:txBody>
      </p:sp>
      <p:sp>
        <p:nvSpPr>
          <p:cNvPr id="16388" name="Rectangle 4"/>
          <p:cNvSpPr>
            <a:spLocks noChangeArrowheads="1"/>
          </p:cNvSpPr>
          <p:nvPr/>
        </p:nvSpPr>
        <p:spPr bwMode="auto">
          <a:xfrm>
            <a:off x="7775575" y="6453188"/>
            <a:ext cx="1296988" cy="3333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ru-RU" b="1" i="1">
                <a:latin typeface="Times New Roman" panose="02020603050405020304" pitchFamily="18" charset="0"/>
              </a:rPr>
              <a:t>Плакат 14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9144000" cy="785813"/>
          </a:xfrm>
          <a:noFill/>
        </p:spPr>
        <p:txBody>
          <a:bodyPr lIns="36000" tIns="36000" rIns="36000" bIns="36000"/>
          <a:lstStyle/>
          <a:p>
            <a:pPr eaLnBrk="1" hangingPunct="1"/>
            <a:r>
              <a:rPr lang="ru-RU" altLang="ru-RU" sz="2800" smtClean="0">
                <a:latin typeface="Times New Roman" panose="02020603050405020304" pitchFamily="18" charset="0"/>
              </a:rPr>
              <a:t>Актуальность  темы</a:t>
            </a:r>
          </a:p>
        </p:txBody>
      </p:sp>
      <p:sp>
        <p:nvSpPr>
          <p:cNvPr id="4099" name="Rectangle 3"/>
          <p:cNvSpPr>
            <a:spLocks noChangeArrowheads="1"/>
          </p:cNvSpPr>
          <p:nvPr/>
        </p:nvSpPr>
        <p:spPr bwMode="auto">
          <a:xfrm>
            <a:off x="142875" y="642938"/>
            <a:ext cx="8715375" cy="892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indent="539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ru-RU" sz="2600">
                <a:latin typeface="Times New Roman" panose="02020603050405020304" pitchFamily="18" charset="0"/>
                <a:cs typeface="Times New Roman" panose="02020603050405020304" pitchFamily="18" charset="0"/>
              </a:rPr>
              <a:t>До сих пор мало исследованным остается ряд проблем, связанных с управлением необоротных активов фирмы:</a:t>
            </a:r>
            <a:endParaRPr lang="ru-RU" altLang="ru-RU" sz="2000">
              <a:latin typeface="Times New Roman" panose="02020603050405020304" pitchFamily="18" charset="0"/>
            </a:endParaRPr>
          </a:p>
        </p:txBody>
      </p:sp>
      <p:sp>
        <p:nvSpPr>
          <p:cNvPr id="4100" name="Rectangle 4"/>
          <p:cNvSpPr>
            <a:spLocks noChangeArrowheads="1"/>
          </p:cNvSpPr>
          <p:nvPr/>
        </p:nvSpPr>
        <p:spPr bwMode="auto">
          <a:xfrm>
            <a:off x="142875" y="642938"/>
            <a:ext cx="8858250" cy="5715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ru-RU" altLang="ru-RU" sz="1600" b="1" i="1">
              <a:latin typeface="Times New Roman" panose="02020603050405020304" pitchFamily="18" charset="0"/>
            </a:endParaRPr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/>
        </p:nvGraphicFramePr>
        <p:xfrm>
          <a:off x="214313" y="1643063"/>
          <a:ext cx="8572500" cy="92868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572500"/>
              </a:tblGrid>
              <a:tr h="928687">
                <a:tc>
                  <a:txBody>
                    <a:bodyPr/>
                    <a:lstStyle/>
                    <a:p>
                      <a:pPr marL="0" lvl="1" indent="355600"/>
                      <a:r>
                        <a:rPr lang="ru-RU" sz="22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1) это обусловлено недостаточной проработкой теоретической составляющей проблемы. </a:t>
                      </a:r>
                      <a:endParaRPr lang="ru-RU" sz="2200" b="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0" name="Таблица 9"/>
          <p:cNvGraphicFramePr>
            <a:graphicFrameLocks noGrp="1"/>
          </p:cNvGraphicFramePr>
          <p:nvPr/>
        </p:nvGraphicFramePr>
        <p:xfrm>
          <a:off x="214313" y="2428875"/>
          <a:ext cx="8501062" cy="1371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501062"/>
              </a:tblGrid>
              <a:tr h="954404">
                <a:tc>
                  <a:txBody>
                    <a:bodyPr/>
                    <a:lstStyle/>
                    <a:p>
                      <a:pPr marL="0" marR="0" indent="3556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2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2) в условиях экономического кризиса необходимо выявить общие и специфические особенности управления внеоборотными активами фирмы. </a:t>
                      </a:r>
                    </a:p>
                    <a:p>
                      <a:endParaRPr lang="ru-RU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91439" marR="91439">
                    <a:noFill/>
                  </a:tcPr>
                </a:tc>
              </a:tr>
            </a:tbl>
          </a:graphicData>
        </a:graphic>
      </p:graphicFrame>
      <p:graphicFrame>
        <p:nvGraphicFramePr>
          <p:cNvPr id="11" name="Таблица 10"/>
          <p:cNvGraphicFramePr>
            <a:graphicFrameLocks noGrp="1"/>
          </p:cNvGraphicFramePr>
          <p:nvPr/>
        </p:nvGraphicFramePr>
        <p:xfrm>
          <a:off x="214313" y="3429000"/>
          <a:ext cx="8501062" cy="13414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501062"/>
              </a:tblGrid>
              <a:tr h="1341438">
                <a:tc>
                  <a:txBody>
                    <a:bodyPr/>
                    <a:lstStyle/>
                    <a:p>
                      <a:pPr marL="0" marR="0" indent="3556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2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3)  существующие  методики оценки эффективности использования внеоборотных активов требуют разработки альтернативной технологии расчета. </a:t>
                      </a:r>
                    </a:p>
                    <a:p>
                      <a:pPr marL="0" indent="355600"/>
                      <a:endParaRPr lang="ru-RU" sz="1600" baseline="0" dirty="0">
                        <a:solidFill>
                          <a:schemeClr val="tx1"/>
                        </a:solidFill>
                      </a:endParaRPr>
                    </a:p>
                  </a:txBody>
                  <a:tcPr marL="91439" marR="91439" marT="45731" marB="45731">
                    <a:noFill/>
                  </a:tcPr>
                </a:tc>
              </a:tr>
            </a:tbl>
          </a:graphicData>
        </a:graphic>
      </p:graphicFrame>
      <p:graphicFrame>
        <p:nvGraphicFramePr>
          <p:cNvPr id="12" name="Таблица 11"/>
          <p:cNvGraphicFramePr>
            <a:graphicFrameLocks noGrp="1"/>
          </p:cNvGraphicFramePr>
          <p:nvPr/>
        </p:nvGraphicFramePr>
        <p:xfrm>
          <a:off x="214313" y="4572000"/>
          <a:ext cx="8572500" cy="17684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572500"/>
              </a:tblGrid>
              <a:tr h="1768475">
                <a:tc>
                  <a:txBody>
                    <a:bodyPr/>
                    <a:lstStyle/>
                    <a:p>
                      <a:pPr marL="0" marR="0" indent="3556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2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4)  в сегодняшних реалиях необходима разработка модели количественной и качественной оценки степени управления необоротными активами и определения направлений и средств ее повышения, а также прогнозирование показателей характеризующих эффективность управления необоротными активами фирмы.</a:t>
                      </a:r>
                    </a:p>
                  </a:txBody>
                  <a:tcPr marL="91439" marR="91439" marT="45736" marB="45736">
                    <a:noFill/>
                  </a:tcPr>
                </a:tc>
              </a:tr>
            </a:tbl>
          </a:graphicData>
        </a:graphic>
      </p:graphicFrame>
      <p:sp>
        <p:nvSpPr>
          <p:cNvPr id="4125" name="Rectangle 4"/>
          <p:cNvSpPr>
            <a:spLocks noChangeArrowheads="1"/>
          </p:cNvSpPr>
          <p:nvPr/>
        </p:nvSpPr>
        <p:spPr bwMode="auto">
          <a:xfrm>
            <a:off x="7786688" y="6453188"/>
            <a:ext cx="1262062" cy="3333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ru-RU" b="1" i="1">
                <a:latin typeface="Times New Roman" panose="02020603050405020304" pitchFamily="18" charset="0"/>
              </a:rPr>
              <a:t>Плакат 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Заголовок 1"/>
          <p:cNvSpPr>
            <a:spLocks noGrp="1"/>
          </p:cNvSpPr>
          <p:nvPr>
            <p:ph type="title"/>
          </p:nvPr>
        </p:nvSpPr>
        <p:spPr>
          <a:xfrm>
            <a:off x="428625" y="214313"/>
            <a:ext cx="8229600" cy="785812"/>
          </a:xfrm>
        </p:spPr>
        <p:txBody>
          <a:bodyPr/>
          <a:lstStyle/>
          <a:p>
            <a:pPr eaLnBrk="1" hangingPunct="1"/>
            <a:r>
              <a:rPr lang="ru-RU" altLang="ru-RU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Теоретические аспекты внеоборотных активов</a:t>
            </a: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28625" y="1000125"/>
          <a:ext cx="8429625" cy="49291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429625"/>
              </a:tblGrid>
              <a:tr h="4929188">
                <a:tc>
                  <a:txBody>
                    <a:bodyPr/>
                    <a:lstStyle/>
                    <a:p>
                      <a:pPr marL="0" marR="0" indent="3556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000" b="0" baseline="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88900" marR="0" indent="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6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Внеоборотные активы — это совокупность фундаментальных имущественных ценностей предприятия (компании), многократно участвующих в хозяйственной производственно-коммерческой деятельности с целью получения положительного финансового результата (прибыли). </a:t>
                      </a:r>
                    </a:p>
                    <a:p>
                      <a:pPr marL="266700" indent="355600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ru-RU" sz="2600" b="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Исходя из содержания и форм внеоборотных активов фирмы, ее главной целью является обеспечение максимизации благосостояния собственников фирмы в текущем и перспективном периоде. </a:t>
                      </a:r>
                      <a:endParaRPr lang="ru-RU" sz="2600" b="0" baseline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5129" name="Rectangle 4"/>
          <p:cNvSpPr>
            <a:spLocks noChangeArrowheads="1"/>
          </p:cNvSpPr>
          <p:nvPr/>
        </p:nvSpPr>
        <p:spPr bwMode="auto">
          <a:xfrm>
            <a:off x="428625" y="1071563"/>
            <a:ext cx="8501063" cy="50006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ru-RU" altLang="ru-RU" sz="1600" b="1" i="1">
              <a:latin typeface="Times New Roman" panose="02020603050405020304" pitchFamily="18" charset="0"/>
            </a:endParaRPr>
          </a:p>
        </p:txBody>
      </p:sp>
      <p:sp>
        <p:nvSpPr>
          <p:cNvPr id="5130" name="Rectangle 4"/>
          <p:cNvSpPr>
            <a:spLocks noChangeArrowheads="1"/>
          </p:cNvSpPr>
          <p:nvPr/>
        </p:nvSpPr>
        <p:spPr bwMode="auto">
          <a:xfrm>
            <a:off x="7786688" y="6357938"/>
            <a:ext cx="1285875" cy="4286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ru-RU" b="1" i="1">
                <a:latin typeface="Times New Roman" panose="02020603050405020304" pitchFamily="18" charset="0"/>
              </a:rPr>
              <a:t>Плакат 2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Особенности управления внеоборотными активами в условиях кризиса</a:t>
            </a: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428736"/>
          <a:ext cx="8229600" cy="521497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148" name="Rectangle 4"/>
          <p:cNvSpPr>
            <a:spLocks noChangeArrowheads="1"/>
          </p:cNvSpPr>
          <p:nvPr/>
        </p:nvSpPr>
        <p:spPr bwMode="auto">
          <a:xfrm>
            <a:off x="7775575" y="6453188"/>
            <a:ext cx="1296988" cy="3333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ru-RU" b="1" i="1">
                <a:latin typeface="Times New Roman" panose="02020603050405020304" pitchFamily="18" charset="0"/>
              </a:rPr>
              <a:t>Плакат 3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Прямоугольник 1"/>
          <p:cNvSpPr>
            <a:spLocks noChangeArrowheads="1"/>
          </p:cNvSpPr>
          <p:nvPr/>
        </p:nvSpPr>
        <p:spPr bwMode="auto">
          <a:xfrm>
            <a:off x="142875" y="142875"/>
            <a:ext cx="8786813" cy="1692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ru-RU" sz="2800">
                <a:solidFill>
                  <a:srgbClr val="08080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Технология оценки эффективность использования внеоборотных активов фирмы.</a:t>
            </a:r>
            <a:r>
              <a:rPr lang="ru-RU" altLang="ru-RU">
                <a:solidFill>
                  <a:srgbClr val="08080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altLang="ru-RU">
                <a:solidFill>
                  <a:srgbClr val="08080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sz="2400" b="1">
                <a:solidFill>
                  <a:srgbClr val="08080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Алгоритм расчета показателей управления внеоборотными активами фирмы</a:t>
            </a:r>
            <a:endParaRPr lang="ru-RU" altLang="ru-RU" sz="2400"/>
          </a:p>
        </p:txBody>
      </p:sp>
      <p:sp>
        <p:nvSpPr>
          <p:cNvPr id="3" name="Rectangle 4"/>
          <p:cNvSpPr txBox="1">
            <a:spLocks noChangeArrowheads="1"/>
          </p:cNvSpPr>
          <p:nvPr/>
        </p:nvSpPr>
        <p:spPr>
          <a:xfrm>
            <a:off x="246063" y="2038350"/>
            <a:ext cx="8440737" cy="4533900"/>
          </a:xfrm>
          <a:prstGeom prst="rect">
            <a:avLst/>
          </a:prstGeom>
        </p:spPr>
        <p:txBody>
          <a:bodyPr/>
          <a:lstStyle/>
          <a:p>
            <a:pPr marL="76200" indent="12700">
              <a:spcBef>
                <a:spcPts val="0"/>
              </a:spcBef>
              <a:spcAft>
                <a:spcPts val="1200"/>
              </a:spcAft>
              <a:buFont typeface="Wingdings" pitchFamily="2" charset="2"/>
              <a:buNone/>
              <a:defRPr/>
            </a:pPr>
            <a:r>
              <a:rPr lang="ru-RU" sz="2200" kern="0" dirty="0">
                <a:latin typeface="Times New Roman" pitchFamily="18" charset="0"/>
              </a:rPr>
              <a:t> </a:t>
            </a:r>
            <a:r>
              <a:rPr lang="ru-RU" sz="2200" u="sng" kern="0" dirty="0">
                <a:solidFill>
                  <a:srgbClr val="080808"/>
                </a:solidFill>
                <a:latin typeface="Times New Roman" pitchFamily="18" charset="0"/>
              </a:rPr>
              <a:t>Блок 1. Структура и динамика внеоборотных активов фирмы:</a:t>
            </a:r>
          </a:p>
          <a:p>
            <a:pPr marL="342900" indent="-342900">
              <a:spcBef>
                <a:spcPts val="0"/>
              </a:spcBef>
              <a:spcAft>
                <a:spcPts val="600"/>
              </a:spcAft>
              <a:buFont typeface="Wingdings" pitchFamily="2" charset="2"/>
              <a:buNone/>
              <a:defRPr/>
            </a:pPr>
            <a:r>
              <a:rPr lang="ru-RU" sz="2200" kern="0" dirty="0">
                <a:solidFill>
                  <a:srgbClr val="080808"/>
                </a:solidFill>
                <a:latin typeface="Times New Roman" pitchFamily="18" charset="0"/>
              </a:rPr>
              <a:t> </a:t>
            </a:r>
            <a:r>
              <a:rPr lang="ru-RU" sz="2000" kern="0" dirty="0" err="1">
                <a:solidFill>
                  <a:srgbClr val="080808"/>
                </a:solidFill>
                <a:latin typeface="Times New Roman" pitchFamily="18" charset="0"/>
              </a:rPr>
              <a:t>УнА=НА</a:t>
            </a:r>
            <a:r>
              <a:rPr lang="ru-RU" sz="2000" kern="0" dirty="0">
                <a:solidFill>
                  <a:srgbClr val="080808"/>
                </a:solidFill>
                <a:latin typeface="Times New Roman" pitchFamily="18" charset="0"/>
              </a:rPr>
              <a:t>/ВНА*100 – доля нематериальных активов во внеоборотных активов</a:t>
            </a:r>
          </a:p>
          <a:p>
            <a:pPr marL="342900" indent="-342900">
              <a:spcBef>
                <a:spcPts val="0"/>
              </a:spcBef>
              <a:spcAft>
                <a:spcPts val="600"/>
              </a:spcAft>
              <a:buFont typeface="Wingdings" pitchFamily="2" charset="2"/>
              <a:buNone/>
              <a:defRPr/>
            </a:pPr>
            <a:r>
              <a:rPr lang="ru-RU" sz="2000" kern="0" dirty="0">
                <a:solidFill>
                  <a:srgbClr val="080808"/>
                </a:solidFill>
                <a:latin typeface="Times New Roman" pitchFamily="18" charset="0"/>
              </a:rPr>
              <a:t> УОС=ОС/ВНА*100 – доля основных средств </a:t>
            </a:r>
          </a:p>
          <a:p>
            <a:pPr marL="342900" indent="-342900">
              <a:spcBef>
                <a:spcPts val="0"/>
              </a:spcBef>
              <a:spcAft>
                <a:spcPts val="600"/>
              </a:spcAft>
              <a:buFont typeface="Wingdings" pitchFamily="2" charset="2"/>
              <a:buNone/>
              <a:defRPr/>
            </a:pPr>
            <a:r>
              <a:rPr lang="ru-RU" sz="2000" kern="0" dirty="0">
                <a:solidFill>
                  <a:srgbClr val="080808"/>
                </a:solidFill>
                <a:latin typeface="Times New Roman" pitchFamily="18" charset="0"/>
              </a:rPr>
              <a:t> УНСТ=НСТ/ВНА*100 – доля незавершенного строительства</a:t>
            </a:r>
          </a:p>
          <a:p>
            <a:pPr marL="342900" indent="-342900">
              <a:spcBef>
                <a:spcPts val="0"/>
              </a:spcBef>
              <a:spcAft>
                <a:spcPts val="600"/>
              </a:spcAft>
              <a:buFont typeface="Wingdings" pitchFamily="2" charset="2"/>
              <a:buNone/>
              <a:defRPr/>
            </a:pPr>
            <a:r>
              <a:rPr lang="ru-RU" sz="2000" kern="0" dirty="0">
                <a:solidFill>
                  <a:srgbClr val="080808"/>
                </a:solidFill>
                <a:latin typeface="Times New Roman" pitchFamily="18" charset="0"/>
              </a:rPr>
              <a:t> УДФВ=ДФВ/ВНА*100 – доля долгосрочных финансовых вложений</a:t>
            </a:r>
          </a:p>
          <a:p>
            <a:pPr marL="342900" indent="-342900">
              <a:spcBef>
                <a:spcPts val="0"/>
              </a:spcBef>
              <a:spcAft>
                <a:spcPts val="600"/>
              </a:spcAft>
              <a:buFont typeface="Wingdings" pitchFamily="2" charset="2"/>
              <a:buNone/>
              <a:defRPr/>
            </a:pPr>
            <a:r>
              <a:rPr lang="ru-RU" sz="2000" kern="0" dirty="0">
                <a:solidFill>
                  <a:srgbClr val="080808"/>
                </a:solidFill>
                <a:latin typeface="Times New Roman" pitchFamily="18" charset="0"/>
              </a:rPr>
              <a:t>  УНА=НА/ВНА*100 – доля отложенных налоговых активов</a:t>
            </a:r>
          </a:p>
          <a:p>
            <a:pPr marL="342900" indent="-342900">
              <a:spcBef>
                <a:spcPts val="0"/>
              </a:spcBef>
              <a:spcAft>
                <a:spcPts val="600"/>
              </a:spcAft>
              <a:buFont typeface="Wingdings" pitchFamily="2" charset="2"/>
              <a:buNone/>
              <a:defRPr/>
            </a:pPr>
            <a:r>
              <a:rPr lang="ru-RU" sz="2000" kern="0" dirty="0">
                <a:solidFill>
                  <a:srgbClr val="080808"/>
                </a:solidFill>
                <a:latin typeface="Times New Roman" pitchFamily="18" charset="0"/>
              </a:rPr>
              <a:t>  </a:t>
            </a:r>
            <a:r>
              <a:rPr lang="ru-RU" sz="2000" kern="0" dirty="0" err="1">
                <a:solidFill>
                  <a:srgbClr val="080808"/>
                </a:solidFill>
                <a:latin typeface="Times New Roman" pitchFamily="18" charset="0"/>
              </a:rPr>
              <a:t>УпрВНА=</a:t>
            </a:r>
            <a:r>
              <a:rPr lang="ru-RU" sz="2000" kern="0" dirty="0">
                <a:solidFill>
                  <a:srgbClr val="080808"/>
                </a:solidFill>
                <a:latin typeface="Times New Roman" pitchFamily="18" charset="0"/>
              </a:rPr>
              <a:t> </a:t>
            </a:r>
            <a:r>
              <a:rPr lang="ru-RU" sz="2000" kern="0" dirty="0" err="1">
                <a:solidFill>
                  <a:srgbClr val="080808"/>
                </a:solidFill>
                <a:latin typeface="Times New Roman" pitchFamily="18" charset="0"/>
              </a:rPr>
              <a:t>прВНА</a:t>
            </a:r>
            <a:r>
              <a:rPr lang="ru-RU" sz="2000" kern="0" dirty="0">
                <a:solidFill>
                  <a:srgbClr val="080808"/>
                </a:solidFill>
                <a:latin typeface="Times New Roman" pitchFamily="18" charset="0"/>
              </a:rPr>
              <a:t>/ВНА*100 – доля прочих внеоборотных активов</a:t>
            </a:r>
          </a:p>
          <a:p>
            <a:pPr marL="342900" indent="-342900">
              <a:spcBef>
                <a:spcPts val="0"/>
              </a:spcBef>
              <a:spcAft>
                <a:spcPts val="600"/>
              </a:spcAft>
              <a:buFont typeface="Wingdings" pitchFamily="2" charset="2"/>
              <a:buNone/>
              <a:defRPr/>
            </a:pPr>
            <a:r>
              <a:rPr lang="ru-RU" sz="2000" kern="0" dirty="0">
                <a:solidFill>
                  <a:srgbClr val="080808"/>
                </a:solidFill>
                <a:latin typeface="Times New Roman" pitchFamily="18" charset="0"/>
              </a:rPr>
              <a:t>      П = </a:t>
            </a:r>
            <a:r>
              <a:rPr lang="ru-RU" sz="2000" kern="0" dirty="0" err="1">
                <a:solidFill>
                  <a:srgbClr val="080808"/>
                </a:solidFill>
                <a:latin typeface="Times New Roman" pitchFamily="18" charset="0"/>
              </a:rPr>
              <a:t>ПСвнак</a:t>
            </a:r>
            <a:r>
              <a:rPr lang="ru-RU" sz="2000" kern="0" dirty="0">
                <a:solidFill>
                  <a:srgbClr val="080808"/>
                </a:solidFill>
                <a:latin typeface="Times New Roman" pitchFamily="18" charset="0"/>
              </a:rPr>
              <a:t> – </a:t>
            </a:r>
            <a:r>
              <a:rPr lang="ru-RU" sz="2000" kern="0" dirty="0" err="1">
                <a:solidFill>
                  <a:srgbClr val="080808"/>
                </a:solidFill>
                <a:latin typeface="Times New Roman" pitchFamily="18" charset="0"/>
              </a:rPr>
              <a:t>Псвнан</a:t>
            </a:r>
            <a:r>
              <a:rPr lang="ru-RU" sz="2000" kern="0" dirty="0">
                <a:solidFill>
                  <a:srgbClr val="080808"/>
                </a:solidFill>
                <a:latin typeface="Times New Roman" pitchFamily="18" charset="0"/>
              </a:rPr>
              <a:t> – абсолютный прирост</a:t>
            </a:r>
          </a:p>
          <a:p>
            <a:pPr marL="342900" indent="-342900">
              <a:spcBef>
                <a:spcPts val="0"/>
              </a:spcBef>
              <a:spcAft>
                <a:spcPts val="600"/>
              </a:spcAft>
              <a:buFont typeface="Wingdings" pitchFamily="2" charset="2"/>
              <a:buNone/>
              <a:defRPr/>
            </a:pPr>
            <a:r>
              <a:rPr lang="ru-RU" sz="2000" kern="0" dirty="0" err="1">
                <a:solidFill>
                  <a:srgbClr val="080808"/>
                </a:solidFill>
                <a:latin typeface="Times New Roman" pitchFamily="18" charset="0"/>
              </a:rPr>
              <a:t>Тр</a:t>
            </a:r>
            <a:r>
              <a:rPr lang="ru-RU" sz="2000" kern="0" dirty="0">
                <a:solidFill>
                  <a:srgbClr val="080808"/>
                </a:solidFill>
                <a:latin typeface="Times New Roman" pitchFamily="18" charset="0"/>
              </a:rPr>
              <a:t> = </a:t>
            </a:r>
            <a:r>
              <a:rPr lang="ru-RU" sz="2000" kern="0" dirty="0" err="1">
                <a:solidFill>
                  <a:srgbClr val="080808"/>
                </a:solidFill>
                <a:latin typeface="Times New Roman" pitchFamily="18" charset="0"/>
              </a:rPr>
              <a:t>СВНАк</a:t>
            </a:r>
            <a:r>
              <a:rPr lang="ru-RU" sz="2000" kern="0" dirty="0">
                <a:solidFill>
                  <a:srgbClr val="080808"/>
                </a:solidFill>
                <a:latin typeface="Times New Roman" pitchFamily="18" charset="0"/>
              </a:rPr>
              <a:t>/</a:t>
            </a:r>
            <a:r>
              <a:rPr lang="ru-RU" sz="2000" kern="0" dirty="0" err="1">
                <a:solidFill>
                  <a:srgbClr val="080808"/>
                </a:solidFill>
                <a:latin typeface="Times New Roman" pitchFamily="18" charset="0"/>
              </a:rPr>
              <a:t>СВНАн</a:t>
            </a:r>
            <a:r>
              <a:rPr lang="ru-RU" sz="2000" kern="0" dirty="0">
                <a:solidFill>
                  <a:srgbClr val="080808"/>
                </a:solidFill>
                <a:latin typeface="Times New Roman" pitchFamily="18" charset="0"/>
              </a:rPr>
              <a:t> * 100 – темп роста</a:t>
            </a:r>
            <a:endParaRPr lang="en-US" sz="2000" kern="0" dirty="0">
              <a:solidFill>
                <a:srgbClr val="080808"/>
              </a:solidFill>
              <a:latin typeface="Times New Roman" pitchFamily="18" charset="0"/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 typeface="Wingdings" pitchFamily="2" charset="2"/>
              <a:buNone/>
              <a:defRPr/>
            </a:pPr>
            <a:endParaRPr lang="en-US" sz="2200" kern="0" dirty="0">
              <a:latin typeface="Times New Roman" pitchFamily="18" charset="0"/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 typeface="Wingdings" pitchFamily="2" charset="2"/>
              <a:buNone/>
              <a:defRPr/>
            </a:pPr>
            <a:endParaRPr lang="en-US" sz="2200" kern="0" dirty="0">
              <a:latin typeface="Times New Roman" pitchFamily="18" charset="0"/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 typeface="Wingdings" pitchFamily="2" charset="2"/>
              <a:buNone/>
              <a:defRPr/>
            </a:pPr>
            <a:endParaRPr lang="en-US" sz="1400" kern="0" dirty="0">
              <a:latin typeface="Times New Roman" pitchFamily="18" charset="0"/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 typeface="Wingdings" pitchFamily="2" charset="2"/>
              <a:buNone/>
              <a:defRPr/>
            </a:pPr>
            <a:endParaRPr lang="en-US" sz="1400" kern="0" dirty="0">
              <a:latin typeface="Times New Roman" pitchFamily="18" charset="0"/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 typeface="Wingdings" pitchFamily="2" charset="2"/>
              <a:buNone/>
              <a:defRPr/>
            </a:pPr>
            <a:endParaRPr lang="en-US" sz="1400" kern="0" dirty="0">
              <a:latin typeface="Times New Roman" pitchFamily="18" charset="0"/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 typeface="Wingdings" pitchFamily="2" charset="2"/>
              <a:buNone/>
              <a:defRPr/>
            </a:pPr>
            <a:endParaRPr lang="en-US" sz="1400" kern="0" dirty="0">
              <a:latin typeface="Times New Roman" pitchFamily="18" charset="0"/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 typeface="Wingdings" pitchFamily="2" charset="2"/>
              <a:buNone/>
              <a:defRPr/>
            </a:pPr>
            <a:endParaRPr lang="en-US" sz="1400" kern="0" dirty="0">
              <a:latin typeface="Times New Roman" pitchFamily="18" charset="0"/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 typeface="Wingdings" pitchFamily="2" charset="2"/>
              <a:buNone/>
              <a:defRPr/>
            </a:pPr>
            <a:endParaRPr lang="en-US" sz="1400" kern="0" dirty="0">
              <a:latin typeface="Times New Roman" pitchFamily="18" charset="0"/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 typeface="Wingdings" pitchFamily="2" charset="2"/>
              <a:buNone/>
              <a:defRPr/>
            </a:pPr>
            <a:endParaRPr lang="ru-RU" sz="1400" kern="0" dirty="0">
              <a:latin typeface="Times New Roman" pitchFamily="18" charset="0"/>
            </a:endParaRPr>
          </a:p>
        </p:txBody>
      </p:sp>
      <p:sp>
        <p:nvSpPr>
          <p:cNvPr id="7172" name="Rectangle 4"/>
          <p:cNvSpPr>
            <a:spLocks noChangeArrowheads="1"/>
          </p:cNvSpPr>
          <p:nvPr/>
        </p:nvSpPr>
        <p:spPr bwMode="auto">
          <a:xfrm>
            <a:off x="7794625" y="6338888"/>
            <a:ext cx="1301750" cy="476250"/>
          </a:xfrm>
          <a:prstGeom prst="rect">
            <a:avLst/>
          </a:prstGeom>
          <a:noFill/>
          <a:ln w="9525">
            <a:solidFill>
              <a:srgbClr val="080808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ru-RU" b="1" i="1">
                <a:solidFill>
                  <a:srgbClr val="080808"/>
                </a:solidFill>
                <a:latin typeface="Times New Roman" panose="02020603050405020304" pitchFamily="18" charset="0"/>
              </a:rPr>
              <a:t>Плакат 4</a:t>
            </a:r>
          </a:p>
        </p:txBody>
      </p:sp>
      <p:sp>
        <p:nvSpPr>
          <p:cNvPr id="7173" name="AutoShape 15"/>
          <p:cNvSpPr>
            <a:spLocks/>
          </p:cNvSpPr>
          <p:nvPr/>
        </p:nvSpPr>
        <p:spPr bwMode="auto">
          <a:xfrm>
            <a:off x="142875" y="2071688"/>
            <a:ext cx="214313" cy="3857625"/>
          </a:xfrm>
          <a:prstGeom prst="leftBrace">
            <a:avLst>
              <a:gd name="adj1" fmla="val 143666"/>
              <a:gd name="adj2" fmla="val 50000"/>
            </a:avLst>
          </a:prstGeom>
          <a:noFill/>
          <a:ln w="9525">
            <a:solidFill>
              <a:srgbClr val="080808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6" name="Равнобедренный треугольник 5"/>
          <p:cNvSpPr/>
          <p:nvPr/>
        </p:nvSpPr>
        <p:spPr>
          <a:xfrm>
            <a:off x="357188" y="5214938"/>
            <a:ext cx="285750" cy="214312"/>
          </a:xfrm>
          <a:prstGeom prst="triangle">
            <a:avLst/>
          </a:prstGeom>
          <a:solidFill>
            <a:schemeClr val="bg1"/>
          </a:solidFill>
          <a:ln w="15875" cmpd="sng">
            <a:solidFill>
              <a:schemeClr val="tx1"/>
            </a:solidFill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5"/>
          <p:cNvSpPr txBox="1">
            <a:spLocks/>
          </p:cNvSpPr>
          <p:nvPr/>
        </p:nvSpPr>
        <p:spPr>
          <a:xfrm>
            <a:off x="46038" y="174625"/>
            <a:ext cx="8955087" cy="696913"/>
          </a:xfrm>
          <a:prstGeom prst="rect">
            <a:avLst/>
          </a:prstGeom>
        </p:spPr>
        <p:txBody>
          <a:bodyPr/>
          <a:lstStyle/>
          <a:p>
            <a:pPr algn="ctr" eaLnBrk="0" hangingPunct="0">
              <a:defRPr/>
            </a:pPr>
            <a:r>
              <a:rPr lang="ru-RU" sz="2300" b="1" kern="0" dirty="0">
                <a:solidFill>
                  <a:srgbClr val="080808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Алгоритм расчета показателей управления внеоборотными активами фирмы</a:t>
            </a:r>
            <a:endParaRPr lang="ru-RU" sz="2300" kern="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3" name="Прямоугольник 7"/>
          <p:cNvSpPr>
            <a:spLocks noChangeArrowheads="1"/>
          </p:cNvSpPr>
          <p:nvPr/>
        </p:nvSpPr>
        <p:spPr bwMode="auto">
          <a:xfrm>
            <a:off x="214313" y="928688"/>
            <a:ext cx="8853487" cy="5899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indent="355600">
              <a:spcAft>
                <a:spcPts val="1200"/>
              </a:spcAft>
              <a:defRPr/>
            </a:pPr>
            <a:r>
              <a:rPr lang="ru-RU" sz="2200" u="sng" dirty="0">
                <a:solidFill>
                  <a:srgbClr val="080808"/>
                </a:solidFill>
                <a:latin typeface="Times New Roman" pitchFamily="18" charset="0"/>
              </a:rPr>
              <a:t>Блок 2. Состояние внеоборотных активов и их эффективное использование:</a:t>
            </a:r>
          </a:p>
          <a:p>
            <a:pPr>
              <a:spcBef>
                <a:spcPts val="300"/>
              </a:spcBef>
              <a:spcAft>
                <a:spcPts val="0"/>
              </a:spcAft>
              <a:defRPr/>
            </a:pPr>
            <a:r>
              <a:rPr lang="ru-RU" sz="2000" dirty="0" err="1">
                <a:solidFill>
                  <a:srgbClr val="080808"/>
                </a:solidFill>
                <a:latin typeface="Times New Roman" pitchFamily="18" charset="0"/>
              </a:rPr>
              <a:t>КОБВА=СВАвд</a:t>
            </a:r>
            <a:r>
              <a:rPr lang="ru-RU" sz="2000" dirty="0">
                <a:solidFill>
                  <a:srgbClr val="080808"/>
                </a:solidFill>
                <a:latin typeface="Times New Roman" pitchFamily="18" charset="0"/>
              </a:rPr>
              <a:t> - </a:t>
            </a:r>
            <a:r>
              <a:rPr lang="ru-RU" sz="2000" dirty="0" err="1">
                <a:solidFill>
                  <a:srgbClr val="080808"/>
                </a:solidFill>
                <a:latin typeface="Times New Roman" pitchFamily="18" charset="0"/>
              </a:rPr>
              <a:t>СВАв</a:t>
            </a:r>
            <a:r>
              <a:rPr lang="ru-RU" sz="2000" dirty="0">
                <a:solidFill>
                  <a:srgbClr val="080808"/>
                </a:solidFill>
                <a:latin typeface="Times New Roman" pitchFamily="18" charset="0"/>
              </a:rPr>
              <a:t>/</a:t>
            </a:r>
            <a:r>
              <a:rPr lang="ru-RU" sz="2000" dirty="0" err="1">
                <a:solidFill>
                  <a:srgbClr val="080808"/>
                </a:solidFill>
                <a:latin typeface="Times New Roman" pitchFamily="18" charset="0"/>
              </a:rPr>
              <a:t>СВАк</a:t>
            </a:r>
            <a:r>
              <a:rPr lang="ru-RU" sz="2000" dirty="0">
                <a:solidFill>
                  <a:srgbClr val="080808"/>
                </a:solidFill>
                <a:latin typeface="Times New Roman" pitchFamily="18" charset="0"/>
              </a:rPr>
              <a:t>*100-коэф-т обновления </a:t>
            </a:r>
            <a:r>
              <a:rPr lang="ru-RU" sz="2000" dirty="0" err="1">
                <a:solidFill>
                  <a:srgbClr val="080808"/>
                </a:solidFill>
                <a:latin typeface="Times New Roman" pitchFamily="18" charset="0"/>
              </a:rPr>
              <a:t>внеоборот</a:t>
            </a:r>
            <a:r>
              <a:rPr lang="ru-RU" sz="2000" dirty="0">
                <a:solidFill>
                  <a:srgbClr val="080808"/>
                </a:solidFill>
                <a:latin typeface="Times New Roman" pitchFamily="18" charset="0"/>
              </a:rPr>
              <a:t>. активов</a:t>
            </a:r>
          </a:p>
          <a:p>
            <a:pPr>
              <a:spcBef>
                <a:spcPts val="300"/>
              </a:spcBef>
              <a:spcAft>
                <a:spcPts val="0"/>
              </a:spcAft>
              <a:defRPr/>
            </a:pPr>
            <a:r>
              <a:rPr lang="ru-RU" sz="2000" dirty="0">
                <a:solidFill>
                  <a:srgbClr val="080808"/>
                </a:solidFill>
                <a:latin typeface="Times New Roman" pitchFamily="18" charset="0"/>
              </a:rPr>
              <a:t> </a:t>
            </a:r>
            <a:r>
              <a:rPr lang="ru-RU" sz="2000" dirty="0" err="1">
                <a:solidFill>
                  <a:srgbClr val="080808"/>
                </a:solidFill>
                <a:latin typeface="Times New Roman" pitchFamily="18" charset="0"/>
              </a:rPr>
              <a:t>КВВА=СВАв</a:t>
            </a:r>
            <a:r>
              <a:rPr lang="ru-RU" sz="2000" dirty="0">
                <a:solidFill>
                  <a:srgbClr val="080808"/>
                </a:solidFill>
                <a:latin typeface="Times New Roman" pitchFamily="18" charset="0"/>
              </a:rPr>
              <a:t>/</a:t>
            </a:r>
            <a:r>
              <a:rPr lang="ru-RU" sz="2000" dirty="0" err="1">
                <a:solidFill>
                  <a:srgbClr val="080808"/>
                </a:solidFill>
                <a:latin typeface="Times New Roman" pitchFamily="18" charset="0"/>
              </a:rPr>
              <a:t>СВАн</a:t>
            </a:r>
            <a:r>
              <a:rPr lang="ru-RU" sz="2000" dirty="0">
                <a:solidFill>
                  <a:srgbClr val="080808"/>
                </a:solidFill>
                <a:latin typeface="Times New Roman" pitchFamily="18" charset="0"/>
              </a:rPr>
              <a:t> *100 – </a:t>
            </a:r>
            <a:r>
              <a:rPr lang="ru-RU" sz="2000" dirty="0" err="1">
                <a:solidFill>
                  <a:srgbClr val="080808"/>
                </a:solidFill>
                <a:latin typeface="Times New Roman" pitchFamily="18" charset="0"/>
              </a:rPr>
              <a:t>коэф-т</a:t>
            </a:r>
            <a:r>
              <a:rPr lang="ru-RU" sz="2000" dirty="0">
                <a:solidFill>
                  <a:srgbClr val="080808"/>
                </a:solidFill>
                <a:latin typeface="Times New Roman" pitchFamily="18" charset="0"/>
              </a:rPr>
              <a:t> выбытия внеоборотных активов</a:t>
            </a:r>
          </a:p>
          <a:p>
            <a:pPr>
              <a:spcBef>
                <a:spcPts val="300"/>
              </a:spcBef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ru-RU" sz="2000" dirty="0">
                <a:solidFill>
                  <a:srgbClr val="080808"/>
                </a:solidFill>
                <a:latin typeface="Times New Roman" pitchFamily="18" charset="0"/>
              </a:rPr>
              <a:t> </a:t>
            </a:r>
            <a:r>
              <a:rPr lang="ru-RU" sz="2000" dirty="0" err="1">
                <a:solidFill>
                  <a:srgbClr val="080808"/>
                </a:solidFill>
                <a:latin typeface="Times New Roman" pitchFamily="18" charset="0"/>
              </a:rPr>
              <a:t>КВДва=СВАвд</a:t>
            </a:r>
            <a:r>
              <a:rPr lang="ru-RU" sz="2000" dirty="0">
                <a:solidFill>
                  <a:srgbClr val="080808"/>
                </a:solidFill>
                <a:latin typeface="Times New Roman" pitchFamily="18" charset="0"/>
              </a:rPr>
              <a:t>/</a:t>
            </a:r>
            <a:r>
              <a:rPr lang="ru-RU" sz="2000" dirty="0" err="1">
                <a:solidFill>
                  <a:srgbClr val="080808"/>
                </a:solidFill>
                <a:latin typeface="Times New Roman" pitchFamily="18" charset="0"/>
              </a:rPr>
              <a:t>СВАк</a:t>
            </a:r>
            <a:r>
              <a:rPr lang="ru-RU" sz="2000" dirty="0">
                <a:solidFill>
                  <a:srgbClr val="080808"/>
                </a:solidFill>
                <a:latin typeface="Times New Roman" pitchFamily="18" charset="0"/>
              </a:rPr>
              <a:t>*100 - коэффициент ввода внеоборотных активов </a:t>
            </a:r>
          </a:p>
          <a:p>
            <a:pPr>
              <a:spcBef>
                <a:spcPts val="300"/>
              </a:spcBef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ru-RU" sz="2000" dirty="0">
                <a:solidFill>
                  <a:srgbClr val="080808"/>
                </a:solidFill>
                <a:latin typeface="Times New Roman" pitchFamily="18" charset="0"/>
              </a:rPr>
              <a:t> </a:t>
            </a:r>
            <a:r>
              <a:rPr lang="ru-RU" sz="2000" dirty="0" err="1">
                <a:solidFill>
                  <a:srgbClr val="080808"/>
                </a:solidFill>
                <a:latin typeface="Times New Roman" pitchFamily="18" charset="0"/>
              </a:rPr>
              <a:t>КИос=Иос</a:t>
            </a:r>
            <a:r>
              <a:rPr lang="ru-RU" sz="2000" dirty="0">
                <a:solidFill>
                  <a:srgbClr val="080808"/>
                </a:solidFill>
                <a:latin typeface="Times New Roman" pitchFamily="18" charset="0"/>
              </a:rPr>
              <a:t>/</a:t>
            </a:r>
            <a:r>
              <a:rPr lang="ru-RU" sz="2000" dirty="0" err="1">
                <a:solidFill>
                  <a:srgbClr val="080808"/>
                </a:solidFill>
                <a:latin typeface="Times New Roman" pitchFamily="18" charset="0"/>
              </a:rPr>
              <a:t>Псос</a:t>
            </a:r>
            <a:r>
              <a:rPr lang="ru-RU" sz="2000" dirty="0">
                <a:solidFill>
                  <a:srgbClr val="080808"/>
                </a:solidFill>
                <a:latin typeface="Times New Roman" pitchFamily="18" charset="0"/>
              </a:rPr>
              <a:t>*100 - коэффициент износа основных средств</a:t>
            </a:r>
          </a:p>
          <a:p>
            <a:pPr>
              <a:spcBef>
                <a:spcPts val="300"/>
              </a:spcBef>
              <a:spcAft>
                <a:spcPts val="0"/>
              </a:spcAft>
              <a:defRPr/>
            </a:pPr>
            <a:r>
              <a:rPr lang="ru-RU" sz="2000" dirty="0">
                <a:solidFill>
                  <a:srgbClr val="080808"/>
                </a:solidFill>
                <a:latin typeface="Times New Roman" pitchFamily="18" charset="0"/>
              </a:rPr>
              <a:t> </a:t>
            </a:r>
            <a:r>
              <a:rPr lang="ru-RU" sz="2000" dirty="0" err="1">
                <a:solidFill>
                  <a:srgbClr val="080808"/>
                </a:solidFill>
                <a:latin typeface="Times New Roman" pitchFamily="18" charset="0"/>
              </a:rPr>
              <a:t>Кгос=Осос</a:t>
            </a:r>
            <a:r>
              <a:rPr lang="ru-RU" sz="2000" dirty="0">
                <a:solidFill>
                  <a:srgbClr val="080808"/>
                </a:solidFill>
                <a:latin typeface="Times New Roman" pitchFamily="18" charset="0"/>
              </a:rPr>
              <a:t>/</a:t>
            </a:r>
            <a:r>
              <a:rPr lang="ru-RU" sz="2000" dirty="0" err="1">
                <a:solidFill>
                  <a:srgbClr val="080808"/>
                </a:solidFill>
                <a:latin typeface="Times New Roman" pitchFamily="18" charset="0"/>
              </a:rPr>
              <a:t>Псос</a:t>
            </a:r>
            <a:r>
              <a:rPr lang="ru-RU" sz="2000" dirty="0">
                <a:solidFill>
                  <a:srgbClr val="080808"/>
                </a:solidFill>
                <a:latin typeface="Times New Roman" pitchFamily="18" charset="0"/>
              </a:rPr>
              <a:t>*100 - коэффициент годности основных средств</a:t>
            </a:r>
          </a:p>
          <a:p>
            <a:pPr>
              <a:spcBef>
                <a:spcPts val="300"/>
              </a:spcBef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ru-RU" sz="2000" dirty="0">
                <a:solidFill>
                  <a:srgbClr val="080808"/>
                </a:solidFill>
                <a:latin typeface="Times New Roman" pitchFamily="18" charset="0"/>
              </a:rPr>
              <a:t> </a:t>
            </a:r>
            <a:r>
              <a:rPr lang="ru-RU" sz="2000" dirty="0" err="1">
                <a:solidFill>
                  <a:srgbClr val="080808"/>
                </a:solidFill>
                <a:latin typeface="Times New Roman" pitchFamily="18" charset="0"/>
              </a:rPr>
              <a:t>Кзам=ОВАв</a:t>
            </a:r>
            <a:r>
              <a:rPr lang="ru-RU" sz="2000" dirty="0">
                <a:solidFill>
                  <a:srgbClr val="080808"/>
                </a:solidFill>
                <a:latin typeface="Times New Roman" pitchFamily="18" charset="0"/>
              </a:rPr>
              <a:t>/</a:t>
            </a:r>
            <a:r>
              <a:rPr lang="ru-RU" sz="2000" dirty="0" err="1">
                <a:solidFill>
                  <a:srgbClr val="080808"/>
                </a:solidFill>
                <a:latin typeface="Times New Roman" pitchFamily="18" charset="0"/>
              </a:rPr>
              <a:t>ОВАвд</a:t>
            </a:r>
            <a:r>
              <a:rPr lang="ru-RU" sz="2000" dirty="0">
                <a:solidFill>
                  <a:srgbClr val="080808"/>
                </a:solidFill>
                <a:latin typeface="Times New Roman" pitchFamily="18" charset="0"/>
              </a:rPr>
              <a:t>*100 - коэффициент замены основных средств</a:t>
            </a:r>
          </a:p>
          <a:p>
            <a:pPr>
              <a:spcBef>
                <a:spcPts val="300"/>
              </a:spcBef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ru-RU" sz="2000" dirty="0">
                <a:solidFill>
                  <a:srgbClr val="080808"/>
                </a:solidFill>
                <a:latin typeface="Times New Roman" pitchFamily="18" charset="0"/>
              </a:rPr>
              <a:t> </a:t>
            </a:r>
            <a:r>
              <a:rPr lang="ru-RU" sz="2000" dirty="0" err="1">
                <a:solidFill>
                  <a:srgbClr val="080808"/>
                </a:solidFill>
                <a:latin typeface="Times New Roman" pitchFamily="18" charset="0"/>
              </a:rPr>
              <a:t>ФО=Стп</a:t>
            </a:r>
            <a:r>
              <a:rPr lang="ru-RU" sz="2000" dirty="0">
                <a:solidFill>
                  <a:srgbClr val="080808"/>
                </a:solidFill>
                <a:latin typeface="Times New Roman" pitchFamily="18" charset="0"/>
              </a:rPr>
              <a:t>/</a:t>
            </a:r>
            <a:r>
              <a:rPr lang="ru-RU" sz="2000" dirty="0" err="1">
                <a:solidFill>
                  <a:srgbClr val="080808"/>
                </a:solidFill>
                <a:latin typeface="Times New Roman" pitchFamily="18" charset="0"/>
              </a:rPr>
              <a:t>СОФср.г</a:t>
            </a:r>
            <a:r>
              <a:rPr lang="ru-RU" sz="2000" dirty="0">
                <a:solidFill>
                  <a:srgbClr val="080808"/>
                </a:solidFill>
                <a:latin typeface="Times New Roman" pitchFamily="18" charset="0"/>
              </a:rPr>
              <a:t> - фондоотдача</a:t>
            </a:r>
          </a:p>
          <a:p>
            <a:pPr>
              <a:spcBef>
                <a:spcPts val="300"/>
              </a:spcBef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ru-RU" sz="2000" dirty="0">
                <a:solidFill>
                  <a:srgbClr val="080808"/>
                </a:solidFill>
                <a:latin typeface="Times New Roman" pitchFamily="18" charset="0"/>
              </a:rPr>
              <a:t> </a:t>
            </a:r>
            <a:r>
              <a:rPr lang="ru-RU" sz="2000" dirty="0" err="1">
                <a:solidFill>
                  <a:srgbClr val="080808"/>
                </a:solidFill>
                <a:latin typeface="Times New Roman" pitchFamily="18" charset="0"/>
              </a:rPr>
              <a:t>ФЕ=СОФср.г</a:t>
            </a:r>
            <a:r>
              <a:rPr lang="ru-RU" sz="2000" dirty="0">
                <a:solidFill>
                  <a:srgbClr val="080808"/>
                </a:solidFill>
                <a:latin typeface="Times New Roman" pitchFamily="18" charset="0"/>
              </a:rPr>
              <a:t>/</a:t>
            </a:r>
            <a:r>
              <a:rPr lang="ru-RU" sz="2000" dirty="0" err="1">
                <a:solidFill>
                  <a:srgbClr val="080808"/>
                </a:solidFill>
                <a:latin typeface="Times New Roman" pitchFamily="18" charset="0"/>
              </a:rPr>
              <a:t>Отп</a:t>
            </a:r>
            <a:r>
              <a:rPr lang="ru-RU" sz="2000" dirty="0">
                <a:solidFill>
                  <a:srgbClr val="080808"/>
                </a:solidFill>
                <a:latin typeface="Times New Roman" pitchFamily="18" charset="0"/>
              </a:rPr>
              <a:t> - фондоемкость</a:t>
            </a:r>
          </a:p>
          <a:p>
            <a:pPr>
              <a:spcBef>
                <a:spcPts val="300"/>
              </a:spcBef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ru-RU" sz="2000" dirty="0" err="1">
                <a:solidFill>
                  <a:srgbClr val="080808"/>
                </a:solidFill>
                <a:latin typeface="Times New Roman" pitchFamily="18" charset="0"/>
              </a:rPr>
              <a:t>ФВ=СОФср.г</a:t>
            </a:r>
            <a:r>
              <a:rPr lang="ru-RU" sz="2000" dirty="0">
                <a:solidFill>
                  <a:srgbClr val="080808"/>
                </a:solidFill>
                <a:latin typeface="Times New Roman" pitchFamily="18" charset="0"/>
              </a:rPr>
              <a:t>/</a:t>
            </a:r>
            <a:r>
              <a:rPr lang="ru-RU" sz="2000" dirty="0" err="1">
                <a:solidFill>
                  <a:srgbClr val="080808"/>
                </a:solidFill>
                <a:latin typeface="Times New Roman" pitchFamily="18" charset="0"/>
              </a:rPr>
              <a:t>Чраб</a:t>
            </a:r>
            <a:r>
              <a:rPr lang="ru-RU" sz="2000" dirty="0">
                <a:solidFill>
                  <a:srgbClr val="080808"/>
                </a:solidFill>
                <a:latin typeface="Times New Roman" pitchFamily="18" charset="0"/>
              </a:rPr>
              <a:t> - фондовооруженность</a:t>
            </a:r>
          </a:p>
          <a:p>
            <a:pPr>
              <a:spcBef>
                <a:spcPts val="300"/>
              </a:spcBef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ru-RU" sz="2000" dirty="0">
                <a:solidFill>
                  <a:srgbClr val="080808"/>
                </a:solidFill>
                <a:latin typeface="Times New Roman" pitchFamily="18" charset="0"/>
              </a:rPr>
              <a:t> </a:t>
            </a:r>
            <a:r>
              <a:rPr lang="ru-RU" sz="2000" dirty="0" err="1">
                <a:solidFill>
                  <a:srgbClr val="080808"/>
                </a:solidFill>
                <a:latin typeface="Times New Roman" pitchFamily="18" charset="0"/>
              </a:rPr>
              <a:t>Рва=П</a:t>
            </a:r>
            <a:r>
              <a:rPr lang="ru-RU" sz="2000" dirty="0">
                <a:solidFill>
                  <a:srgbClr val="080808"/>
                </a:solidFill>
                <a:latin typeface="Times New Roman" pitchFamily="18" charset="0"/>
              </a:rPr>
              <a:t>/</a:t>
            </a:r>
            <a:r>
              <a:rPr lang="ru-RU" sz="2000" dirty="0" err="1">
                <a:solidFill>
                  <a:srgbClr val="080808"/>
                </a:solidFill>
                <a:latin typeface="Times New Roman" pitchFamily="18" charset="0"/>
              </a:rPr>
              <a:t>СВАср.г</a:t>
            </a:r>
            <a:r>
              <a:rPr lang="ru-RU" sz="2000" dirty="0">
                <a:solidFill>
                  <a:srgbClr val="080808"/>
                </a:solidFill>
                <a:latin typeface="Times New Roman" pitchFamily="18" charset="0"/>
              </a:rPr>
              <a:t> – рентабельность</a:t>
            </a:r>
            <a:endParaRPr lang="ru-RU" sz="2200" u="sng" kern="0" dirty="0">
              <a:solidFill>
                <a:srgbClr val="080808"/>
              </a:solidFill>
              <a:latin typeface="Times New Roman" pitchFamily="18" charset="0"/>
            </a:endParaRPr>
          </a:p>
          <a:p>
            <a:pPr marL="342900" indent="-342900">
              <a:spcBef>
                <a:spcPts val="1000"/>
              </a:spcBef>
              <a:spcAft>
                <a:spcPts val="0"/>
              </a:spcAft>
              <a:buClr>
                <a:schemeClr val="hlink"/>
              </a:buClr>
              <a:defRPr/>
            </a:pPr>
            <a:r>
              <a:rPr lang="ru-RU" sz="2200" u="sng" kern="0" dirty="0">
                <a:solidFill>
                  <a:srgbClr val="080808"/>
                </a:solidFill>
                <a:latin typeface="Times New Roman" pitchFamily="18" charset="0"/>
              </a:rPr>
              <a:t>Блок 3. Трендовый анализ</a:t>
            </a:r>
            <a:r>
              <a:rPr lang="ru-RU" sz="2200" u="sng" kern="0" dirty="0">
                <a:solidFill>
                  <a:srgbClr val="080808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:  </a:t>
            </a:r>
          </a:p>
          <a:p>
            <a:pPr marL="342900" indent="-342900"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defRPr/>
            </a:pPr>
            <a:r>
              <a:rPr lang="ru-RU" sz="2000" dirty="0" err="1">
                <a:solidFill>
                  <a:srgbClr val="080808"/>
                </a:solidFill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ru-RU" sz="2800" baseline="-25000" dirty="0" err="1">
                <a:solidFill>
                  <a:srgbClr val="080808"/>
                </a:solidFill>
                <a:latin typeface="Times New Roman" pitchFamily="18" charset="0"/>
                <a:cs typeface="Times New Roman" pitchFamily="18" charset="0"/>
              </a:rPr>
              <a:t>абсол</a:t>
            </a:r>
            <a:r>
              <a:rPr lang="ru-RU" sz="2000" baseline="-25000" dirty="0">
                <a:solidFill>
                  <a:srgbClr val="080808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2000" dirty="0">
                <a:solidFill>
                  <a:srgbClr val="080808"/>
                </a:solidFill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ru-RU" sz="2000" dirty="0" err="1">
                <a:solidFill>
                  <a:srgbClr val="080808"/>
                </a:solidFill>
                <a:latin typeface="Times New Roman" pitchFamily="18" charset="0"/>
                <a:cs typeface="Times New Roman" pitchFamily="18" charset="0"/>
              </a:rPr>
              <a:t>Д</a:t>
            </a:r>
            <a:r>
              <a:rPr lang="ru-RU" sz="2800" baseline="-25000" dirty="0" err="1">
                <a:solidFill>
                  <a:srgbClr val="080808"/>
                </a:solidFill>
                <a:latin typeface="Times New Roman" pitchFamily="18" charset="0"/>
                <a:cs typeface="Times New Roman" pitchFamily="18" charset="0"/>
              </a:rPr>
              <a:t>отч</a:t>
            </a:r>
            <a:r>
              <a:rPr lang="ru-RU" sz="2800" baseline="-25000" dirty="0">
                <a:solidFill>
                  <a:srgbClr val="080808"/>
                </a:solidFill>
                <a:latin typeface="Times New Roman" pitchFamily="18" charset="0"/>
                <a:cs typeface="Times New Roman" pitchFamily="18" charset="0"/>
              </a:rPr>
              <a:t>. года</a:t>
            </a:r>
            <a:r>
              <a:rPr lang="ru-RU" sz="2800" dirty="0">
                <a:solidFill>
                  <a:srgbClr val="080808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>
                <a:solidFill>
                  <a:srgbClr val="080808"/>
                </a:solidFill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2000" dirty="0" err="1">
                <a:solidFill>
                  <a:srgbClr val="080808"/>
                </a:solidFill>
                <a:latin typeface="Times New Roman" pitchFamily="18" charset="0"/>
                <a:cs typeface="Times New Roman" pitchFamily="18" charset="0"/>
              </a:rPr>
              <a:t>Д</a:t>
            </a:r>
            <a:r>
              <a:rPr lang="ru-RU" sz="2800" baseline="-25000" dirty="0" err="1">
                <a:solidFill>
                  <a:srgbClr val="080808"/>
                </a:solidFill>
                <a:latin typeface="Times New Roman" pitchFamily="18" charset="0"/>
                <a:cs typeface="Times New Roman" pitchFamily="18" charset="0"/>
              </a:rPr>
              <a:t>пред.года</a:t>
            </a:r>
            <a:r>
              <a:rPr lang="ru-RU" sz="2800" baseline="-25000" dirty="0">
                <a:solidFill>
                  <a:srgbClr val="080808"/>
                </a:solidFill>
                <a:latin typeface="Times New Roman" pitchFamily="18" charset="0"/>
                <a:cs typeface="Times New Roman" pitchFamily="18" charset="0"/>
              </a:rPr>
              <a:t> – абсолютное отклонение;</a:t>
            </a:r>
          </a:p>
          <a:p>
            <a:pPr marL="342900" indent="-342900"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defRPr/>
            </a:pPr>
            <a:r>
              <a:rPr lang="ru-RU" sz="2000" dirty="0">
                <a:solidFill>
                  <a:srgbClr val="080808"/>
                </a:solidFill>
                <a:latin typeface="Times New Roman" pitchFamily="18" charset="0"/>
                <a:cs typeface="Times New Roman" pitchFamily="18" charset="0"/>
              </a:rPr>
              <a:t>О </a:t>
            </a:r>
            <a:r>
              <a:rPr lang="ru-RU" sz="2000" dirty="0" err="1">
                <a:solidFill>
                  <a:srgbClr val="080808"/>
                </a:solidFill>
                <a:latin typeface="Times New Roman" pitchFamily="18" charset="0"/>
                <a:cs typeface="Times New Roman" pitchFamily="18" charset="0"/>
              </a:rPr>
              <a:t>отн</a:t>
            </a:r>
            <a:r>
              <a:rPr lang="ru-RU" sz="2000" dirty="0">
                <a:solidFill>
                  <a:srgbClr val="080808"/>
                </a:solidFill>
                <a:latin typeface="Times New Roman" pitchFamily="18" charset="0"/>
                <a:cs typeface="Times New Roman" pitchFamily="18" charset="0"/>
              </a:rPr>
              <a:t>. = Д в </a:t>
            </a:r>
            <a:r>
              <a:rPr lang="ru-RU" sz="2000" dirty="0" err="1">
                <a:solidFill>
                  <a:srgbClr val="080808"/>
                </a:solidFill>
                <a:latin typeface="Times New Roman" pitchFamily="18" charset="0"/>
                <a:cs typeface="Times New Roman" pitchFamily="18" charset="0"/>
              </a:rPr>
              <a:t>абс</a:t>
            </a:r>
            <a:r>
              <a:rPr lang="ru-RU" sz="2000" dirty="0">
                <a:solidFill>
                  <a:srgbClr val="080808"/>
                </a:solidFill>
                <a:latin typeface="Times New Roman" pitchFamily="18" charset="0"/>
                <a:cs typeface="Times New Roman" pitchFamily="18" charset="0"/>
              </a:rPr>
              <a:t>. вел.*100/Д </a:t>
            </a:r>
            <a:r>
              <a:rPr lang="ru-RU" sz="2000" dirty="0" err="1">
                <a:solidFill>
                  <a:srgbClr val="080808"/>
                </a:solidFill>
                <a:latin typeface="Times New Roman" pitchFamily="18" charset="0"/>
                <a:cs typeface="Times New Roman" pitchFamily="18" charset="0"/>
              </a:rPr>
              <a:t>пред.года</a:t>
            </a:r>
            <a:r>
              <a:rPr lang="ru-RU" sz="2000" dirty="0">
                <a:solidFill>
                  <a:srgbClr val="080808"/>
                </a:solidFill>
                <a:latin typeface="Times New Roman" pitchFamily="18" charset="0"/>
                <a:cs typeface="Times New Roman" pitchFamily="18" charset="0"/>
              </a:rPr>
              <a:t> –относительное отклонение;</a:t>
            </a:r>
            <a:endParaRPr lang="ru-RU" sz="2000" dirty="0">
              <a:solidFill>
                <a:srgbClr val="080808"/>
              </a:solidFill>
              <a:latin typeface="Times New Roman" pitchFamily="18" charset="0"/>
            </a:endParaRPr>
          </a:p>
          <a:p>
            <a:pPr marL="342900" indent="-342900"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defRPr/>
            </a:pPr>
            <a:r>
              <a:rPr lang="ru-RU" sz="2000" dirty="0">
                <a:solidFill>
                  <a:srgbClr val="080808"/>
                </a:solidFill>
                <a:latin typeface="Times New Roman" pitchFamily="18" charset="0"/>
              </a:rPr>
              <a:t>О ср. </a:t>
            </a:r>
            <a:r>
              <a:rPr lang="ru-RU" sz="2000" dirty="0">
                <a:solidFill>
                  <a:srgbClr val="000000"/>
                </a:solidFill>
                <a:latin typeface="Times New Roman" pitchFamily="18" charset="0"/>
              </a:rPr>
              <a:t>= </a:t>
            </a:r>
            <a:r>
              <a:rPr lang="en-US" sz="2000" dirty="0">
                <a:solidFill>
                  <a:srgbClr val="000000"/>
                </a:solidFill>
                <a:latin typeface="Times New Roman" pitchFamily="18" charset="0"/>
              </a:rPr>
              <a:t>(</a:t>
            </a:r>
            <a:r>
              <a:rPr lang="ru-RU" sz="2000" dirty="0">
                <a:solidFill>
                  <a:srgbClr val="000000"/>
                </a:solidFill>
                <a:latin typeface="Times New Roman" pitchFamily="18" charset="0"/>
              </a:rPr>
              <a:t>О1 + О2 + … + О</a:t>
            </a:r>
            <a:r>
              <a:rPr lang="en-US" sz="2000" dirty="0">
                <a:solidFill>
                  <a:srgbClr val="000000"/>
                </a:solidFill>
                <a:latin typeface="Times New Roman" pitchFamily="18" charset="0"/>
              </a:rPr>
              <a:t>n)</a:t>
            </a:r>
            <a:r>
              <a:rPr lang="ru-RU" sz="2000" dirty="0">
                <a:solidFill>
                  <a:srgbClr val="000000"/>
                </a:solidFill>
                <a:latin typeface="Times New Roman" pitchFamily="18" charset="0"/>
              </a:rPr>
              <a:t> : </a:t>
            </a:r>
            <a:r>
              <a:rPr lang="en-US" sz="2000" dirty="0">
                <a:solidFill>
                  <a:srgbClr val="000000"/>
                </a:solidFill>
                <a:latin typeface="Times New Roman" pitchFamily="18" charset="0"/>
              </a:rPr>
              <a:t>n</a:t>
            </a:r>
            <a:r>
              <a:rPr lang="ru-RU" sz="2000" dirty="0">
                <a:solidFill>
                  <a:srgbClr val="000000"/>
                </a:solidFill>
                <a:latin typeface="Times New Roman" pitchFamily="18" charset="0"/>
              </a:rPr>
              <a:t> – среднее отклонение.</a:t>
            </a:r>
            <a:endParaRPr lang="ru-RU" sz="2200" dirty="0">
              <a:solidFill>
                <a:srgbClr val="080808"/>
              </a:solidFill>
              <a:latin typeface="Times New Roman" pitchFamily="18" charset="0"/>
            </a:endParaRPr>
          </a:p>
        </p:txBody>
      </p:sp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7794625" y="6338888"/>
            <a:ext cx="1301750" cy="476250"/>
          </a:xfrm>
          <a:prstGeom prst="rect">
            <a:avLst/>
          </a:prstGeom>
          <a:noFill/>
          <a:ln w="9525">
            <a:solidFill>
              <a:srgbClr val="080808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ru-RU" b="1" i="1">
                <a:solidFill>
                  <a:srgbClr val="080808"/>
                </a:solidFill>
                <a:latin typeface="Times New Roman" panose="02020603050405020304" pitchFamily="18" charset="0"/>
              </a:rPr>
              <a:t>Плакат 5</a:t>
            </a:r>
          </a:p>
        </p:txBody>
      </p:sp>
      <p:sp>
        <p:nvSpPr>
          <p:cNvPr id="8197" name="AutoShape 15"/>
          <p:cNvSpPr>
            <a:spLocks/>
          </p:cNvSpPr>
          <p:nvPr/>
        </p:nvSpPr>
        <p:spPr bwMode="auto">
          <a:xfrm>
            <a:off x="71438" y="1000125"/>
            <a:ext cx="214312" cy="3929063"/>
          </a:xfrm>
          <a:prstGeom prst="leftBrace">
            <a:avLst>
              <a:gd name="adj1" fmla="val 143611"/>
              <a:gd name="adj2" fmla="val 50000"/>
            </a:avLst>
          </a:prstGeom>
          <a:noFill/>
          <a:ln w="9525">
            <a:solidFill>
              <a:srgbClr val="080808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8198" name="AutoShape 15"/>
          <p:cNvSpPr>
            <a:spLocks/>
          </p:cNvSpPr>
          <p:nvPr/>
        </p:nvSpPr>
        <p:spPr bwMode="auto">
          <a:xfrm>
            <a:off x="71438" y="5357813"/>
            <a:ext cx="214312" cy="1357312"/>
          </a:xfrm>
          <a:prstGeom prst="leftBrace">
            <a:avLst>
              <a:gd name="adj1" fmla="val 143614"/>
              <a:gd name="adj2" fmla="val 50000"/>
            </a:avLst>
          </a:prstGeom>
          <a:noFill/>
          <a:ln w="9525">
            <a:solidFill>
              <a:srgbClr val="080808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73025" y="0"/>
            <a:ext cx="8969375" cy="1427163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ru-RU" sz="2800" kern="0" dirty="0">
                <a:solidFill>
                  <a:srgbClr val="080808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Динамика показателей эффективность использования внеоборотных активов фирмы.</a:t>
            </a:r>
            <a:br>
              <a:rPr lang="ru-RU" sz="2800" kern="0" dirty="0">
                <a:solidFill>
                  <a:srgbClr val="080808"/>
                </a:solidFill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lang="ru-RU" sz="2000" b="1" kern="0" dirty="0">
                <a:solidFill>
                  <a:srgbClr val="00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Динамика внеоборотных активов ОАО «Завод СТАРТ» за 2004 – 2008 годы</a:t>
            </a:r>
            <a:r>
              <a:rPr lang="ru-RU" sz="2800" kern="0" dirty="0">
                <a:solidFill>
                  <a:srgbClr val="080808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/>
            </a:r>
            <a:br>
              <a:rPr lang="ru-RU" sz="2800" kern="0" dirty="0">
                <a:solidFill>
                  <a:srgbClr val="080808"/>
                </a:solidFill>
                <a:latin typeface="Times New Roman" pitchFamily="18" charset="0"/>
                <a:ea typeface="+mj-ea"/>
                <a:cs typeface="Times New Roman" pitchFamily="18" charset="0"/>
              </a:rPr>
            </a:br>
            <a:endParaRPr lang="ru-RU" sz="2800" b="1" kern="0" dirty="0">
              <a:solidFill>
                <a:srgbClr val="080808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graphicFrame>
        <p:nvGraphicFramePr>
          <p:cNvPr id="3" name="Таблица 2"/>
          <p:cNvGraphicFramePr>
            <a:graphicFrameLocks/>
          </p:cNvGraphicFramePr>
          <p:nvPr/>
        </p:nvGraphicFramePr>
        <p:xfrm>
          <a:off x="115888" y="1285875"/>
          <a:ext cx="8926512" cy="5010150"/>
        </p:xfrm>
        <a:graphic>
          <a:graphicData uri="http://schemas.openxmlformats.org/drawingml/2006/table">
            <a:tbl>
              <a:tblPr/>
              <a:tblGrid>
                <a:gridCol w="1260314"/>
                <a:gridCol w="754874"/>
                <a:gridCol w="797992"/>
                <a:gridCol w="715039"/>
                <a:gridCol w="785235"/>
                <a:gridCol w="714416"/>
                <a:gridCol w="857300"/>
                <a:gridCol w="714416"/>
                <a:gridCol w="857300"/>
                <a:gridCol w="714416"/>
                <a:gridCol w="755209"/>
              </a:tblGrid>
              <a:tr h="320016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80808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Показатель</a:t>
                      </a:r>
                    </a:p>
                  </a:txBody>
                  <a:tcPr marL="51525" marR="51525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80808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2004 год</a:t>
                      </a:r>
                    </a:p>
                  </a:txBody>
                  <a:tcPr marL="51525" marR="51525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80808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2005 год</a:t>
                      </a:r>
                    </a:p>
                  </a:txBody>
                  <a:tcPr marL="51525" marR="51525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80808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2006 год</a:t>
                      </a:r>
                    </a:p>
                  </a:txBody>
                  <a:tcPr marL="51525" marR="51525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80808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2007 год</a:t>
                      </a:r>
                    </a:p>
                  </a:txBody>
                  <a:tcPr marL="51525" marR="51525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80808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2008 год</a:t>
                      </a:r>
                    </a:p>
                  </a:txBody>
                  <a:tcPr marL="51525" marR="51525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6573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2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80808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Тыс. руб.</a:t>
                      </a:r>
                    </a:p>
                  </a:txBody>
                  <a:tcPr marL="51525" marR="51525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2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80808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 к итогу</a:t>
                      </a:r>
                    </a:p>
                  </a:txBody>
                  <a:tcPr marL="51525" marR="51525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2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80808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Тыс. руб.</a:t>
                      </a:r>
                    </a:p>
                  </a:txBody>
                  <a:tcPr marL="51525" marR="51525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2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80808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 к итогу</a:t>
                      </a:r>
                    </a:p>
                  </a:txBody>
                  <a:tcPr marL="51525" marR="51525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2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80808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Тыс. руб.</a:t>
                      </a:r>
                    </a:p>
                  </a:txBody>
                  <a:tcPr marL="51525" marR="51525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2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80808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 к итогу </a:t>
                      </a:r>
                    </a:p>
                  </a:txBody>
                  <a:tcPr marL="51525" marR="51525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2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80808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Тыс. руб.</a:t>
                      </a:r>
                    </a:p>
                  </a:txBody>
                  <a:tcPr marL="51525" marR="51525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2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80808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 к итогу </a:t>
                      </a:r>
                    </a:p>
                  </a:txBody>
                  <a:tcPr marL="51525" marR="51525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2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80808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Тыс. руб.</a:t>
                      </a:r>
                    </a:p>
                  </a:txBody>
                  <a:tcPr marL="51525" marR="51525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2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80808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 к итогу</a:t>
                      </a:r>
                    </a:p>
                  </a:txBody>
                  <a:tcPr marL="51525" marR="51525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3469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80808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НЕМАТЕРИАЛЬ-НЫЕ АКТИВЫ</a:t>
                      </a:r>
                    </a:p>
                  </a:txBody>
                  <a:tcPr marL="51525" marR="51525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80808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</a:p>
                  </a:txBody>
                  <a:tcPr marL="51525" marR="51525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80808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</a:p>
                  </a:txBody>
                  <a:tcPr marL="51525" marR="51525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80808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</a:p>
                  </a:txBody>
                  <a:tcPr marL="51525" marR="51525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80808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</a:p>
                  </a:txBody>
                  <a:tcPr marL="51525" marR="51525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80808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</a:p>
                  </a:txBody>
                  <a:tcPr marL="51525" marR="51525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80808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</a:p>
                  </a:txBody>
                  <a:tcPr marL="51525" marR="51525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80808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185</a:t>
                      </a:r>
                    </a:p>
                  </a:txBody>
                  <a:tcPr marL="51525" marR="51525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80808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0,15</a:t>
                      </a:r>
                    </a:p>
                  </a:txBody>
                  <a:tcPr marL="51525" marR="51525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80808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162</a:t>
                      </a:r>
                    </a:p>
                  </a:txBody>
                  <a:tcPr marL="51525" marR="51525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80808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0,12</a:t>
                      </a:r>
                    </a:p>
                  </a:txBody>
                  <a:tcPr marL="51525" marR="51525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3469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80808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ОСНОВНЫЕ СРЕДСТВА</a:t>
                      </a:r>
                    </a:p>
                  </a:txBody>
                  <a:tcPr marL="51525" marR="51525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80808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119588</a:t>
                      </a:r>
                    </a:p>
                  </a:txBody>
                  <a:tcPr marL="51525" marR="51525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80808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93,69</a:t>
                      </a:r>
                    </a:p>
                  </a:txBody>
                  <a:tcPr marL="51525" marR="51525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80808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116028</a:t>
                      </a:r>
                    </a:p>
                  </a:txBody>
                  <a:tcPr marL="51525" marR="51525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80808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94,95</a:t>
                      </a:r>
                    </a:p>
                  </a:txBody>
                  <a:tcPr marL="51525" marR="51525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80808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113291</a:t>
                      </a:r>
                    </a:p>
                  </a:txBody>
                  <a:tcPr marL="51525" marR="51525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80808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94,19</a:t>
                      </a:r>
                    </a:p>
                  </a:txBody>
                  <a:tcPr marL="51525" marR="51525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80808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118241</a:t>
                      </a:r>
                    </a:p>
                  </a:txBody>
                  <a:tcPr marL="51525" marR="51525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80808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93,46</a:t>
                      </a:r>
                    </a:p>
                  </a:txBody>
                  <a:tcPr marL="51525" marR="51525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80808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123441</a:t>
                      </a:r>
                    </a:p>
                  </a:txBody>
                  <a:tcPr marL="51525" marR="51525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80808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93,3</a:t>
                      </a:r>
                    </a:p>
                  </a:txBody>
                  <a:tcPr marL="51525" marR="51525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37719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80808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Незавер</a:t>
                      </a:r>
                      <a:r>
                        <a:rPr kumimoji="0" lang="ru-RU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80808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 </a:t>
                      </a:r>
                      <a:r>
                        <a:rPr kumimoji="0" lang="ru-RU" sz="15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80808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строительсво</a:t>
                      </a:r>
                      <a:endParaRPr kumimoji="0" lang="ru-RU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80808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525" marR="51525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80808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4873</a:t>
                      </a:r>
                    </a:p>
                  </a:txBody>
                  <a:tcPr marL="51525" marR="51525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80808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3,82</a:t>
                      </a:r>
                    </a:p>
                  </a:txBody>
                  <a:tcPr marL="51525" marR="51525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80808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3795</a:t>
                      </a:r>
                    </a:p>
                  </a:txBody>
                  <a:tcPr marL="51525" marR="51525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80808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3,11</a:t>
                      </a:r>
                    </a:p>
                  </a:txBody>
                  <a:tcPr marL="51525" marR="51525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80808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4413</a:t>
                      </a:r>
                    </a:p>
                  </a:txBody>
                  <a:tcPr marL="51525" marR="51525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80808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3,67</a:t>
                      </a:r>
                    </a:p>
                  </a:txBody>
                  <a:tcPr marL="51525" marR="51525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80808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5695</a:t>
                      </a:r>
                    </a:p>
                  </a:txBody>
                  <a:tcPr marL="51525" marR="51525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80808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4,5</a:t>
                      </a:r>
                    </a:p>
                  </a:txBody>
                  <a:tcPr marL="51525" marR="51525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80808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6497</a:t>
                      </a:r>
                    </a:p>
                  </a:txBody>
                  <a:tcPr marL="51525" marR="51525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80808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4,91</a:t>
                      </a:r>
                    </a:p>
                  </a:txBody>
                  <a:tcPr marL="51525" marR="51525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00203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80808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Долгосроч</a:t>
                      </a:r>
                      <a:r>
                        <a:rPr kumimoji="0" lang="ru-RU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80808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 фин. вложения</a:t>
                      </a:r>
                    </a:p>
                  </a:txBody>
                  <a:tcPr marL="51525" marR="51525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80808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1898</a:t>
                      </a:r>
                    </a:p>
                  </a:txBody>
                  <a:tcPr marL="51525" marR="51525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80808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1,49</a:t>
                      </a:r>
                    </a:p>
                  </a:txBody>
                  <a:tcPr marL="51525" marR="51525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80808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1898</a:t>
                      </a:r>
                    </a:p>
                  </a:txBody>
                  <a:tcPr marL="51525" marR="51525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80808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1,55</a:t>
                      </a:r>
                    </a:p>
                  </a:txBody>
                  <a:tcPr marL="51525" marR="51525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80808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1898</a:t>
                      </a:r>
                    </a:p>
                  </a:txBody>
                  <a:tcPr marL="51525" marR="51525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80808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1,58</a:t>
                      </a:r>
                    </a:p>
                  </a:txBody>
                  <a:tcPr marL="51525" marR="51525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80808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1882</a:t>
                      </a:r>
                    </a:p>
                  </a:txBody>
                  <a:tcPr marL="51525" marR="51525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80808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1,49</a:t>
                      </a:r>
                    </a:p>
                  </a:txBody>
                  <a:tcPr marL="51525" marR="51525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80808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1883</a:t>
                      </a:r>
                    </a:p>
                  </a:txBody>
                  <a:tcPr marL="51525" marR="51525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80808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1,42</a:t>
                      </a:r>
                    </a:p>
                  </a:txBody>
                  <a:tcPr marL="51525" marR="51525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360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80808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Отложенные налог. активы</a:t>
                      </a:r>
                    </a:p>
                  </a:txBody>
                  <a:tcPr marL="51525" marR="51525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80808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113</a:t>
                      </a:r>
                    </a:p>
                  </a:txBody>
                  <a:tcPr marL="51525" marR="51525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80808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0,1</a:t>
                      </a:r>
                    </a:p>
                  </a:txBody>
                  <a:tcPr marL="51525" marR="51525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80808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200</a:t>
                      </a:r>
                    </a:p>
                  </a:txBody>
                  <a:tcPr marL="51525" marR="51525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80808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0,16</a:t>
                      </a:r>
                    </a:p>
                  </a:txBody>
                  <a:tcPr marL="51525" marR="51525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80808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165</a:t>
                      </a:r>
                    </a:p>
                  </a:txBody>
                  <a:tcPr marL="51525" marR="51525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80808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0,14</a:t>
                      </a:r>
                    </a:p>
                  </a:txBody>
                  <a:tcPr marL="51525" marR="51525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80808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332</a:t>
                      </a:r>
                    </a:p>
                  </a:txBody>
                  <a:tcPr marL="51525" marR="51525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80808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0,26</a:t>
                      </a:r>
                    </a:p>
                  </a:txBody>
                  <a:tcPr marL="51525" marR="51525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80808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297</a:t>
                      </a:r>
                    </a:p>
                  </a:txBody>
                  <a:tcPr marL="51525" marR="51525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80808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0,22</a:t>
                      </a:r>
                    </a:p>
                  </a:txBody>
                  <a:tcPr marL="51525" marR="51525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00203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80808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Прочие </a:t>
                      </a:r>
                      <a:r>
                        <a:rPr kumimoji="0" lang="ru-RU" sz="15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80808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внеоб</a:t>
                      </a:r>
                      <a:r>
                        <a:rPr kumimoji="0" lang="ru-RU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80808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 активы</a:t>
                      </a:r>
                    </a:p>
                  </a:txBody>
                  <a:tcPr marL="51525" marR="51525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80808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1165</a:t>
                      </a:r>
                    </a:p>
                  </a:txBody>
                  <a:tcPr marL="51525" marR="51525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80808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0,9</a:t>
                      </a:r>
                    </a:p>
                  </a:txBody>
                  <a:tcPr marL="51525" marR="51525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80808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276</a:t>
                      </a:r>
                    </a:p>
                  </a:txBody>
                  <a:tcPr marL="51525" marR="51525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80808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0,23</a:t>
                      </a:r>
                    </a:p>
                  </a:txBody>
                  <a:tcPr marL="51525" marR="51525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80808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514</a:t>
                      </a:r>
                    </a:p>
                  </a:txBody>
                  <a:tcPr marL="51525" marR="51525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80808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0,42</a:t>
                      </a:r>
                    </a:p>
                  </a:txBody>
                  <a:tcPr marL="51525" marR="51525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80808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179</a:t>
                      </a:r>
                    </a:p>
                  </a:txBody>
                  <a:tcPr marL="51525" marR="51525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80808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0,14</a:t>
                      </a:r>
                    </a:p>
                  </a:txBody>
                  <a:tcPr marL="51525" marR="51525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80808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33</a:t>
                      </a:r>
                    </a:p>
                  </a:txBody>
                  <a:tcPr marL="51525" marR="51525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80808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0,03</a:t>
                      </a:r>
                    </a:p>
                  </a:txBody>
                  <a:tcPr marL="51525" marR="51525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733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80808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ВСЕГО</a:t>
                      </a:r>
                    </a:p>
                  </a:txBody>
                  <a:tcPr marL="51525" marR="51525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80808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127637</a:t>
                      </a:r>
                    </a:p>
                  </a:txBody>
                  <a:tcPr marL="51525" marR="51525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80808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</a:p>
                  </a:txBody>
                  <a:tcPr marL="51525" marR="51525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80808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122197</a:t>
                      </a:r>
                    </a:p>
                  </a:txBody>
                  <a:tcPr marL="51525" marR="51525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80808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</a:p>
                  </a:txBody>
                  <a:tcPr marL="51525" marR="51525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80808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120281</a:t>
                      </a:r>
                    </a:p>
                  </a:txBody>
                  <a:tcPr marL="51525" marR="51525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80808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</a:p>
                  </a:txBody>
                  <a:tcPr marL="51525" marR="51525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80808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126514</a:t>
                      </a:r>
                    </a:p>
                  </a:txBody>
                  <a:tcPr marL="51525" marR="51525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80808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</a:p>
                  </a:txBody>
                  <a:tcPr marL="51525" marR="51525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80808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132313</a:t>
                      </a:r>
                    </a:p>
                  </a:txBody>
                  <a:tcPr marL="51525" marR="51525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80808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</a:p>
                  </a:txBody>
                  <a:tcPr marL="51525" marR="51525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9335" name="Rectangle 4"/>
          <p:cNvSpPr>
            <a:spLocks noChangeArrowheads="1"/>
          </p:cNvSpPr>
          <p:nvPr/>
        </p:nvSpPr>
        <p:spPr bwMode="auto">
          <a:xfrm>
            <a:off x="7735888" y="6356350"/>
            <a:ext cx="1346200" cy="457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ru-RU" b="1" i="1">
                <a:solidFill>
                  <a:srgbClr val="080808"/>
                </a:solidFill>
                <a:latin typeface="Times New Roman" panose="02020603050405020304" pitchFamily="18" charset="0"/>
              </a:rPr>
              <a:t>Плакат 6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48"/>
          <p:cNvSpPr txBox="1">
            <a:spLocks noChangeArrowheads="1"/>
          </p:cNvSpPr>
          <p:nvPr/>
        </p:nvSpPr>
        <p:spPr bwMode="hidden">
          <a:xfrm>
            <a:off x="142875" y="0"/>
            <a:ext cx="8786813" cy="1143000"/>
          </a:xfrm>
          <a:prstGeom prst="rect">
            <a:avLst/>
          </a:prstGeom>
          <a:solidFill>
            <a:srgbClr val="FFFFFF"/>
          </a:solidFill>
          <a:ln>
            <a:solidFill>
              <a:schemeClr val="bg1"/>
            </a:solidFill>
          </a:ln>
        </p:spPr>
        <p:txBody>
          <a:bodyPr/>
          <a:lstStyle/>
          <a:p>
            <a:pPr algn="ctr">
              <a:defRPr/>
            </a:pPr>
            <a:r>
              <a:rPr lang="ru-RU" sz="2400" b="1" kern="0">
                <a:solidFill>
                  <a:srgbClr val="080808"/>
                </a:solidFill>
                <a:latin typeface="Times New Roman" pitchFamily="18" charset="0"/>
                <a:ea typeface="+mj-ea"/>
                <a:cs typeface="+mj-cs"/>
              </a:rPr>
              <a:t>Изменение в долях структуры наиболее значимых для предприятия внеоборотных активов ОАО «Завод СТАРТ» за 2004 – 2008 годы</a:t>
            </a:r>
            <a:endParaRPr lang="ru-RU" sz="2400" b="1" kern="0" dirty="0">
              <a:solidFill>
                <a:srgbClr val="080808"/>
              </a:solidFill>
              <a:latin typeface="Times New Roman" pitchFamily="18" charset="0"/>
              <a:ea typeface="+mj-ea"/>
              <a:cs typeface="+mj-cs"/>
            </a:endParaRPr>
          </a:p>
        </p:txBody>
      </p:sp>
      <p:graphicFrame>
        <p:nvGraphicFramePr>
          <p:cNvPr id="1026" name="Object 1057"/>
          <p:cNvGraphicFramePr>
            <a:graphicFrameLocks noGrp="1" noChangeAspect="1"/>
          </p:cNvGraphicFramePr>
          <p:nvPr/>
        </p:nvGraphicFramePr>
        <p:xfrm>
          <a:off x="217488" y="1408113"/>
          <a:ext cx="8607425" cy="5137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9" name="Chart" r:id="rId3" imgW="8608298" imgH="5139373" progId="Excel.Chart.8">
                  <p:embed/>
                </p:oleObj>
              </mc:Choice>
              <mc:Fallback>
                <p:oleObj name="Chart" r:id="rId3" imgW="8608298" imgH="5139373" progId="Excel.Chart.8">
                  <p:embed/>
                  <p:pic>
                    <p:nvPicPr>
                      <p:cNvPr id="0" name="Object 1057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7488" y="1408113"/>
                        <a:ext cx="8607425" cy="51371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7735888" y="6356350"/>
            <a:ext cx="1346200" cy="457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ru-RU" b="1" i="1">
                <a:solidFill>
                  <a:srgbClr val="080808"/>
                </a:solidFill>
                <a:latin typeface="Times New Roman" panose="02020603050405020304" pitchFamily="18" charset="0"/>
              </a:rPr>
              <a:t>Плакат 7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 txBox="1">
            <a:spLocks noChangeArrowheads="1"/>
          </p:cNvSpPr>
          <p:nvPr/>
        </p:nvSpPr>
        <p:spPr>
          <a:xfrm>
            <a:off x="142875" y="57150"/>
            <a:ext cx="8786813" cy="1300163"/>
          </a:xfrm>
          <a:prstGeom prst="rect">
            <a:avLst/>
          </a:prstGeom>
        </p:spPr>
        <p:txBody>
          <a:bodyPr/>
          <a:lstStyle/>
          <a:p>
            <a:pPr algn="ctr">
              <a:spcBef>
                <a:spcPts val="500"/>
              </a:spcBef>
              <a:defRPr/>
            </a:pPr>
            <a:r>
              <a:rPr lang="ru-RU" sz="2800" kern="0">
                <a:solidFill>
                  <a:srgbClr val="080808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Стратегия эффективности использования внеоборотных активов фирмы. </a:t>
            </a:r>
            <a:br>
              <a:rPr lang="ru-RU" sz="2800" kern="0">
                <a:solidFill>
                  <a:srgbClr val="080808"/>
                </a:solidFill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lang="ru-RU" sz="2400" b="1" kern="0">
                <a:solidFill>
                  <a:srgbClr val="080808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План управления внеоборотными активами фирмы:</a:t>
            </a:r>
            <a:endParaRPr lang="ru-RU" sz="2800" kern="0" dirty="0">
              <a:solidFill>
                <a:srgbClr val="080808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10243" name="Rectangle 17"/>
          <p:cNvSpPr>
            <a:spLocks noChangeArrowheads="1"/>
          </p:cNvSpPr>
          <p:nvPr/>
        </p:nvSpPr>
        <p:spPr bwMode="auto">
          <a:xfrm>
            <a:off x="914400" y="1597025"/>
            <a:ext cx="7431088" cy="754063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ru-RU" sz="2800">
                <a:solidFill>
                  <a:srgbClr val="08080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Управление внеоборотными активами фирмы</a:t>
            </a:r>
            <a:endParaRPr lang="ru-RU" altLang="ru-RU" sz="800"/>
          </a:p>
          <a:p>
            <a:pPr eaLnBrk="1" hangingPunct="1"/>
            <a:endParaRPr lang="ru-RU" altLang="ru-RU"/>
          </a:p>
        </p:txBody>
      </p:sp>
      <p:sp>
        <p:nvSpPr>
          <p:cNvPr id="10244" name="Rectangle 21"/>
          <p:cNvSpPr>
            <a:spLocks noChangeArrowheads="1"/>
          </p:cNvSpPr>
          <p:nvPr/>
        </p:nvSpPr>
        <p:spPr bwMode="auto">
          <a:xfrm>
            <a:off x="333375" y="2736850"/>
            <a:ext cx="3948113" cy="9794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ru-RU" altLang="ru-RU" sz="200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/>
            <a:r>
              <a:rPr lang="ru-RU" altLang="ru-RU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Обновление технологий</a:t>
            </a:r>
          </a:p>
        </p:txBody>
      </p:sp>
      <p:sp>
        <p:nvSpPr>
          <p:cNvPr id="10245" name="Rectangle 18"/>
          <p:cNvSpPr>
            <a:spLocks noChangeArrowheads="1"/>
          </p:cNvSpPr>
          <p:nvPr/>
        </p:nvSpPr>
        <p:spPr bwMode="auto">
          <a:xfrm>
            <a:off x="4411663" y="2736850"/>
            <a:ext cx="4486275" cy="9794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ru-RU" altLang="ru-RU" sz="200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/>
            <a:r>
              <a:rPr lang="ru-RU" altLang="ru-RU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Завершение строительства </a:t>
            </a:r>
          </a:p>
        </p:txBody>
      </p:sp>
      <p:sp>
        <p:nvSpPr>
          <p:cNvPr id="10246" name="Rectangle 16"/>
          <p:cNvSpPr>
            <a:spLocks noChangeArrowheads="1"/>
          </p:cNvSpPr>
          <p:nvPr/>
        </p:nvSpPr>
        <p:spPr bwMode="auto">
          <a:xfrm>
            <a:off x="493713" y="4351338"/>
            <a:ext cx="2473325" cy="173037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ru-RU" sz="24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Финансирование за счет собственного капитала</a:t>
            </a:r>
          </a:p>
          <a:p>
            <a:pPr eaLnBrk="1" hangingPunct="1"/>
            <a:endParaRPr lang="ru-RU" altLang="ru-RU"/>
          </a:p>
        </p:txBody>
      </p:sp>
      <p:sp>
        <p:nvSpPr>
          <p:cNvPr id="10247" name="Rectangle 16"/>
          <p:cNvSpPr>
            <a:spLocks noChangeArrowheads="1"/>
          </p:cNvSpPr>
          <p:nvPr/>
        </p:nvSpPr>
        <p:spPr bwMode="auto">
          <a:xfrm>
            <a:off x="3143250" y="4357688"/>
            <a:ext cx="2473325" cy="173037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ru-RU" sz="24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Финансирование за счет собственного капитала</a:t>
            </a:r>
          </a:p>
          <a:p>
            <a:pPr eaLnBrk="1" hangingPunct="1"/>
            <a:endParaRPr lang="ru-RU" altLang="ru-RU"/>
          </a:p>
        </p:txBody>
      </p:sp>
      <p:sp>
        <p:nvSpPr>
          <p:cNvPr id="10248" name="Rectangle 13"/>
          <p:cNvSpPr>
            <a:spLocks noChangeArrowheads="1"/>
          </p:cNvSpPr>
          <p:nvPr/>
        </p:nvSpPr>
        <p:spPr bwMode="auto">
          <a:xfrm>
            <a:off x="5748338" y="4356100"/>
            <a:ext cx="3133725" cy="1725613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ru-RU" sz="24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Финансирование за счет заемного капитала (кредита или лизинга)</a:t>
            </a:r>
          </a:p>
          <a:p>
            <a:pPr eaLnBrk="1" hangingPunct="1"/>
            <a:endParaRPr lang="ru-RU" altLang="ru-RU"/>
          </a:p>
        </p:txBody>
      </p:sp>
      <p:cxnSp>
        <p:nvCxnSpPr>
          <p:cNvPr id="10249" name="AutoShape 20"/>
          <p:cNvCxnSpPr>
            <a:cxnSpLocks noChangeShapeType="1"/>
          </p:cNvCxnSpPr>
          <p:nvPr/>
        </p:nvCxnSpPr>
        <p:spPr bwMode="auto">
          <a:xfrm rot="5400000">
            <a:off x="3396456" y="1494632"/>
            <a:ext cx="377825" cy="2090738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250" name="AutoShape 20"/>
          <p:cNvCxnSpPr>
            <a:cxnSpLocks noChangeShapeType="1"/>
            <a:endCxn id="10247" idx="0"/>
          </p:cNvCxnSpPr>
          <p:nvPr/>
        </p:nvCxnSpPr>
        <p:spPr bwMode="auto">
          <a:xfrm rot="10800000" flipV="1">
            <a:off x="4379913" y="3714750"/>
            <a:ext cx="2139950" cy="642938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251" name="AutoShape 20"/>
          <p:cNvCxnSpPr>
            <a:cxnSpLocks noChangeShapeType="1"/>
            <a:endCxn id="10246" idx="0"/>
          </p:cNvCxnSpPr>
          <p:nvPr/>
        </p:nvCxnSpPr>
        <p:spPr bwMode="auto">
          <a:xfrm rot="16200000" flipH="1">
            <a:off x="1404144" y="4025106"/>
            <a:ext cx="636588" cy="15875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252" name="AutoShape 20"/>
          <p:cNvCxnSpPr>
            <a:cxnSpLocks noChangeShapeType="1"/>
            <a:stCxn id="10243" idx="2"/>
            <a:endCxn id="10245" idx="0"/>
          </p:cNvCxnSpPr>
          <p:nvPr/>
        </p:nvCxnSpPr>
        <p:spPr bwMode="auto">
          <a:xfrm rot="16200000" flipH="1">
            <a:off x="5449094" y="1531144"/>
            <a:ext cx="385762" cy="202565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253" name="AutoShape 20"/>
          <p:cNvCxnSpPr>
            <a:cxnSpLocks noChangeShapeType="1"/>
            <a:stCxn id="10245" idx="2"/>
            <a:endCxn id="10248" idx="0"/>
          </p:cNvCxnSpPr>
          <p:nvPr/>
        </p:nvCxnSpPr>
        <p:spPr bwMode="auto">
          <a:xfrm rot="16200000" flipH="1">
            <a:off x="6665119" y="3706019"/>
            <a:ext cx="639762" cy="6604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2" name="Rectangle 6"/>
          <p:cNvSpPr>
            <a:spLocks noChangeArrowheads="1"/>
          </p:cNvSpPr>
          <p:nvPr/>
        </p:nvSpPr>
        <p:spPr bwMode="auto">
          <a:xfrm>
            <a:off x="7721600" y="6372225"/>
            <a:ext cx="1336675" cy="4318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ru-RU"/>
              <a:t/>
            </a:r>
            <a:br>
              <a:rPr lang="ru-RU" altLang="ru-RU"/>
            </a:br>
            <a:r>
              <a:rPr lang="ru-RU" altLang="ru-RU" b="1" i="1">
                <a:solidFill>
                  <a:srgbClr val="08080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Плакат 8</a:t>
            </a:r>
            <a:br>
              <a:rPr lang="ru-RU" altLang="ru-RU" b="1" i="1">
                <a:solidFill>
                  <a:srgbClr val="08080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altLang="ru-RU" b="1" i="1">
              <a:solidFill>
                <a:srgbClr val="08080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 autoUpdateAnimBg="0"/>
    </p:bld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876</TotalTime>
  <Words>1283</Words>
  <Application>Microsoft Office PowerPoint</Application>
  <PresentationFormat>Экран (4:3)</PresentationFormat>
  <Paragraphs>235</Paragraphs>
  <Slides>15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21" baseType="lpstr">
      <vt:lpstr>Arial</vt:lpstr>
      <vt:lpstr>Calibri</vt:lpstr>
      <vt:lpstr>Times New Roman</vt:lpstr>
      <vt:lpstr>Wingdings</vt:lpstr>
      <vt:lpstr>Оформление по умолчанию</vt:lpstr>
      <vt:lpstr>Microsoft Office Excel Chart</vt:lpstr>
      <vt:lpstr> ГОУ ВПО «Челябинский государственный университет» Кафедра экономики отраслей и рынков    ДИПЛОМНЫЙ ПРОЕКТ  Тема: «Прогнозный алгоритм управления внеоборотными активами фирмы » </vt:lpstr>
      <vt:lpstr>Актуальность  темы</vt:lpstr>
      <vt:lpstr>Теоретические аспекты внеоборотных активов</vt:lpstr>
      <vt:lpstr>Особенности управления внеоборотными активами в условиях кризиса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Экономическая и финансовая безопасность фирмы. Меры для повышения эффективности безопасности на предприятии:</vt:lpstr>
      <vt:lpstr>Презентация PowerPoint</vt:lpstr>
      <vt:lpstr>Антикризисные мероприятия фирмы.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Eugeny</dc:creator>
  <cp:lastModifiedBy>admin</cp:lastModifiedBy>
  <cp:revision>62</cp:revision>
  <dcterms:created xsi:type="dcterms:W3CDTF">2007-04-15T20:24:18Z</dcterms:created>
  <dcterms:modified xsi:type="dcterms:W3CDTF">2015-04-08T16:49:11Z</dcterms:modified>
</cp:coreProperties>
</file>