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5" r:id="rId1"/>
  </p:sldMasterIdLst>
  <p:notesMasterIdLst>
    <p:notesMasterId r:id="rId27"/>
  </p:notesMasterIdLst>
  <p:sldIdLst>
    <p:sldId id="354" r:id="rId2"/>
    <p:sldId id="369" r:id="rId3"/>
    <p:sldId id="341" r:id="rId4"/>
    <p:sldId id="353" r:id="rId5"/>
    <p:sldId id="358" r:id="rId6"/>
    <p:sldId id="344" r:id="rId7"/>
    <p:sldId id="346" r:id="rId8"/>
    <p:sldId id="345" r:id="rId9"/>
    <p:sldId id="281" r:id="rId10"/>
    <p:sldId id="324" r:id="rId11"/>
    <p:sldId id="356" r:id="rId12"/>
    <p:sldId id="357" r:id="rId13"/>
    <p:sldId id="359" r:id="rId14"/>
    <p:sldId id="360" r:id="rId15"/>
    <p:sldId id="361" r:id="rId16"/>
    <p:sldId id="363" r:id="rId17"/>
    <p:sldId id="364" r:id="rId18"/>
    <p:sldId id="366" r:id="rId19"/>
    <p:sldId id="367" r:id="rId20"/>
    <p:sldId id="368" r:id="rId21"/>
    <p:sldId id="370" r:id="rId22"/>
    <p:sldId id="375" r:id="rId23"/>
    <p:sldId id="377" r:id="rId24"/>
    <p:sldId id="378" r:id="rId25"/>
    <p:sldId id="372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FFCCCC"/>
    <a:srgbClr val="FF97FF"/>
    <a:srgbClr val="0033CC"/>
    <a:srgbClr val="CC9900"/>
    <a:srgbClr val="9966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28" autoAdjust="0"/>
  </p:normalViewPr>
  <p:slideViewPr>
    <p:cSldViewPr>
      <p:cViewPr varScale="1">
        <p:scale>
          <a:sx n="43" d="100"/>
          <a:sy n="43" d="100"/>
        </p:scale>
        <p:origin x="13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DC1F40-FCB7-4675-BB98-006E3AFD8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550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C644819-B994-480C-B5B6-442428CBCC54}" type="slidenum">
              <a:rPr lang="ru-RU" altLang="ru-RU"/>
              <a:pPr algn="r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39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C579-EC9A-4E0A-B0D4-026C3DE3D3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99005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52E71-B8D0-4AF5-9BEB-839184C15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05198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08B2E-668E-4B9F-9B35-7D0A12F31E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59036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64EB-16C6-4B02-AB56-032A6B34C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0800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BCA9-9CBE-4F42-850D-687356B1D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84370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4414-91E7-4FD7-87A9-23DFAADB4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11284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68339-8037-490D-A531-B387DD56E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15089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5B86-F9B1-41C2-B45C-FA47CDA1A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884221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8AC5B-56B1-4597-8C73-3BAC30332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06595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346C-82C0-46BD-98F3-1D0F669D23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0868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EE0E5-6E06-40C0-AEEA-9E743EB464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94449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defRPr sz="1200">
                <a:solidFill>
                  <a:schemeClr val="tx1">
                    <a:shade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hangingPunct="1">
              <a:defRPr sz="1200">
                <a:solidFill>
                  <a:schemeClr val="tx1">
                    <a:shade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8C3DF766-578D-454A-823A-F867C1456E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188913"/>
            <a:ext cx="168116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Ю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9892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yrami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41052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4551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92600"/>
            <a:ext cx="41036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1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32416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1638" y="188913"/>
            <a:ext cx="477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 b="1">
                <a:solidFill>
                  <a:srgbClr val="FF0000"/>
                </a:solidFill>
              </a:rPr>
              <a:t> </a:t>
            </a:r>
            <a:r>
              <a:rPr lang="ru-RU" altLang="ru-RU" sz="3000" b="1">
                <a:solidFill>
                  <a:srgbClr val="FFFF00"/>
                </a:solidFill>
              </a:rPr>
              <a:t>Пирамиды.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20938"/>
            <a:ext cx="4751387" cy="356393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2060575"/>
            <a:ext cx="4114800" cy="414337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80">
                <a:gamma/>
                <a:shade val="46275"/>
                <a:invGamma/>
              </a:srgbClr>
            </a:gs>
            <a:gs pos="100000">
              <a:srgbClr val="00808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r>
              <a:rPr lang="ru-RU" altLang="ru-RU" sz="2000" b="1" i="1">
                <a:solidFill>
                  <a:srgbClr val="FFCC00"/>
                </a:solidFill>
              </a:rPr>
              <a:t>Пирамида</a:t>
            </a:r>
            <a:r>
              <a:rPr lang="ru-RU" altLang="ru-RU" sz="2000">
                <a:solidFill>
                  <a:srgbClr val="CCFFFF"/>
                </a:solidFill>
              </a:rPr>
              <a:t> </a:t>
            </a:r>
            <a:r>
              <a:rPr lang="ru-RU" altLang="ru-RU" sz="2000"/>
              <a:t>– это многогранник, одна из граней которого – произвольный n – угольник A</a:t>
            </a:r>
            <a:r>
              <a:rPr lang="ru-RU" altLang="ru-RU" sz="2000" baseline="-25000"/>
              <a:t>1</a:t>
            </a:r>
            <a:r>
              <a:rPr lang="ru-RU" altLang="ru-RU" sz="2000"/>
              <a:t>A</a:t>
            </a:r>
            <a:r>
              <a:rPr lang="ru-RU" altLang="ru-RU" sz="2000" baseline="-25000"/>
              <a:t>2</a:t>
            </a:r>
            <a:r>
              <a:rPr lang="ru-RU" altLang="ru-RU" sz="2000"/>
              <a:t>…A</a:t>
            </a:r>
            <a:r>
              <a:rPr lang="ru-RU" altLang="ru-RU" sz="2000" baseline="-25000"/>
              <a:t>n</a:t>
            </a:r>
            <a:r>
              <a:rPr lang="ru-RU" altLang="ru-RU" sz="2000"/>
              <a:t>, а остальные грани – треугольники с общей вершиной.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/>
              <a:t>    Этот n – угольник A</a:t>
            </a:r>
            <a:r>
              <a:rPr lang="ru-RU" altLang="ru-RU" sz="2000" baseline="-25000"/>
              <a:t>1</a:t>
            </a:r>
            <a:r>
              <a:rPr lang="ru-RU" altLang="ru-RU" sz="2000"/>
              <a:t>A</a:t>
            </a:r>
            <a:r>
              <a:rPr lang="ru-RU" altLang="ru-RU" sz="2000" baseline="-25000"/>
              <a:t>2</a:t>
            </a:r>
            <a:r>
              <a:rPr lang="ru-RU" altLang="ru-RU" sz="2000"/>
              <a:t>…A</a:t>
            </a:r>
            <a:r>
              <a:rPr lang="ru-RU" altLang="ru-RU" sz="2000" baseline="-25000"/>
              <a:t>n</a:t>
            </a:r>
            <a:r>
              <a:rPr lang="ru-RU" altLang="ru-RU" sz="2000"/>
              <a:t> называется </a:t>
            </a:r>
            <a:r>
              <a:rPr lang="ru-RU" altLang="ru-RU" sz="2000" b="1" i="1">
                <a:solidFill>
                  <a:srgbClr val="FFCC00"/>
                </a:solidFill>
              </a:rPr>
              <a:t>основанием пирамиды.</a:t>
            </a:r>
            <a:endParaRPr lang="ru-RU" altLang="ru-RU" sz="2000">
              <a:solidFill>
                <a:srgbClr val="FFCC00"/>
              </a:solidFill>
            </a:endParaRPr>
          </a:p>
          <a:p>
            <a:r>
              <a:rPr lang="ru-RU" altLang="ru-RU" sz="2000"/>
              <a:t> Треугольные грани называются </a:t>
            </a:r>
            <a:r>
              <a:rPr lang="ru-RU" altLang="ru-RU" sz="2000" b="1" i="1">
                <a:solidFill>
                  <a:srgbClr val="FFCC00"/>
                </a:solidFill>
              </a:rPr>
              <a:t>боковыми гранями.</a:t>
            </a:r>
            <a:r>
              <a:rPr lang="ru-RU" altLang="ru-RU" sz="2000" b="1" i="1">
                <a:solidFill>
                  <a:srgbClr val="FFFF00"/>
                </a:solidFill>
              </a:rPr>
              <a:t> </a:t>
            </a:r>
            <a:endParaRPr lang="ru-RU" altLang="ru-RU" sz="2000">
              <a:solidFill>
                <a:srgbClr val="FFFF00"/>
              </a:solidFill>
            </a:endParaRPr>
          </a:p>
          <a:p>
            <a:r>
              <a:rPr lang="ru-RU" altLang="ru-RU" sz="2000"/>
              <a:t>Общая вершина всех боковых граней называется </a:t>
            </a:r>
            <a:r>
              <a:rPr lang="ru-RU" altLang="ru-RU" sz="2000" b="1" i="1">
                <a:solidFill>
                  <a:srgbClr val="FFCC00"/>
                </a:solidFill>
              </a:rPr>
              <a:t>вершиной</a:t>
            </a:r>
            <a:r>
              <a:rPr lang="ru-RU" altLang="ru-RU" sz="2000">
                <a:solidFill>
                  <a:srgbClr val="FFCC00"/>
                </a:solidFill>
              </a:rPr>
              <a:t> пирамиды.</a:t>
            </a:r>
          </a:p>
          <a:p>
            <a:r>
              <a:rPr lang="ru-RU" altLang="ru-RU" sz="2000"/>
              <a:t>Отрезки, соединяющие вершину пирамиды с вершинами основания называются </a:t>
            </a:r>
            <a:r>
              <a:rPr lang="ru-RU" altLang="ru-RU" sz="2000" b="1" i="1">
                <a:solidFill>
                  <a:srgbClr val="FFCC00"/>
                </a:solidFill>
              </a:rPr>
              <a:t>боковыми рёбрами.</a:t>
            </a:r>
            <a:r>
              <a:rPr lang="ru-RU" altLang="ru-RU" sz="2000">
                <a:solidFill>
                  <a:srgbClr val="FF0000"/>
                </a:solidFill>
              </a:rPr>
              <a:t> </a:t>
            </a:r>
          </a:p>
          <a:p>
            <a:r>
              <a:rPr lang="ru-RU" altLang="ru-RU" sz="2000"/>
              <a:t>Объединение боковых граней пирамиды называется её </a:t>
            </a:r>
            <a:r>
              <a:rPr lang="ru-RU" altLang="ru-RU" sz="2000" b="1" i="1">
                <a:solidFill>
                  <a:srgbClr val="FFCC00"/>
                </a:solidFill>
              </a:rPr>
              <a:t>боковой поверхностью.</a:t>
            </a:r>
            <a:endParaRPr lang="ru-RU" altLang="ru-RU" sz="2000">
              <a:solidFill>
                <a:srgbClr val="FFCC00"/>
              </a:solidFill>
            </a:endParaRPr>
          </a:p>
          <a:p>
            <a:r>
              <a:rPr lang="ru-RU" altLang="ru-RU" sz="2000"/>
              <a:t>Перпендикуляр, проведённый из вершины пирамиды к плоскости основания, называется </a:t>
            </a:r>
            <a:r>
              <a:rPr lang="ru-RU" altLang="ru-RU" sz="2000" b="1" i="1">
                <a:solidFill>
                  <a:srgbClr val="FFCC00"/>
                </a:solidFill>
              </a:rPr>
              <a:t>высотой</a:t>
            </a:r>
            <a:r>
              <a:rPr lang="ru-RU" altLang="ru-RU" sz="2000">
                <a:solidFill>
                  <a:srgbClr val="FFCC00"/>
                </a:solidFill>
              </a:rPr>
              <a:t> пирамиды.</a:t>
            </a:r>
          </a:p>
          <a:p>
            <a:endParaRPr lang="ru-RU" altLang="ru-RU" sz="2000">
              <a:solidFill>
                <a:srgbClr val="FFCC00"/>
              </a:solidFill>
            </a:endParaRPr>
          </a:p>
        </p:txBody>
      </p:sp>
      <p:grpSp>
        <p:nvGrpSpPr>
          <p:cNvPr id="14340" name="Group 4"/>
          <p:cNvGrpSpPr>
            <a:grpSpLocks noChangeAspect="1"/>
          </p:cNvGrpSpPr>
          <p:nvPr/>
        </p:nvGrpSpPr>
        <p:grpSpPr bwMode="auto">
          <a:xfrm rot="-630064">
            <a:off x="5651500" y="333375"/>
            <a:ext cx="2736850" cy="2286000"/>
            <a:chOff x="3586" y="1434"/>
            <a:chExt cx="2435" cy="2787"/>
          </a:xfrm>
        </p:grpSpPr>
        <p:sp>
          <p:nvSpPr>
            <p:cNvPr id="14341" name="AutoShape 5"/>
            <p:cNvSpPr>
              <a:spLocks noChangeAspect="1" noChangeArrowheads="1"/>
            </p:cNvSpPr>
            <p:nvPr/>
          </p:nvSpPr>
          <p:spPr bwMode="auto">
            <a:xfrm>
              <a:off x="3586" y="1434"/>
              <a:ext cx="2435" cy="2787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574" y="3246"/>
              <a:ext cx="423" cy="418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>
                  <a:solidFill>
                    <a:schemeClr val="bg1"/>
                  </a:solidFill>
                  <a:latin typeface="Tahoma" panose="020B0604030504040204" pitchFamily="34" charset="0"/>
                </a:rPr>
                <a:t>O</a:t>
              </a:r>
              <a:endParaRPr lang="ru-RU" altLang="ru-RU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4856" y="1434"/>
              <a:ext cx="425" cy="418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>
                  <a:solidFill>
                    <a:schemeClr val="bg1"/>
                  </a:solidFill>
                  <a:latin typeface="Tahoma" panose="020B0604030504040204" pitchFamily="34" charset="0"/>
                </a:rPr>
                <a:t>S</a:t>
              </a:r>
              <a:endParaRPr lang="ru-RU" altLang="ru-RU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5562" y="3245"/>
              <a:ext cx="459" cy="418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>
                  <a:solidFill>
                    <a:schemeClr val="bg1"/>
                  </a:solidFill>
                  <a:latin typeface="Tahoma" panose="020B0604030504040204" pitchFamily="34" charset="0"/>
                </a:rPr>
                <a:t>C</a:t>
              </a:r>
              <a:endParaRPr lang="ru-RU" altLang="ru-RU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4292" y="2827"/>
              <a:ext cx="423" cy="418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>
                  <a:solidFill>
                    <a:schemeClr val="bg1"/>
                  </a:solidFill>
                  <a:latin typeface="Tahoma" panose="020B0604030504040204" pitchFamily="34" charset="0"/>
                </a:rPr>
                <a:t>D</a:t>
              </a:r>
              <a:endParaRPr lang="ru-RU" altLang="ru-RU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56" y="3803"/>
              <a:ext cx="388" cy="418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>
                  <a:solidFill>
                    <a:schemeClr val="bg1"/>
                  </a:solidFill>
                  <a:latin typeface="Tahoma" panose="020B0604030504040204" pitchFamily="34" charset="0"/>
                </a:rPr>
                <a:t>В</a:t>
              </a:r>
              <a:endParaRPr lang="ru-RU" altLang="ru-RU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586" y="3245"/>
              <a:ext cx="422" cy="418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>
                  <a:solidFill>
                    <a:schemeClr val="bg1"/>
                  </a:solidFill>
                  <a:latin typeface="Tahoma" panose="020B0604030504040204" pitchFamily="34" charset="0"/>
                </a:rPr>
                <a:t>А</a:t>
              </a:r>
              <a:endParaRPr lang="ru-RU" altLang="ru-RU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>
              <a:off x="3868" y="1852"/>
              <a:ext cx="1130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4574" y="1852"/>
              <a:ext cx="423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4997" y="1852"/>
              <a:ext cx="565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997" y="1852"/>
              <a:ext cx="0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H="1">
              <a:off x="3868" y="3106"/>
              <a:ext cx="706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4574" y="3106"/>
              <a:ext cx="988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3868" y="3385"/>
              <a:ext cx="1129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 flipH="1">
              <a:off x="4997" y="3385"/>
              <a:ext cx="56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H="1">
              <a:off x="4856" y="1852"/>
              <a:ext cx="141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3868" y="3803"/>
              <a:ext cx="850" cy="417"/>
            </a:xfrm>
            <a:prstGeom prst="rect">
              <a:avLst/>
            </a:pr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ru-RU" altLang="ru-RU">
                <a:latin typeface="Tahoma" panose="020B0604030504040204" pitchFamily="34" charset="0"/>
              </a:endParaRPr>
            </a:p>
          </p:txBody>
        </p:sp>
      </p:grp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651500" y="2924175"/>
            <a:ext cx="3492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ABCD</a:t>
            </a:r>
            <a:r>
              <a:rPr lang="ru-RU" altLang="ru-RU"/>
              <a:t> –</a:t>
            </a:r>
            <a:r>
              <a:rPr lang="en-US" altLang="ru-RU"/>
              <a:t> </a:t>
            </a:r>
            <a:r>
              <a:rPr lang="ru-RU" altLang="ru-RU"/>
              <a:t>основание</a:t>
            </a:r>
            <a:r>
              <a:rPr lang="en-US" altLang="ru-RU"/>
              <a:t> </a:t>
            </a:r>
          </a:p>
          <a:p>
            <a:r>
              <a:rPr lang="en-US" altLang="ru-RU"/>
              <a:t>S </a:t>
            </a:r>
            <a:r>
              <a:rPr lang="ru-RU" altLang="ru-RU"/>
              <a:t>– вершина</a:t>
            </a:r>
          </a:p>
          <a:p>
            <a:r>
              <a:rPr lang="en-US" altLang="ru-RU"/>
              <a:t>SO – </a:t>
            </a:r>
            <a:r>
              <a:rPr lang="ru-RU" altLang="ru-RU"/>
              <a:t>высота</a:t>
            </a:r>
          </a:p>
        </p:txBody>
      </p:sp>
      <p:pic>
        <p:nvPicPr>
          <p:cNvPr id="14375" name="Picture 39" descr="pyr_const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2388"/>
            <a:ext cx="2808288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r>
              <a:rPr lang="ru-RU" altLang="ru-RU" sz="2000"/>
              <a:t>Пирамида называется </a:t>
            </a:r>
            <a:r>
              <a:rPr lang="ru-RU" altLang="ru-RU" sz="2000" b="1" i="1">
                <a:solidFill>
                  <a:srgbClr val="FFBB33"/>
                </a:solidFill>
              </a:rPr>
              <a:t>правильной</a:t>
            </a:r>
            <a:r>
              <a:rPr lang="ru-RU" altLang="ru-RU" sz="2000">
                <a:solidFill>
                  <a:srgbClr val="FFBB33"/>
                </a:solidFill>
              </a:rPr>
              <a:t>,</a:t>
            </a:r>
            <a:r>
              <a:rPr lang="ru-RU" altLang="ru-RU" sz="2000"/>
              <a:t> если её основание – правильный многоугольник, а отрезок, соединяющий вершину пирамиды с центром основания, является её высотой.</a:t>
            </a:r>
          </a:p>
          <a:p>
            <a:r>
              <a:rPr lang="ru-RU" altLang="ru-RU" sz="2000"/>
              <a:t>Высота боковой грани правильной пирамиды, проведённая из её вершины, называется </a:t>
            </a:r>
            <a:r>
              <a:rPr lang="ru-RU" altLang="ru-RU" sz="2000" b="1" i="1">
                <a:solidFill>
                  <a:srgbClr val="FFBB33"/>
                </a:solidFill>
              </a:rPr>
              <a:t>апофемой</a:t>
            </a:r>
            <a:r>
              <a:rPr lang="ru-RU" altLang="ru-RU" sz="2000">
                <a:solidFill>
                  <a:srgbClr val="FFBB33"/>
                </a:solidFill>
              </a:rPr>
              <a:t> </a:t>
            </a:r>
            <a:r>
              <a:rPr lang="ru-RU" altLang="ru-RU" sz="2000"/>
              <a:t>этой пирамиды . Все </a:t>
            </a:r>
            <a:r>
              <a:rPr lang="ru-RU" altLang="ru-RU" sz="2000">
                <a:solidFill>
                  <a:srgbClr val="FFBB33"/>
                </a:solidFill>
              </a:rPr>
              <a:t>апофемы </a:t>
            </a:r>
            <a:r>
              <a:rPr lang="ru-RU" altLang="ru-RU" sz="2000"/>
              <a:t>равны друг другу.</a:t>
            </a:r>
          </a:p>
          <a:p>
            <a:r>
              <a:rPr lang="ru-RU" altLang="ru-RU" sz="2000"/>
              <a:t>Если в основании пирамиды лежит n-угольник, то пирамида называется </a:t>
            </a:r>
            <a:r>
              <a:rPr lang="ru-RU" altLang="ru-RU" sz="2000" b="1" i="1">
                <a:solidFill>
                  <a:srgbClr val="FFBB33"/>
                </a:solidFill>
              </a:rPr>
              <a:t>n-угольной</a:t>
            </a:r>
            <a:r>
              <a:rPr lang="ru-RU" altLang="ru-RU" sz="2000">
                <a:solidFill>
                  <a:srgbClr val="FFBB33"/>
                </a:solidFill>
              </a:rPr>
              <a:t>.</a:t>
            </a:r>
          </a:p>
          <a:p>
            <a:r>
              <a:rPr lang="ru-RU" altLang="ru-RU" sz="2000"/>
              <a:t>Треугольная пирамида называется </a:t>
            </a:r>
            <a:r>
              <a:rPr lang="ru-RU" altLang="ru-RU" sz="2000" b="1" i="1">
                <a:solidFill>
                  <a:srgbClr val="FFBB33"/>
                </a:solidFill>
              </a:rPr>
              <a:t>тетраэдром</a:t>
            </a:r>
            <a:r>
              <a:rPr lang="ru-RU" altLang="ru-RU" sz="2000">
                <a:solidFill>
                  <a:srgbClr val="FFBB33"/>
                </a:solidFill>
              </a:rPr>
              <a:t>.</a:t>
            </a:r>
            <a:r>
              <a:rPr lang="ru-RU" altLang="ru-RU" sz="2000"/>
              <a:t> Тетраэдр задается четырьмя вершинами; грани тетраэдра – четыре треугольника. Тетраэдр называется </a:t>
            </a:r>
            <a:r>
              <a:rPr lang="ru-RU" altLang="ru-RU" sz="2000" b="1" i="1">
                <a:solidFill>
                  <a:srgbClr val="FFBB33"/>
                </a:solidFill>
              </a:rPr>
              <a:t>правильным</a:t>
            </a:r>
            <a:r>
              <a:rPr lang="ru-RU" altLang="ru-RU" sz="2000">
                <a:solidFill>
                  <a:srgbClr val="FFBB33"/>
                </a:solidFill>
              </a:rPr>
              <a:t>,</a:t>
            </a:r>
            <a:r>
              <a:rPr lang="ru-RU" altLang="ru-RU" sz="2000"/>
              <a:t> если все его рёбра равны.</a:t>
            </a:r>
            <a:endParaRPr lang="ru-RU" altLang="ru-RU" sz="1800"/>
          </a:p>
        </p:txBody>
      </p:sp>
      <p:pic>
        <p:nvPicPr>
          <p:cNvPr id="15364" name="Picture 4" descr="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2476500" cy="3152775"/>
          </a:xfrm>
          <a:prstGeom prst="rect">
            <a:avLst/>
          </a:prstGeom>
          <a:solidFill>
            <a:srgbClr val="FFFF9F"/>
          </a:solidFill>
        </p:spPr>
      </p:pic>
      <p:pic>
        <p:nvPicPr>
          <p:cNvPr id="15369" name="Picture 9" descr="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05263"/>
            <a:ext cx="26955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Свойства пирамиды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6372225" cy="30067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·</a:t>
            </a:r>
            <a:r>
              <a:rPr lang="ru-RU" altLang="ru-RU" b="1"/>
              <a:t>   </a:t>
            </a:r>
            <a:r>
              <a:rPr lang="ru-RU" altLang="ru-RU" sz="2400" b="1">
                <a:solidFill>
                  <a:srgbClr val="FF0000"/>
                </a:solidFill>
              </a:rPr>
              <a:t>  </a:t>
            </a:r>
            <a:r>
              <a:rPr lang="ru-RU" altLang="ru-RU" sz="2400" b="1">
                <a:solidFill>
                  <a:srgbClr val="0D0D0D"/>
                </a:solidFill>
              </a:rPr>
              <a:t>Все боковые рёбра равны между собой.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>
                <a:solidFill>
                  <a:srgbClr val="0D0D0D"/>
                </a:solidFill>
              </a:rPr>
              <a:t>·     Все боковые грани – равные равнобедренные треугольники.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>
                <a:solidFill>
                  <a:srgbClr val="0D0D0D"/>
                </a:solidFill>
              </a:rPr>
              <a:t>·     Все двугранные углы при основании равны.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>
                <a:solidFill>
                  <a:srgbClr val="0D0D0D"/>
                </a:solidFill>
              </a:rPr>
              <a:t>·     Все плоские углы при вершине равны.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>
                <a:solidFill>
                  <a:srgbClr val="0D0D0D"/>
                </a:solidFill>
              </a:rPr>
              <a:t>·     Все плоские углы при основании равны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436812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4292600"/>
            <a:ext cx="58340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</a:rPr>
              <a:t>·     Апофемы боковых граней одинаковы по длине.</a:t>
            </a:r>
          </a:p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</a:rPr>
              <a:t>·     В любую правильную пирамиду можно вписать сферу.</a:t>
            </a:r>
          </a:p>
        </p:txBody>
      </p:sp>
      <p:pic>
        <p:nvPicPr>
          <p:cNvPr id="16391" name="Picture 7" descr="2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476500" cy="3152775"/>
          </a:xfrm>
          <a:prstGeom prst="rect">
            <a:avLst/>
          </a:prstGeom>
          <a:solidFill>
            <a:srgbClr val="FFFF9F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650"/>
                            </p:stCondLst>
                            <p:childTnLst>
                              <p:par>
                                <p:cTn id="5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D86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Площадь пирамиды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208962" cy="1728787"/>
          </a:xfrm>
        </p:spPr>
        <p:txBody>
          <a:bodyPr/>
          <a:lstStyle/>
          <a:p>
            <a:r>
              <a:rPr lang="ru-RU" altLang="ru-RU" sz="2400" b="1" i="1">
                <a:solidFill>
                  <a:srgbClr val="FFFF66"/>
                </a:solidFill>
              </a:rPr>
              <a:t>Площадью полной поверхности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ru-RU" altLang="ru-RU" sz="2400"/>
              <a:t>пирамиды называется сумма площадей всех её граней.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                         </a:t>
            </a:r>
            <a:r>
              <a:rPr lang="ru-RU" altLang="ru-RU" sz="3200" i="1">
                <a:solidFill>
                  <a:srgbClr val="FFFF00"/>
                </a:solidFill>
              </a:rPr>
              <a:t>S</a:t>
            </a:r>
            <a:r>
              <a:rPr lang="ru-RU" altLang="ru-RU" sz="3200" i="1" baseline="-25000">
                <a:solidFill>
                  <a:srgbClr val="FFFF00"/>
                </a:solidFill>
              </a:rPr>
              <a:t>полн</a:t>
            </a:r>
            <a:r>
              <a:rPr lang="ru-RU" altLang="ru-RU" sz="3200" i="1">
                <a:solidFill>
                  <a:srgbClr val="FFFF00"/>
                </a:solidFill>
              </a:rPr>
              <a:t>=S</a:t>
            </a:r>
            <a:r>
              <a:rPr lang="ru-RU" altLang="ru-RU" sz="3200" i="1" baseline="-25000">
                <a:solidFill>
                  <a:srgbClr val="FFFF00"/>
                </a:solidFill>
              </a:rPr>
              <a:t>бок</a:t>
            </a:r>
            <a:r>
              <a:rPr lang="ru-RU" altLang="ru-RU" sz="3200" i="1">
                <a:solidFill>
                  <a:srgbClr val="FFFF00"/>
                </a:solidFill>
              </a:rPr>
              <a:t>+S</a:t>
            </a:r>
            <a:r>
              <a:rPr lang="ru-RU" altLang="ru-RU" sz="3200" i="1" baseline="-25000">
                <a:solidFill>
                  <a:srgbClr val="FFFF00"/>
                </a:solidFill>
              </a:rPr>
              <a:t>осн</a:t>
            </a:r>
            <a:endParaRPr lang="ru-RU" altLang="ru-RU" i="1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                  </a:t>
            </a:r>
            <a:endParaRPr lang="ru-RU" altLang="ru-RU" sz="3200">
              <a:solidFill>
                <a:srgbClr val="FFFF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32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8207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FFFF66"/>
                </a:solidFill>
              </a:rPr>
              <a:t>Площадь боковой поверхности пирамиды</a:t>
            </a:r>
            <a:r>
              <a:rPr lang="ru-RU" altLang="ru-RU" b="1" i="1">
                <a:solidFill>
                  <a:srgbClr val="FF0000"/>
                </a:solidFill>
              </a:rPr>
              <a:t> </a:t>
            </a:r>
            <a:r>
              <a:rPr lang="ru-RU" altLang="ru-RU" b="1" i="1"/>
              <a:t>– </a:t>
            </a:r>
            <a:r>
              <a:rPr lang="ru-RU" altLang="ru-RU" sz="2000"/>
              <a:t>сумма площадей её боковых граней.</a:t>
            </a:r>
          </a:p>
          <a:p>
            <a:endParaRPr lang="ru-RU" altLang="ru-RU" sz="2000"/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graphicFrame>
        <p:nvGraphicFramePr>
          <p:cNvPr id="17450" name="Group 42"/>
          <p:cNvGraphicFramePr>
            <a:graphicFrameLocks noGrp="1"/>
          </p:cNvGraphicFramePr>
          <p:nvPr/>
        </p:nvGraphicFramePr>
        <p:xfrm>
          <a:off x="250825" y="3500438"/>
          <a:ext cx="6986588" cy="1831975"/>
        </p:xfrm>
        <a:graphic>
          <a:graphicData uri="http://schemas.openxmlformats.org/drawingml/2006/table">
            <a:tbl>
              <a:tblPr/>
              <a:tblGrid>
                <a:gridCol w="2952750"/>
                <a:gridCol w="4033838"/>
              </a:tblGrid>
              <a:tr h="151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Площадь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боковой грани правильной пирамиды: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endParaRPr kumimoji="0" lang="ru-RU" alt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бок.гр.</a:t>
                      </a:r>
                      <a:r>
                        <a:rPr kumimoji="0" lang="ru-RU" alt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=1/2*m*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где m – апофема,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/ - основание грани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176463" y="5897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79388" y="5300663"/>
            <a:ext cx="352742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Площадь боковой поверхности правильной пирамиды:</a:t>
            </a:r>
            <a:r>
              <a:rPr lang="ru-RU" altLang="ru-RU" sz="2800"/>
              <a:t>               </a:t>
            </a:r>
            <a:r>
              <a:rPr lang="ru-RU" altLang="ru-RU" b="1" i="1"/>
              <a:t>                                         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348038" y="5373688"/>
            <a:ext cx="44640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solidFill>
                  <a:srgbClr val="FFFF66"/>
                </a:solidFill>
              </a:rPr>
              <a:t>S</a:t>
            </a:r>
            <a:r>
              <a:rPr lang="ru-RU" altLang="ru-RU" sz="2000" i="1">
                <a:solidFill>
                  <a:srgbClr val="FFFF66"/>
                </a:solidFill>
              </a:rPr>
              <a:t>бок.пов.=1/2 * (Pосн* m),</a:t>
            </a:r>
            <a:r>
              <a:rPr lang="ru-RU" altLang="ru-RU" i="1">
                <a:solidFill>
                  <a:srgbClr val="FFFF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i="1">
                <a:solidFill>
                  <a:srgbClr val="FFFF66"/>
                </a:solidFill>
              </a:rPr>
              <a:t>где</a:t>
            </a:r>
            <a:r>
              <a:rPr lang="ru-RU" altLang="ru-RU" sz="2000" b="1" i="1">
                <a:solidFill>
                  <a:srgbClr val="FFFF66"/>
                </a:solidFill>
              </a:rPr>
              <a:t> m</a:t>
            </a:r>
            <a:r>
              <a:rPr lang="ru-RU" altLang="ru-RU" i="1">
                <a:solidFill>
                  <a:srgbClr val="FFFF66"/>
                </a:solidFill>
              </a:rPr>
              <a:t> –      апофема, </a:t>
            </a:r>
            <a:r>
              <a:rPr lang="ru-RU" altLang="ru-RU" sz="2000" b="1" i="1">
                <a:solidFill>
                  <a:srgbClr val="FFFF66"/>
                </a:solidFill>
              </a:rPr>
              <a:t>Р</a:t>
            </a:r>
            <a:r>
              <a:rPr lang="ru-RU" altLang="ru-RU" i="1">
                <a:solidFill>
                  <a:srgbClr val="FFFF66"/>
                </a:solidFill>
              </a:rPr>
              <a:t> – периметр основания</a:t>
            </a:r>
          </a:p>
        </p:txBody>
      </p:sp>
      <p:pic>
        <p:nvPicPr>
          <p:cNvPr id="17435" name="Picture 27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97200"/>
            <a:ext cx="19050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86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86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74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Обьём</a:t>
            </a: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пирамиды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FFFF66"/>
                </a:solidFill>
              </a:rPr>
              <a:t>Объём пирамиды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b="1" i="1"/>
          </a:p>
          <a:p>
            <a:pPr>
              <a:buFont typeface="Wingdings 2" panose="05020102010507070707" pitchFamily="18" charset="2"/>
              <a:buNone/>
            </a:pPr>
            <a:endParaRPr lang="ru-RU" altLang="ru-RU" b="1" i="1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5000" b="1" i="1">
                <a:solidFill>
                  <a:srgbClr val="FFFF00"/>
                </a:solidFill>
              </a:rPr>
              <a:t>              </a:t>
            </a:r>
            <a:r>
              <a:rPr lang="ru-RU" altLang="ru-RU" sz="5000" i="1">
                <a:solidFill>
                  <a:srgbClr val="FFFF00"/>
                </a:solidFill>
              </a:rPr>
              <a:t>V=(1/3)*S</a:t>
            </a:r>
            <a:r>
              <a:rPr lang="ru-RU" altLang="ru-RU" sz="5000" i="1" baseline="-25000">
                <a:solidFill>
                  <a:srgbClr val="FFFF00"/>
                </a:solidFill>
              </a:rPr>
              <a:t>осн</a:t>
            </a:r>
            <a:r>
              <a:rPr lang="ru-RU" altLang="ru-RU" sz="5000" i="1">
                <a:solidFill>
                  <a:srgbClr val="FFFF00"/>
                </a:solidFill>
              </a:rPr>
              <a:t>*h,</a:t>
            </a:r>
            <a:endParaRPr lang="ru-RU" altLang="ru-RU" sz="5000">
              <a:solidFill>
                <a:srgbClr val="FFFF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4581525"/>
            <a:ext cx="612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где </a:t>
            </a:r>
            <a:r>
              <a:rPr lang="en-US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площадь основания, </a:t>
            </a:r>
            <a:r>
              <a:rPr lang="en-US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h –</a:t>
            </a: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высота пирамиды.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26500">
              <a:srgbClr val="D4DEFF"/>
            </a:gs>
            <a:gs pos="41500">
              <a:srgbClr val="D4DEFF"/>
            </a:gs>
            <a:gs pos="50000">
              <a:srgbClr val="96AB94"/>
            </a:gs>
            <a:gs pos="58500">
              <a:srgbClr val="D4DEFF"/>
            </a:gs>
            <a:gs pos="73500">
              <a:srgbClr val="D4DEFF"/>
            </a:gs>
            <a:gs pos="100000">
              <a:srgbClr val="8488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Усечённая пирамида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435975" cy="31242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                           </a:t>
            </a:r>
            <a:endParaRPr lang="ru-RU" altLang="ru-RU" sz="2400">
              <a:solidFill>
                <a:schemeClr val="hlink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i="1">
                <a:solidFill>
                  <a:schemeClr val="hlink"/>
                </a:solidFill>
              </a:rPr>
              <a:t>Усечённая пирамида</a:t>
            </a:r>
            <a:r>
              <a:rPr lang="ru-RU" altLang="ru-RU">
                <a:solidFill>
                  <a:srgbClr val="FF0000"/>
                </a:solidFill>
              </a:rPr>
              <a:t> </a:t>
            </a:r>
            <a:r>
              <a:rPr lang="ru-RU" altLang="ru-RU">
                <a:solidFill>
                  <a:srgbClr val="008000"/>
                </a:solidFill>
              </a:rPr>
              <a:t>– это часть пирамиды, лежащая между основанием и параллельным основанию сечением.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>
              <a:solidFill>
                <a:srgbClr val="006666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>
              <a:solidFill>
                <a:srgbClr val="006666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6666"/>
                </a:solidFill>
              </a:rPr>
              <a:t>Усечённая пирамида является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6666"/>
                </a:solidFill>
              </a:rPr>
              <a:t> частным случаем пирамиды.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198813"/>
            <a:ext cx="38481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606800" y="1524000"/>
            <a:ext cx="195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hlink"/>
                </a:solidFill>
              </a:rPr>
              <a:t>Определение</a:t>
            </a:r>
            <a:r>
              <a:rPr lang="ru-RU" altLang="ru-RU" sz="200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993366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893175" cy="37893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000" b="1" i="1">
                <a:solidFill>
                  <a:srgbClr val="FFFF66"/>
                </a:solidFill>
              </a:rPr>
              <a:t>      Основания</a:t>
            </a:r>
            <a:r>
              <a:rPr lang="ru-RU" altLang="ru-RU" sz="2000">
                <a:solidFill>
                  <a:srgbClr val="FFFF66"/>
                </a:solidFill>
              </a:rPr>
              <a:t> </a:t>
            </a:r>
            <a:r>
              <a:rPr lang="ru-RU" altLang="ru-RU" sz="2000" b="1" i="1">
                <a:solidFill>
                  <a:srgbClr val="FFFF66"/>
                </a:solidFill>
              </a:rPr>
              <a:t>усечённой пирамиды</a:t>
            </a:r>
            <a:r>
              <a:rPr lang="ru-RU" altLang="ru-RU" sz="2000">
                <a:solidFill>
                  <a:srgbClr val="FF0000"/>
                </a:solidFill>
              </a:rPr>
              <a:t> </a:t>
            </a:r>
            <a:r>
              <a:rPr lang="ru-RU" altLang="ru-RU" sz="2000"/>
              <a:t>– основание исходной пирамиды и многоугольник, полученный при пересечении её плоскостью (A</a:t>
            </a:r>
            <a:r>
              <a:rPr lang="ru-RU" altLang="ru-RU" sz="2000" baseline="-25000"/>
              <a:t>1</a:t>
            </a:r>
            <a:r>
              <a:rPr lang="ru-RU" altLang="ru-RU" sz="2000"/>
              <a:t>A</a:t>
            </a:r>
            <a:r>
              <a:rPr lang="ru-RU" altLang="ru-RU" sz="2000" baseline="-25000"/>
              <a:t>2</a:t>
            </a:r>
            <a:r>
              <a:rPr lang="ru-RU" altLang="ru-RU" sz="2000"/>
              <a:t>…A</a:t>
            </a:r>
            <a:r>
              <a:rPr lang="ru-RU" altLang="ru-RU" sz="2000" baseline="-25000"/>
              <a:t>n</a:t>
            </a:r>
            <a:r>
              <a:rPr lang="ru-RU" altLang="ru-RU" sz="2000"/>
              <a:t> и B</a:t>
            </a:r>
            <a:r>
              <a:rPr lang="ru-RU" altLang="ru-RU" sz="2000" baseline="-25000"/>
              <a:t>1</a:t>
            </a:r>
            <a:r>
              <a:rPr lang="ru-RU" altLang="ru-RU" sz="2000"/>
              <a:t>B</a:t>
            </a:r>
            <a:r>
              <a:rPr lang="ru-RU" altLang="ru-RU" sz="2000" baseline="-25000"/>
              <a:t>2</a:t>
            </a:r>
            <a:r>
              <a:rPr lang="ru-RU" altLang="ru-RU" sz="2000"/>
              <a:t>…B</a:t>
            </a:r>
            <a:r>
              <a:rPr lang="ru-RU" altLang="ru-RU" sz="2000" baseline="-25000"/>
              <a:t>n</a:t>
            </a:r>
            <a:r>
              <a:rPr lang="ru-RU" altLang="ru-RU" sz="2000"/>
              <a:t>).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/>
              <a:t>      Отрезки A</a:t>
            </a:r>
            <a:r>
              <a:rPr lang="ru-RU" altLang="ru-RU" sz="2000" baseline="-25000"/>
              <a:t>1</a:t>
            </a:r>
            <a:r>
              <a:rPr lang="ru-RU" altLang="ru-RU" sz="2000"/>
              <a:t>B</a:t>
            </a:r>
            <a:r>
              <a:rPr lang="ru-RU" altLang="ru-RU" sz="2000" baseline="-25000"/>
              <a:t>1</a:t>
            </a:r>
            <a:r>
              <a:rPr lang="ru-RU" altLang="ru-RU" sz="2000"/>
              <a:t>, A</a:t>
            </a:r>
            <a:r>
              <a:rPr lang="ru-RU" altLang="ru-RU" sz="2000" baseline="-25000"/>
              <a:t>2</a:t>
            </a:r>
            <a:r>
              <a:rPr lang="ru-RU" altLang="ru-RU" sz="2000"/>
              <a:t>B</a:t>
            </a:r>
            <a:r>
              <a:rPr lang="ru-RU" altLang="ru-RU" sz="2000" baseline="-25000"/>
              <a:t>2</a:t>
            </a:r>
            <a:r>
              <a:rPr lang="ru-RU" altLang="ru-RU" sz="2000"/>
              <a:t>, …, A</a:t>
            </a:r>
            <a:r>
              <a:rPr lang="ru-RU" altLang="ru-RU" sz="2000" baseline="-25000"/>
              <a:t>n</a:t>
            </a:r>
            <a:r>
              <a:rPr lang="ru-RU" altLang="ru-RU" sz="2000"/>
              <a:t>B</a:t>
            </a:r>
            <a:r>
              <a:rPr lang="ru-RU" altLang="ru-RU" sz="2000" baseline="-25000"/>
              <a:t>n</a:t>
            </a:r>
            <a:r>
              <a:rPr lang="ru-RU" altLang="ru-RU" sz="2000"/>
              <a:t> называются </a:t>
            </a:r>
            <a:r>
              <a:rPr lang="ru-RU" altLang="ru-RU" sz="2000" b="1" i="1">
                <a:solidFill>
                  <a:srgbClr val="FFFF66"/>
                </a:solidFill>
              </a:rPr>
              <a:t>боковыми рёбрами</a:t>
            </a:r>
            <a:r>
              <a:rPr lang="ru-RU" altLang="ru-RU" sz="2000">
                <a:solidFill>
                  <a:srgbClr val="FF0000"/>
                </a:solidFill>
              </a:rPr>
              <a:t> </a:t>
            </a:r>
            <a:r>
              <a:rPr lang="ru-RU" altLang="ru-RU" sz="2000"/>
              <a:t>усечённой пирамиды.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/>
              <a:t>      Перпендикуляр, проведённый из какой-нибудь точки одного основания к плоскости другого основания, называется </a:t>
            </a:r>
            <a:r>
              <a:rPr lang="ru-RU" altLang="ru-RU" sz="2000" b="1" i="1">
                <a:solidFill>
                  <a:srgbClr val="FFFF66"/>
                </a:solidFill>
              </a:rPr>
              <a:t>высотой</a:t>
            </a:r>
            <a:r>
              <a:rPr lang="ru-RU" altLang="ru-RU" sz="2000"/>
              <a:t> усечённой пирамиды.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/>
              <a:t>      Боковые грани усечённой пирамиды – </a:t>
            </a:r>
            <a:r>
              <a:rPr lang="ru-RU" altLang="ru-RU" sz="2000" b="1" i="1">
                <a:solidFill>
                  <a:srgbClr val="FFFF66"/>
                </a:solidFill>
              </a:rPr>
              <a:t>трапеции</a:t>
            </a:r>
            <a:r>
              <a:rPr lang="ru-RU" altLang="ru-RU" sz="2000">
                <a:solidFill>
                  <a:srgbClr val="FFFF66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      </a:t>
            </a:r>
            <a:endParaRPr lang="en-US" altLang="ru-RU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/>
              <a:t>      </a:t>
            </a:r>
            <a:r>
              <a:rPr lang="ru-RU" altLang="ru-RU" sz="2000"/>
              <a:t>Усечённую пирамиду с основаниями A1A2…An и B1B2…Bn обозначают так: A1A2…AnB1B2…Bn.</a:t>
            </a:r>
          </a:p>
          <a:p>
            <a:endParaRPr lang="ru-RU" altLang="ru-RU" sz="2000">
              <a:solidFill>
                <a:srgbClr val="FF0000"/>
              </a:solidFill>
            </a:endParaRPr>
          </a:p>
        </p:txBody>
      </p:sp>
      <p:pic>
        <p:nvPicPr>
          <p:cNvPr id="21508" name="Picture 4" descr="18123_2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919413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3573463"/>
            <a:ext cx="51847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sz="2000">
              <a:latin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</a:rPr>
              <a:t>Усечённая пирамида называется </a:t>
            </a:r>
            <a:r>
              <a:rPr lang="ru-RU" altLang="ru-RU" sz="2000" b="1" i="1">
                <a:solidFill>
                  <a:srgbClr val="FFFF66"/>
                </a:solidFill>
                <a:latin typeface="Times New Roman" panose="02020603050405020304" pitchFamily="18" charset="0"/>
              </a:rPr>
              <a:t>правильной</a:t>
            </a:r>
            <a:r>
              <a:rPr lang="ru-RU" altLang="ru-RU" sz="2000">
                <a:latin typeface="Times New Roman" panose="02020603050405020304" pitchFamily="18" charset="0"/>
              </a:rPr>
              <a:t>, если она получена сечением правильной пирамиды плоскостью, параллельной основанию. Основания правильной усечённой пирамиды – </a:t>
            </a:r>
            <a:r>
              <a:rPr lang="ru-RU" altLang="ru-RU" sz="2000" b="1" i="1">
                <a:solidFill>
                  <a:srgbClr val="FFFF66"/>
                </a:solidFill>
                <a:latin typeface="Times New Roman" panose="02020603050405020304" pitchFamily="18" charset="0"/>
              </a:rPr>
              <a:t>правильные многоугольники</a:t>
            </a:r>
            <a:r>
              <a:rPr lang="ru-RU" altLang="ru-RU" sz="2000">
                <a:latin typeface="Times New Roman" panose="02020603050405020304" pitchFamily="18" charset="0"/>
              </a:rPr>
              <a:t>, а боковые грани – </a:t>
            </a:r>
            <a:r>
              <a:rPr lang="ru-RU" altLang="ru-RU" sz="2000" b="1" i="1">
                <a:solidFill>
                  <a:srgbClr val="FFFF66"/>
                </a:solidFill>
                <a:latin typeface="Times New Roman" panose="02020603050405020304" pitchFamily="18" charset="0"/>
              </a:rPr>
              <a:t>равнобедренные трапеции</a:t>
            </a:r>
            <a:r>
              <a:rPr lang="ru-RU" altLang="ru-RU" sz="2000">
                <a:solidFill>
                  <a:srgbClr val="FFFF66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</a:p>
          <a:p>
            <a:r>
              <a:rPr lang="ru-RU" altLang="ru-RU" sz="2000">
                <a:latin typeface="Times New Roman" panose="02020603050405020304" pitchFamily="18" charset="0"/>
              </a:rPr>
              <a:t>Высоты этих трапеций называются </a:t>
            </a:r>
            <a:r>
              <a:rPr lang="ru-RU" altLang="ru-RU" sz="2000" b="1" i="1">
                <a:solidFill>
                  <a:srgbClr val="FFFF66"/>
                </a:solidFill>
                <a:latin typeface="Times New Roman" panose="02020603050405020304" pitchFamily="18" charset="0"/>
              </a:rPr>
              <a:t>апофемами</a:t>
            </a:r>
            <a:r>
              <a:rPr lang="ru-RU" altLang="ru-RU" sz="2000">
                <a:solidFill>
                  <a:srgbClr val="FFFF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948488" y="655320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400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019925" y="65246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A1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651500" y="594995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A2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651500" y="530066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A3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8388350" y="59499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A</a:t>
            </a:r>
            <a:r>
              <a:rPr lang="en-US" altLang="ru-RU" sz="1600" b="1">
                <a:solidFill>
                  <a:srgbClr val="000000"/>
                </a:solidFill>
              </a:rPr>
              <a:t>n</a:t>
            </a: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948488" y="40052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B1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588125" y="3933825"/>
            <a:ext cx="86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>
                <a:solidFill>
                  <a:srgbClr val="000000"/>
                </a:solidFill>
              </a:rPr>
              <a:t>B2</a:t>
            </a: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451725" y="386080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B</a:t>
            </a:r>
            <a:r>
              <a:rPr lang="en-US" altLang="ru-RU" sz="1400" b="1">
                <a:solidFill>
                  <a:srgbClr val="000000"/>
                </a:solidFill>
              </a:rPr>
              <a:t>n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7667625" y="4292600"/>
            <a:ext cx="0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7667625" y="5876925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7812088" y="587692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380288" y="5805488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solidFill>
                  <a:srgbClr val="000000"/>
                </a:solidFill>
              </a:rPr>
              <a:t>O</a:t>
            </a:r>
            <a:endParaRPr lang="ru-RU" alt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4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Свойства усечённой пирамиды. 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r>
              <a:rPr lang="ru-RU" altLang="ru-RU" b="1">
                <a:solidFill>
                  <a:srgbClr val="008080"/>
                </a:solidFill>
              </a:rPr>
              <a:t>1.    Боковые рёбра и высота пирамиды делятся секущей плоскостью на пропорциональные отрезки.</a:t>
            </a:r>
          </a:p>
          <a:p>
            <a:r>
              <a:rPr lang="ru-RU" altLang="ru-RU" b="1">
                <a:solidFill>
                  <a:srgbClr val="008080"/>
                </a:solidFill>
              </a:rPr>
              <a:t>2.    В сечении получ</a:t>
            </a:r>
            <a:r>
              <a:rPr lang="kk-KZ" altLang="ru-RU" b="1">
                <a:solidFill>
                  <a:srgbClr val="008080"/>
                </a:solidFill>
              </a:rPr>
              <a:t>ает</a:t>
            </a:r>
            <a:r>
              <a:rPr lang="ru-RU" altLang="ru-RU" b="1">
                <a:solidFill>
                  <a:srgbClr val="008080"/>
                </a:solidFill>
              </a:rPr>
              <a:t>ся многоугольник, подобный многоугольнику, лежащему в основании.</a:t>
            </a:r>
          </a:p>
          <a:p>
            <a:r>
              <a:rPr lang="ru-RU" altLang="ru-RU" b="1">
                <a:solidFill>
                  <a:srgbClr val="008080"/>
                </a:solidFill>
              </a:rPr>
              <a:t>3.    Площади сечения и основания будут относится между собой, как квадраты их расстояний от вершины пирамиды.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10221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608513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775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33375"/>
            <a:ext cx="39814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16112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17950"/>
            <a:ext cx="4392612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35734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/>
              <a:t>    Площадь поверхности</a:t>
            </a:r>
            <a:r>
              <a:rPr lang="ru-RU" altLang="ru-RU" sz="2400" b="1" i="1">
                <a:solidFill>
                  <a:srgbClr val="FF0000"/>
                </a:solidFill>
              </a:rPr>
              <a:t> </a:t>
            </a:r>
            <a:r>
              <a:rPr lang="ru-RU" altLang="ru-RU" sz="2400"/>
              <a:t>правильной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ru-RU" altLang="ru-RU" sz="2400"/>
              <a:t>усечённой пирамиды: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i="1">
                <a:solidFill>
                  <a:srgbClr val="FFFF00"/>
                </a:solidFill>
              </a:rPr>
              <a:t>                  S=(1/2)*m*(P+P</a:t>
            </a:r>
            <a:r>
              <a:rPr lang="ru-RU" altLang="ru-RU" sz="2400" i="1" baseline="-25000">
                <a:solidFill>
                  <a:srgbClr val="FFFF00"/>
                </a:solidFill>
              </a:rPr>
              <a:t>1</a:t>
            </a:r>
            <a:r>
              <a:rPr lang="ru-RU" altLang="ru-RU" sz="2400" i="1">
                <a:solidFill>
                  <a:srgbClr val="FFFF00"/>
                </a:solidFill>
              </a:rPr>
              <a:t>), где m – апофема, </a:t>
            </a:r>
            <a:r>
              <a:rPr lang="en-US" altLang="ru-RU" sz="2400" i="1">
                <a:solidFill>
                  <a:srgbClr val="FFFF00"/>
                </a:solidFill>
              </a:rPr>
              <a:t>P- </a:t>
            </a:r>
            <a:r>
              <a:rPr lang="ru-RU" altLang="ru-RU" sz="2400" i="1">
                <a:solidFill>
                  <a:srgbClr val="FFFF00"/>
                </a:solidFill>
              </a:rPr>
              <a:t>периметр оснований, </a:t>
            </a:r>
            <a:r>
              <a:rPr lang="en-US" altLang="ru-RU" sz="2400" i="1">
                <a:solidFill>
                  <a:srgbClr val="FFFF00"/>
                </a:solidFill>
              </a:rPr>
              <a:t>P</a:t>
            </a:r>
            <a:r>
              <a:rPr lang="en-US" altLang="ru-RU" sz="1600" i="1">
                <a:solidFill>
                  <a:srgbClr val="FFFF00"/>
                </a:solidFill>
              </a:rPr>
              <a:t>1</a:t>
            </a:r>
            <a:r>
              <a:rPr lang="en-US" altLang="ru-RU" sz="2400" i="1">
                <a:solidFill>
                  <a:srgbClr val="FFFF00"/>
                </a:solidFill>
              </a:rPr>
              <a:t>- </a:t>
            </a:r>
            <a:r>
              <a:rPr lang="ru-RU" altLang="ru-RU" sz="2400" i="1">
                <a:solidFill>
                  <a:srgbClr val="FFFF00"/>
                </a:solidFill>
              </a:rPr>
              <a:t>периметр боковой поверхности.</a:t>
            </a:r>
            <a:endParaRPr lang="ru-RU" altLang="ru-RU" sz="2400">
              <a:solidFill>
                <a:srgbClr val="FFFF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>
                <a:solidFill>
                  <a:srgbClr val="FF0000"/>
                </a:solidFill>
              </a:rPr>
              <a:t>     </a:t>
            </a:r>
            <a:r>
              <a:rPr lang="ru-RU" altLang="ru-RU" sz="2400" b="1"/>
              <a:t>Площадь боковой поверхности</a:t>
            </a:r>
            <a:r>
              <a:rPr lang="ru-RU" altLang="ru-RU" sz="2400"/>
              <a:t> правильной усечённой пирамиды равна произведению полусуммы периметров оснований на апофему: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 i="1">
                <a:solidFill>
                  <a:srgbClr val="FFFF00"/>
                </a:solidFill>
              </a:rPr>
              <a:t>              S</a:t>
            </a:r>
            <a:r>
              <a:rPr lang="ru-RU" altLang="ru-RU" sz="2400" i="1" baseline="-25000">
                <a:solidFill>
                  <a:srgbClr val="FFFF00"/>
                </a:solidFill>
              </a:rPr>
              <a:t>бок</a:t>
            </a:r>
            <a:r>
              <a:rPr lang="ru-RU" altLang="ru-RU" sz="2400" i="1">
                <a:solidFill>
                  <a:srgbClr val="FFFF00"/>
                </a:solidFill>
              </a:rPr>
              <a:t>=1/2*(Р</a:t>
            </a:r>
            <a:r>
              <a:rPr lang="ru-RU" altLang="ru-RU" sz="2400" i="1" baseline="-25000">
                <a:solidFill>
                  <a:srgbClr val="FFFF00"/>
                </a:solidFill>
              </a:rPr>
              <a:t>в</a:t>
            </a:r>
            <a:r>
              <a:rPr lang="ru-RU" altLang="ru-RU" sz="2400" i="1">
                <a:solidFill>
                  <a:srgbClr val="FFFF00"/>
                </a:solidFill>
              </a:rPr>
              <a:t>+Р</a:t>
            </a:r>
            <a:r>
              <a:rPr lang="ru-RU" altLang="ru-RU" sz="2400" i="1" baseline="-25000">
                <a:solidFill>
                  <a:srgbClr val="FFFF00"/>
                </a:solidFill>
              </a:rPr>
              <a:t>н</a:t>
            </a:r>
            <a:r>
              <a:rPr lang="ru-RU" altLang="ru-RU" sz="2400" i="1">
                <a:solidFill>
                  <a:srgbClr val="FFFF00"/>
                </a:solidFill>
              </a:rPr>
              <a:t>)* m, где m – апофема, Р</a:t>
            </a:r>
            <a:r>
              <a:rPr lang="ru-RU" altLang="ru-RU" sz="2400" i="1" baseline="-25000">
                <a:solidFill>
                  <a:srgbClr val="FFFF00"/>
                </a:solidFill>
              </a:rPr>
              <a:t>в</a:t>
            </a:r>
            <a:r>
              <a:rPr lang="ru-RU" altLang="ru-RU" sz="2400" i="1">
                <a:solidFill>
                  <a:srgbClr val="FFFF00"/>
                </a:solidFill>
              </a:rPr>
              <a:t>, Р</a:t>
            </a:r>
            <a:r>
              <a:rPr lang="ru-RU" altLang="ru-RU" sz="2400" i="1" baseline="-25000">
                <a:solidFill>
                  <a:srgbClr val="FFFF00"/>
                </a:solidFill>
              </a:rPr>
              <a:t>н</a:t>
            </a:r>
            <a:r>
              <a:rPr lang="ru-RU" altLang="ru-RU" sz="2400" i="1">
                <a:solidFill>
                  <a:srgbClr val="FFFF00"/>
                </a:solidFill>
              </a:rPr>
              <a:t> – периметр                верхнего и нижнего оснований</a:t>
            </a:r>
            <a:endParaRPr lang="ru-RU" altLang="ru-RU" sz="2400">
              <a:solidFill>
                <a:srgbClr val="FFFF00"/>
              </a:solidFill>
            </a:endParaRPr>
          </a:p>
          <a:p>
            <a:endParaRPr lang="ru-RU" altLang="ru-RU" sz="2400"/>
          </a:p>
        </p:txBody>
      </p:sp>
      <p:pic>
        <p:nvPicPr>
          <p:cNvPr id="23556" name="Picture 4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32416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388" y="3357563"/>
            <a:ext cx="5256212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i="1">
                <a:latin typeface="Times New Roman" panose="02020603050405020304" pitchFamily="18" charset="0"/>
              </a:rPr>
              <a:t>Объём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усечённой пирамиды:</a:t>
            </a:r>
          </a:p>
          <a:p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  <a:t>V=(1/3)*h*(S1+√S1S2+S2), где S1, S2 – площади оснований</a:t>
            </a:r>
            <a:r>
              <a:rPr lang="ru-RU" altLang="ru-RU" sz="2400" i="1">
                <a:latin typeface="Times New Roman" panose="02020603050405020304" pitchFamily="18" charset="0"/>
              </a:rPr>
              <a:t>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r>
              <a:rPr lang="ru-RU" altLang="ru-RU" sz="2400" b="1" i="1">
                <a:latin typeface="Times New Roman" panose="02020603050405020304" pitchFamily="18" charset="0"/>
              </a:rPr>
              <a:t>Площадь боковой грани:</a:t>
            </a:r>
            <a:endParaRPr lang="ru-RU" altLang="ru-RU" sz="2400">
              <a:latin typeface="Times New Roman" panose="02020603050405020304" pitchFamily="18" charset="0"/>
            </a:endParaRPr>
          </a:p>
          <a:p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  <a:t>Sбок.гр.=1/2*m*(g+g1), гдеm – апофема, g, g1 – основания</a:t>
            </a:r>
            <a:r>
              <a:rPr lang="ru-RU" altLang="ru-RU" sz="2400" i="1">
                <a:solidFill>
                  <a:srgbClr val="FFFF00"/>
                </a:solidFill>
              </a:rPr>
              <a:t> </a:t>
            </a:r>
            <a:r>
              <a:rPr lang="ru-RU" altLang="ru-RU" sz="2400" i="1">
                <a:solidFill>
                  <a:srgbClr val="FFFF00"/>
                </a:solidFill>
                <a:latin typeface="Times New Roman" panose="02020603050405020304" pitchFamily="18" charset="0"/>
              </a:rPr>
              <a:t>боковой грани.</a:t>
            </a: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85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9250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rgbClr val="008080"/>
                </a:solidFill>
              </a:rPr>
              <a:t>Плоские сечения пирамиды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4835525" cy="4708525"/>
          </a:xfrm>
        </p:spPr>
        <p:txBody>
          <a:bodyPr/>
          <a:lstStyle/>
          <a:p>
            <a:r>
              <a:rPr lang="ru-RU" altLang="ru-RU" sz="2400">
                <a:solidFill>
                  <a:srgbClr val="008080"/>
                </a:solidFill>
              </a:rPr>
              <a:t>Сечения пирамиды плоскостями, проходящими через её вершину, представляют собой треугольники.</a:t>
            </a:r>
          </a:p>
          <a:p>
            <a:r>
              <a:rPr lang="ru-RU" altLang="ru-RU" sz="2400">
                <a:solidFill>
                  <a:srgbClr val="008080"/>
                </a:solidFill>
              </a:rPr>
              <a:t>В частности, треугольниками являются </a:t>
            </a:r>
            <a:r>
              <a:rPr lang="ru-RU" altLang="ru-RU" sz="2400" b="1">
                <a:solidFill>
                  <a:srgbClr val="008080"/>
                </a:solidFill>
              </a:rPr>
              <a:t>диагональные сечения.</a:t>
            </a:r>
            <a:r>
              <a:rPr lang="ru-RU" altLang="ru-RU" sz="2400">
                <a:solidFill>
                  <a:srgbClr val="008080"/>
                </a:solidFill>
              </a:rPr>
              <a:t> Это сечения плоскостями, проходящими через два несоседних боковых ребра пирамиды.</a:t>
            </a:r>
          </a:p>
        </p:txBody>
      </p:sp>
      <p:grpSp>
        <p:nvGrpSpPr>
          <p:cNvPr id="56324" name="Group 4"/>
          <p:cNvGrpSpPr>
            <a:grpSpLocks noChangeAspect="1"/>
          </p:cNvGrpSpPr>
          <p:nvPr/>
        </p:nvGrpSpPr>
        <p:grpSpPr bwMode="auto">
          <a:xfrm>
            <a:off x="5292725" y="1052513"/>
            <a:ext cx="3600450" cy="3097212"/>
            <a:chOff x="2269" y="1778"/>
            <a:chExt cx="4911" cy="4646"/>
          </a:xfrm>
        </p:grpSpPr>
        <p:sp>
          <p:nvSpPr>
            <p:cNvPr id="56325" name="AutoShape 5"/>
            <p:cNvSpPr>
              <a:spLocks noChangeAspect="1" noChangeArrowheads="1"/>
            </p:cNvSpPr>
            <p:nvPr/>
          </p:nvSpPr>
          <p:spPr bwMode="auto">
            <a:xfrm>
              <a:off x="2269" y="1778"/>
              <a:ext cx="4911" cy="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 flipH="1">
              <a:off x="3822" y="2335"/>
              <a:ext cx="423" cy="25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4245" y="2335"/>
              <a:ext cx="1696" cy="18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3822" y="4147"/>
              <a:ext cx="2118" cy="6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 flipV="1">
              <a:off x="3963" y="2475"/>
              <a:ext cx="424" cy="15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3822" y="2614"/>
              <a:ext cx="706" cy="22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 flipH="1">
              <a:off x="3963" y="2753"/>
              <a:ext cx="706" cy="20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 flipH="1">
              <a:off x="4245" y="3032"/>
              <a:ext cx="565" cy="1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 flipH="1">
              <a:off x="4387" y="3172"/>
              <a:ext cx="564" cy="15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H="1">
              <a:off x="4669" y="3311"/>
              <a:ext cx="424" cy="12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flipH="1">
              <a:off x="4951" y="3450"/>
              <a:ext cx="283" cy="9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 flipH="1">
              <a:off x="5093" y="3590"/>
              <a:ext cx="282" cy="8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flipH="1">
              <a:off x="5375" y="3729"/>
              <a:ext cx="141" cy="5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H="1">
              <a:off x="5516" y="3868"/>
              <a:ext cx="141" cy="4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 flipH="1">
              <a:off x="3088" y="2335"/>
              <a:ext cx="1157" cy="20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>
              <a:off x="4245" y="2335"/>
              <a:ext cx="1298" cy="2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>
              <a:off x="3088" y="4404"/>
              <a:ext cx="1432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 flipH="1">
              <a:off x="5543" y="3394"/>
              <a:ext cx="819" cy="1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V="1">
              <a:off x="4520" y="4808"/>
              <a:ext cx="1023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 flipV="1">
              <a:off x="3088" y="3394"/>
              <a:ext cx="3274" cy="1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5" name="Text Box 25"/>
            <p:cNvSpPr txBox="1">
              <a:spLocks noChangeArrowheads="1"/>
            </p:cNvSpPr>
            <p:nvPr/>
          </p:nvSpPr>
          <p:spPr bwMode="auto">
            <a:xfrm>
              <a:off x="2883" y="3596"/>
              <a:ext cx="564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A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46" name="Text Box 26"/>
            <p:cNvSpPr txBox="1">
              <a:spLocks noChangeArrowheads="1"/>
            </p:cNvSpPr>
            <p:nvPr/>
          </p:nvSpPr>
          <p:spPr bwMode="auto">
            <a:xfrm>
              <a:off x="5543" y="4808"/>
              <a:ext cx="424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C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4111" y="5212"/>
              <a:ext cx="42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D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906" y="1980"/>
              <a:ext cx="819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  S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49" name="Text Box 29"/>
            <p:cNvSpPr txBox="1">
              <a:spLocks noChangeArrowheads="1"/>
            </p:cNvSpPr>
            <p:nvPr/>
          </p:nvSpPr>
          <p:spPr bwMode="auto">
            <a:xfrm>
              <a:off x="6157" y="2990"/>
              <a:ext cx="60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B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>
              <a:off x="4315" y="2384"/>
              <a:ext cx="2047" cy="1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 flipH="1" flipV="1">
              <a:off x="4315" y="2384"/>
              <a:ext cx="205" cy="28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2" name="Text Box 32"/>
            <p:cNvSpPr txBox="1">
              <a:spLocks noChangeArrowheads="1"/>
            </p:cNvSpPr>
            <p:nvPr/>
          </p:nvSpPr>
          <p:spPr bwMode="auto">
            <a:xfrm>
              <a:off x="5751" y="3954"/>
              <a:ext cx="61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 E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53" name="Text Box 33"/>
            <p:cNvSpPr txBox="1">
              <a:spLocks noChangeArrowheads="1"/>
            </p:cNvSpPr>
            <p:nvPr/>
          </p:nvSpPr>
          <p:spPr bwMode="auto">
            <a:xfrm>
              <a:off x="3293" y="4764"/>
              <a:ext cx="613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F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54" name="Text Box 34"/>
            <p:cNvSpPr txBox="1">
              <a:spLocks noChangeArrowheads="1"/>
            </p:cNvSpPr>
            <p:nvPr/>
          </p:nvSpPr>
          <p:spPr bwMode="auto">
            <a:xfrm>
              <a:off x="3701" y="5818"/>
              <a:ext cx="1637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ru-RU" altLang="ru-RU">
                <a:latin typeface="Tahoma" panose="020B0604030504040204" pitchFamily="34" charset="0"/>
              </a:endParaRPr>
            </a:p>
          </p:txBody>
        </p:sp>
      </p:grpSp>
      <p:grpSp>
        <p:nvGrpSpPr>
          <p:cNvPr id="56355" name="Group 35"/>
          <p:cNvGrpSpPr>
            <a:grpSpLocks noChangeAspect="1"/>
          </p:cNvGrpSpPr>
          <p:nvPr/>
        </p:nvGrpSpPr>
        <p:grpSpPr bwMode="auto">
          <a:xfrm>
            <a:off x="5580063" y="3500438"/>
            <a:ext cx="3384550" cy="2736850"/>
            <a:chOff x="2269" y="1778"/>
            <a:chExt cx="4376" cy="4242"/>
          </a:xfrm>
        </p:grpSpPr>
        <p:sp>
          <p:nvSpPr>
            <p:cNvPr id="56356" name="AutoShape 36"/>
            <p:cNvSpPr>
              <a:spLocks noChangeAspect="1" noChangeArrowheads="1"/>
            </p:cNvSpPr>
            <p:nvPr/>
          </p:nvSpPr>
          <p:spPr bwMode="auto">
            <a:xfrm>
              <a:off x="2269" y="1778"/>
              <a:ext cx="4376" cy="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7" name="Line 37"/>
            <p:cNvSpPr>
              <a:spLocks noChangeShapeType="1"/>
            </p:cNvSpPr>
            <p:nvPr/>
          </p:nvSpPr>
          <p:spPr bwMode="auto">
            <a:xfrm flipH="1">
              <a:off x="3822" y="2335"/>
              <a:ext cx="423" cy="25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8" name="Line 38"/>
            <p:cNvSpPr>
              <a:spLocks noChangeShapeType="1"/>
            </p:cNvSpPr>
            <p:nvPr/>
          </p:nvSpPr>
          <p:spPr bwMode="auto">
            <a:xfrm>
              <a:off x="4245" y="2335"/>
              <a:ext cx="1696" cy="18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9" name="Line 39"/>
            <p:cNvSpPr>
              <a:spLocks noChangeShapeType="1"/>
            </p:cNvSpPr>
            <p:nvPr/>
          </p:nvSpPr>
          <p:spPr bwMode="auto">
            <a:xfrm flipV="1">
              <a:off x="3822" y="4147"/>
              <a:ext cx="2118" cy="6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0" name="Line 40"/>
            <p:cNvSpPr>
              <a:spLocks noChangeShapeType="1"/>
            </p:cNvSpPr>
            <p:nvPr/>
          </p:nvSpPr>
          <p:spPr bwMode="auto">
            <a:xfrm flipV="1">
              <a:off x="3963" y="2475"/>
              <a:ext cx="424" cy="15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1" name="Line 41"/>
            <p:cNvSpPr>
              <a:spLocks noChangeShapeType="1"/>
            </p:cNvSpPr>
            <p:nvPr/>
          </p:nvSpPr>
          <p:spPr bwMode="auto">
            <a:xfrm flipV="1">
              <a:off x="3822" y="2614"/>
              <a:ext cx="706" cy="22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2" name="Line 42"/>
            <p:cNvSpPr>
              <a:spLocks noChangeShapeType="1"/>
            </p:cNvSpPr>
            <p:nvPr/>
          </p:nvSpPr>
          <p:spPr bwMode="auto">
            <a:xfrm flipH="1">
              <a:off x="3963" y="2753"/>
              <a:ext cx="706" cy="20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3" name="Line 43"/>
            <p:cNvSpPr>
              <a:spLocks noChangeShapeType="1"/>
            </p:cNvSpPr>
            <p:nvPr/>
          </p:nvSpPr>
          <p:spPr bwMode="auto">
            <a:xfrm flipH="1">
              <a:off x="4245" y="3032"/>
              <a:ext cx="565" cy="1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4" name="Line 44"/>
            <p:cNvSpPr>
              <a:spLocks noChangeShapeType="1"/>
            </p:cNvSpPr>
            <p:nvPr/>
          </p:nvSpPr>
          <p:spPr bwMode="auto">
            <a:xfrm flipH="1">
              <a:off x="4387" y="3172"/>
              <a:ext cx="564" cy="15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5" name="Line 45"/>
            <p:cNvSpPr>
              <a:spLocks noChangeShapeType="1"/>
            </p:cNvSpPr>
            <p:nvPr/>
          </p:nvSpPr>
          <p:spPr bwMode="auto">
            <a:xfrm flipH="1">
              <a:off x="4669" y="3311"/>
              <a:ext cx="424" cy="12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6" name="Line 46"/>
            <p:cNvSpPr>
              <a:spLocks noChangeShapeType="1"/>
            </p:cNvSpPr>
            <p:nvPr/>
          </p:nvSpPr>
          <p:spPr bwMode="auto">
            <a:xfrm flipH="1">
              <a:off x="4951" y="3450"/>
              <a:ext cx="283" cy="9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7" name="Line 47"/>
            <p:cNvSpPr>
              <a:spLocks noChangeShapeType="1"/>
            </p:cNvSpPr>
            <p:nvPr/>
          </p:nvSpPr>
          <p:spPr bwMode="auto">
            <a:xfrm flipH="1">
              <a:off x="5093" y="3590"/>
              <a:ext cx="282" cy="8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8" name="Line 48"/>
            <p:cNvSpPr>
              <a:spLocks noChangeShapeType="1"/>
            </p:cNvSpPr>
            <p:nvPr/>
          </p:nvSpPr>
          <p:spPr bwMode="auto">
            <a:xfrm flipH="1">
              <a:off x="5375" y="3729"/>
              <a:ext cx="141" cy="5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9" name="Line 49"/>
            <p:cNvSpPr>
              <a:spLocks noChangeShapeType="1"/>
            </p:cNvSpPr>
            <p:nvPr/>
          </p:nvSpPr>
          <p:spPr bwMode="auto">
            <a:xfrm flipH="1">
              <a:off x="5516" y="3868"/>
              <a:ext cx="141" cy="4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0" name="Line 50"/>
            <p:cNvSpPr>
              <a:spLocks noChangeShapeType="1"/>
            </p:cNvSpPr>
            <p:nvPr/>
          </p:nvSpPr>
          <p:spPr bwMode="auto">
            <a:xfrm flipH="1">
              <a:off x="3257" y="2335"/>
              <a:ext cx="988" cy="1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1" name="Line 51"/>
            <p:cNvSpPr>
              <a:spLocks noChangeShapeType="1"/>
            </p:cNvSpPr>
            <p:nvPr/>
          </p:nvSpPr>
          <p:spPr bwMode="auto">
            <a:xfrm>
              <a:off x="4245" y="2335"/>
              <a:ext cx="1130" cy="2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2" name="Line 52"/>
            <p:cNvSpPr>
              <a:spLocks noChangeShapeType="1"/>
            </p:cNvSpPr>
            <p:nvPr/>
          </p:nvSpPr>
          <p:spPr bwMode="auto">
            <a:xfrm>
              <a:off x="3257" y="3869"/>
              <a:ext cx="565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3" name="Line 53"/>
            <p:cNvSpPr>
              <a:spLocks noChangeShapeType="1"/>
            </p:cNvSpPr>
            <p:nvPr/>
          </p:nvSpPr>
          <p:spPr bwMode="auto">
            <a:xfrm flipH="1">
              <a:off x="5375" y="4147"/>
              <a:ext cx="564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4" name="Line 54"/>
            <p:cNvSpPr>
              <a:spLocks noChangeShapeType="1"/>
            </p:cNvSpPr>
            <p:nvPr/>
          </p:nvSpPr>
          <p:spPr bwMode="auto">
            <a:xfrm>
              <a:off x="3822" y="4844"/>
              <a:ext cx="1553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5" name="Line 55"/>
            <p:cNvSpPr>
              <a:spLocks noChangeShapeType="1"/>
            </p:cNvSpPr>
            <p:nvPr/>
          </p:nvSpPr>
          <p:spPr bwMode="auto">
            <a:xfrm>
              <a:off x="3257" y="3869"/>
              <a:ext cx="268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6" name="Text Box 56"/>
            <p:cNvSpPr txBox="1">
              <a:spLocks noChangeArrowheads="1"/>
            </p:cNvSpPr>
            <p:nvPr/>
          </p:nvSpPr>
          <p:spPr bwMode="auto">
            <a:xfrm>
              <a:off x="2883" y="3596"/>
              <a:ext cx="564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A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77" name="Text Box 57"/>
            <p:cNvSpPr txBox="1">
              <a:spLocks noChangeArrowheads="1"/>
            </p:cNvSpPr>
            <p:nvPr/>
          </p:nvSpPr>
          <p:spPr bwMode="auto">
            <a:xfrm>
              <a:off x="5375" y="5123"/>
              <a:ext cx="424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C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78" name="Text Box 58"/>
            <p:cNvSpPr txBox="1">
              <a:spLocks noChangeArrowheads="1"/>
            </p:cNvSpPr>
            <p:nvPr/>
          </p:nvSpPr>
          <p:spPr bwMode="auto">
            <a:xfrm>
              <a:off x="3396" y="4843"/>
              <a:ext cx="42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D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79" name="Text Box 59"/>
            <p:cNvSpPr txBox="1">
              <a:spLocks noChangeArrowheads="1"/>
            </p:cNvSpPr>
            <p:nvPr/>
          </p:nvSpPr>
          <p:spPr bwMode="auto">
            <a:xfrm>
              <a:off x="4111" y="1980"/>
              <a:ext cx="42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S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80" name="Text Box 60"/>
            <p:cNvSpPr txBox="1">
              <a:spLocks noChangeArrowheads="1"/>
            </p:cNvSpPr>
            <p:nvPr/>
          </p:nvSpPr>
          <p:spPr bwMode="auto">
            <a:xfrm>
              <a:off x="5953" y="3798"/>
              <a:ext cx="610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altLang="ru-RU" sz="1400">
                  <a:latin typeface="Tahoma" panose="020B0604030504040204" pitchFamily="34" charset="0"/>
                </a:rPr>
                <a:t>B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56381" name="Text Box 61"/>
            <p:cNvSpPr txBox="1">
              <a:spLocks noChangeArrowheads="1"/>
            </p:cNvSpPr>
            <p:nvPr/>
          </p:nvSpPr>
          <p:spPr bwMode="auto">
            <a:xfrm>
              <a:off x="3497" y="5414"/>
              <a:ext cx="184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ru-RU" altLang="ru-RU">
                <a:latin typeface="Tahoma" panose="020B0604030504040204" pitchFamily="34" charset="0"/>
              </a:endParaRPr>
            </a:p>
          </p:txBody>
        </p:sp>
      </p:grpSp>
      <p:sp>
        <p:nvSpPr>
          <p:cNvPr id="56382" name="Rectangle 62"/>
          <p:cNvSpPr>
            <a:spLocks noChangeArrowheads="1"/>
          </p:cNvSpPr>
          <p:nvPr/>
        </p:nvSpPr>
        <p:spPr bwMode="auto">
          <a:xfrm>
            <a:off x="5435600" y="5942013"/>
            <a:ext cx="3708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8080"/>
                </a:solidFill>
                <a:latin typeface="Tahoma" panose="020B0604030504040204" pitchFamily="34" charset="0"/>
              </a:rPr>
              <a:t>∆SDB – диагональное сечение пирамиды SABCD.</a:t>
            </a:r>
          </a:p>
          <a:p>
            <a:endParaRPr lang="ru-RU" altLang="ru-RU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8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27088" y="134143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993300"/>
                </a:solidFill>
              </a:rPr>
              <a:t>Построить сечение четырехугольной пирамиды плоскостью, проходящей через прямую </a:t>
            </a:r>
            <a:r>
              <a:rPr lang="en-US" altLang="ru-RU" b="1">
                <a:solidFill>
                  <a:srgbClr val="993300"/>
                </a:solidFill>
              </a:rPr>
              <a:t>g </a:t>
            </a:r>
            <a:r>
              <a:rPr lang="ru-RU" altLang="ru-RU" b="1">
                <a:solidFill>
                  <a:srgbClr val="993300"/>
                </a:solidFill>
              </a:rPr>
              <a:t>и точку Е </a:t>
            </a:r>
            <a:r>
              <a:rPr lang="ru-RU" altLang="ru-RU" b="1">
                <a:solidFill>
                  <a:srgbClr val="993300"/>
                </a:solidFill>
                <a:cs typeface="Arial" panose="020B0604020202020204" pitchFamily="34" charset="0"/>
              </a:rPr>
              <a:t>є пл</a:t>
            </a:r>
            <a:r>
              <a:rPr lang="ru-RU" altLang="ru-RU" b="1">
                <a:solidFill>
                  <a:srgbClr val="993300"/>
                </a:solidFill>
              </a:rPr>
              <a:t>.(</a:t>
            </a:r>
            <a:r>
              <a:rPr lang="en-US" altLang="ru-RU" b="1">
                <a:solidFill>
                  <a:srgbClr val="993300"/>
                </a:solidFill>
              </a:rPr>
              <a:t>SCD)</a:t>
            </a:r>
            <a:r>
              <a:rPr lang="ru-RU" altLang="ru-RU" b="1">
                <a:solidFill>
                  <a:srgbClr val="993300"/>
                </a:solidFill>
              </a:rPr>
              <a:t>.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508625" y="2205038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2468" name="AutoShape 4"/>
          <p:cNvSpPr>
            <a:spLocks noChangeAspect="1" noChangeArrowheads="1"/>
          </p:cNvSpPr>
          <p:nvPr/>
        </p:nvSpPr>
        <p:spPr bwMode="auto">
          <a:xfrm>
            <a:off x="323850" y="2205038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323850" y="3462338"/>
            <a:ext cx="1714500" cy="457200"/>
            <a:chOff x="204" y="2181"/>
            <a:chExt cx="1080" cy="288"/>
          </a:xfrm>
        </p:grpSpPr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492" y="2253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K</a:t>
              </a:r>
              <a:endParaRPr lang="ru-RU" altLang="ru-RU"/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 flipV="1">
              <a:off x="204" y="2181"/>
              <a:ext cx="1080" cy="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411413" y="2420938"/>
            <a:ext cx="1943100" cy="2857500"/>
            <a:chOff x="1519" y="1525"/>
            <a:chExt cx="1224" cy="1800"/>
          </a:xfrm>
        </p:grpSpPr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2292" y="2037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G</a:t>
              </a:r>
              <a:endParaRPr lang="ru-RU" altLang="ru-RU"/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auto">
            <a:xfrm>
              <a:off x="2076" y="2397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H</a:t>
              </a:r>
              <a:endParaRPr lang="ru-RU" altLang="ru-RU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H="1">
              <a:off x="1519" y="1525"/>
              <a:ext cx="1224" cy="180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438150" y="3462338"/>
            <a:ext cx="4421188" cy="614362"/>
            <a:chOff x="276" y="2181"/>
            <a:chExt cx="2808" cy="360"/>
          </a:xfrm>
        </p:grpSpPr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1212" y="2181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L</a:t>
              </a:r>
              <a:endParaRPr lang="ru-RU" altLang="ru-RU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H="1" flipV="1">
              <a:off x="276" y="2253"/>
              <a:ext cx="2808" cy="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1258888" y="3860800"/>
            <a:ext cx="865187" cy="644525"/>
            <a:chOff x="780" y="2469"/>
            <a:chExt cx="504" cy="360"/>
          </a:xfrm>
        </p:grpSpPr>
        <p:sp>
          <p:nvSpPr>
            <p:cNvPr id="62480" name="Text Box 16"/>
            <p:cNvSpPr txBox="1">
              <a:spLocks noChangeArrowheads="1"/>
            </p:cNvSpPr>
            <p:nvPr/>
          </p:nvSpPr>
          <p:spPr bwMode="auto">
            <a:xfrm>
              <a:off x="924" y="2613"/>
              <a:ext cx="21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M</a:t>
              </a:r>
              <a:endParaRPr lang="ru-RU" altLang="ru-RU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 flipH="1">
              <a:off x="780" y="2469"/>
              <a:ext cx="504" cy="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900113" y="2276475"/>
            <a:ext cx="3024187" cy="2520950"/>
            <a:chOff x="567" y="1434"/>
            <a:chExt cx="1905" cy="1588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1644" y="1821"/>
              <a:ext cx="21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N</a:t>
              </a:r>
              <a:endParaRPr lang="ru-RU" altLang="ru-RU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 flipH="1">
              <a:off x="567" y="1434"/>
              <a:ext cx="1905" cy="1588"/>
            </a:xfrm>
            <a:prstGeom prst="line">
              <a:avLst/>
            </a:prstGeom>
            <a:noFill/>
            <a:ln w="317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2268538" y="4221163"/>
            <a:ext cx="1150937" cy="984250"/>
            <a:chOff x="1429" y="2659"/>
            <a:chExt cx="725" cy="620"/>
          </a:xfrm>
        </p:grpSpPr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1500" y="2973"/>
              <a:ext cx="21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F</a:t>
              </a:r>
              <a:endParaRPr lang="ru-RU" altLang="ru-RU"/>
            </a:p>
          </p:txBody>
        </p:sp>
        <p:sp>
          <p:nvSpPr>
            <p:cNvPr id="62487" name="Line 23"/>
            <p:cNvSpPr>
              <a:spLocks noChangeShapeType="1"/>
            </p:cNvSpPr>
            <p:nvPr/>
          </p:nvSpPr>
          <p:spPr bwMode="auto">
            <a:xfrm flipH="1">
              <a:off x="1429" y="2659"/>
              <a:ext cx="725" cy="62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88" name="Line 24"/>
          <p:cNvSpPr>
            <a:spLocks noChangeShapeType="1"/>
          </p:cNvSpPr>
          <p:nvPr/>
        </p:nvSpPr>
        <p:spPr bwMode="auto">
          <a:xfrm flipH="1" flipV="1">
            <a:off x="2916238" y="3141663"/>
            <a:ext cx="757237" cy="227012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2489" name="Group 25"/>
          <p:cNvGrpSpPr>
            <a:grpSpLocks/>
          </p:cNvGrpSpPr>
          <p:nvPr/>
        </p:nvGrpSpPr>
        <p:grpSpPr bwMode="auto">
          <a:xfrm>
            <a:off x="539750" y="1844675"/>
            <a:ext cx="6985000" cy="3508375"/>
            <a:chOff x="340" y="1162"/>
            <a:chExt cx="4400" cy="2210"/>
          </a:xfrm>
        </p:grpSpPr>
        <p:grpSp>
          <p:nvGrpSpPr>
            <p:cNvPr id="62490" name="Group 26"/>
            <p:cNvGrpSpPr>
              <a:grpSpLocks/>
            </p:cNvGrpSpPr>
            <p:nvPr/>
          </p:nvGrpSpPr>
          <p:grpSpPr bwMode="auto">
            <a:xfrm>
              <a:off x="340" y="1389"/>
              <a:ext cx="2453" cy="1983"/>
              <a:chOff x="343" y="1389"/>
              <a:chExt cx="2453" cy="1983"/>
            </a:xfrm>
          </p:grpSpPr>
          <p:sp>
            <p:nvSpPr>
              <p:cNvPr id="62491" name="Text Box 27"/>
              <p:cNvSpPr txBox="1">
                <a:spLocks noChangeArrowheads="1"/>
              </p:cNvSpPr>
              <p:nvPr/>
            </p:nvSpPr>
            <p:spPr bwMode="auto">
              <a:xfrm>
                <a:off x="1791" y="1389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S</a:t>
                </a:r>
                <a:endParaRPr lang="ru-RU" altLang="ru-RU"/>
              </a:p>
            </p:txBody>
          </p:sp>
          <p:sp>
            <p:nvSpPr>
              <p:cNvPr id="62492" name="Text Box 28"/>
              <p:cNvSpPr txBox="1">
                <a:spLocks noChangeArrowheads="1"/>
              </p:cNvSpPr>
              <p:nvPr/>
            </p:nvSpPr>
            <p:spPr bwMode="auto">
              <a:xfrm>
                <a:off x="1644" y="2037"/>
                <a:ext cx="21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B</a:t>
                </a:r>
                <a:endParaRPr lang="ru-RU" altLang="ru-RU"/>
              </a:p>
            </p:txBody>
          </p:sp>
          <p:sp>
            <p:nvSpPr>
              <p:cNvPr id="62493" name="Text Box 29"/>
              <p:cNvSpPr txBox="1">
                <a:spLocks noChangeArrowheads="1"/>
              </p:cNvSpPr>
              <p:nvPr/>
            </p:nvSpPr>
            <p:spPr bwMode="auto">
              <a:xfrm>
                <a:off x="1212" y="2469"/>
                <a:ext cx="2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A</a:t>
                </a:r>
                <a:endParaRPr lang="ru-RU" altLang="ru-RU"/>
              </a:p>
            </p:txBody>
          </p:sp>
          <p:sp>
            <p:nvSpPr>
              <p:cNvPr id="62494" name="Text Box 30"/>
              <p:cNvSpPr txBox="1">
                <a:spLocks noChangeArrowheads="1"/>
              </p:cNvSpPr>
              <p:nvPr/>
            </p:nvSpPr>
            <p:spPr bwMode="auto">
              <a:xfrm>
                <a:off x="2436" y="2253"/>
                <a:ext cx="2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C</a:t>
                </a:r>
                <a:endParaRPr lang="ru-RU" altLang="ru-RU"/>
              </a:p>
            </p:txBody>
          </p:sp>
          <p:sp>
            <p:nvSpPr>
              <p:cNvPr id="62495" name="Text Box 31"/>
              <p:cNvSpPr txBox="1">
                <a:spLocks noChangeArrowheads="1"/>
              </p:cNvSpPr>
              <p:nvPr/>
            </p:nvSpPr>
            <p:spPr bwMode="auto">
              <a:xfrm>
                <a:off x="2148" y="2613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D</a:t>
                </a:r>
                <a:endParaRPr lang="ru-RU" altLang="ru-RU"/>
              </a:p>
            </p:txBody>
          </p:sp>
          <p:sp>
            <p:nvSpPr>
              <p:cNvPr id="62496" name="Text Box 32"/>
              <p:cNvSpPr txBox="1">
                <a:spLocks noChangeArrowheads="1"/>
              </p:cNvSpPr>
              <p:nvPr/>
            </p:nvSpPr>
            <p:spPr bwMode="auto">
              <a:xfrm>
                <a:off x="2508" y="1677"/>
                <a:ext cx="28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>
                    <a:cs typeface="Arial" panose="020B0604020202020204" pitchFamily="34" charset="0"/>
                  </a:rPr>
                  <a:t>•</a:t>
                </a:r>
                <a:r>
                  <a:rPr lang="ru-RU" altLang="ru-RU" sz="1400"/>
                  <a:t> E</a:t>
                </a:r>
                <a:endParaRPr lang="ru-RU" altLang="ru-RU"/>
              </a:p>
            </p:txBody>
          </p:sp>
          <p:grpSp>
            <p:nvGrpSpPr>
              <p:cNvPr id="62497" name="Group 33"/>
              <p:cNvGrpSpPr>
                <a:grpSpLocks/>
              </p:cNvGrpSpPr>
              <p:nvPr/>
            </p:nvGrpSpPr>
            <p:grpSpPr bwMode="auto">
              <a:xfrm>
                <a:off x="343" y="1525"/>
                <a:ext cx="2166" cy="1785"/>
                <a:chOff x="348" y="1525"/>
                <a:chExt cx="2166" cy="1785"/>
              </a:xfrm>
            </p:grpSpPr>
            <p:sp>
              <p:nvSpPr>
                <p:cNvPr id="62498" name="Line 34"/>
                <p:cNvSpPr>
                  <a:spLocks noChangeShapeType="1"/>
                </p:cNvSpPr>
                <p:nvPr/>
              </p:nvSpPr>
              <p:spPr bwMode="auto">
                <a:xfrm>
                  <a:off x="1788" y="2182"/>
                  <a:ext cx="720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84" y="1533"/>
                  <a:ext cx="648" cy="9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284" y="2182"/>
                  <a:ext cx="504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154" y="2388"/>
                  <a:ext cx="36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2470"/>
                  <a:ext cx="864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3" name="Line 39"/>
                <p:cNvSpPr>
                  <a:spLocks noChangeShapeType="1"/>
                </p:cNvSpPr>
                <p:nvPr/>
              </p:nvSpPr>
              <p:spPr bwMode="auto">
                <a:xfrm>
                  <a:off x="1932" y="1525"/>
                  <a:ext cx="576" cy="8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4" name="Line 40"/>
                <p:cNvSpPr>
                  <a:spLocks noChangeShapeType="1"/>
                </p:cNvSpPr>
                <p:nvPr/>
              </p:nvSpPr>
              <p:spPr bwMode="auto">
                <a:xfrm>
                  <a:off x="1932" y="1525"/>
                  <a:ext cx="216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791" y="1525"/>
                  <a:ext cx="144" cy="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6" name="Line 42"/>
                <p:cNvSpPr>
                  <a:spLocks noChangeShapeType="1"/>
                </p:cNvSpPr>
                <p:nvPr/>
              </p:nvSpPr>
              <p:spPr bwMode="auto">
                <a:xfrm>
                  <a:off x="348" y="2086"/>
                  <a:ext cx="1728" cy="12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507" name="Text Box 43"/>
              <p:cNvSpPr txBox="1">
                <a:spLocks noChangeArrowheads="1"/>
              </p:cNvSpPr>
              <p:nvPr/>
            </p:nvSpPr>
            <p:spPr bwMode="auto">
              <a:xfrm>
                <a:off x="1998" y="3136"/>
                <a:ext cx="20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200"/>
                  <a:t>g</a:t>
                </a:r>
                <a:endParaRPr lang="ru-RU" altLang="ru-RU"/>
              </a:p>
            </p:txBody>
          </p:sp>
        </p:grpSp>
        <p:sp>
          <p:nvSpPr>
            <p:cNvPr id="62508" name="Text Box 44"/>
            <p:cNvSpPr txBox="1">
              <a:spLocks noChangeArrowheads="1"/>
            </p:cNvSpPr>
            <p:nvPr/>
          </p:nvSpPr>
          <p:spPr bwMode="auto">
            <a:xfrm>
              <a:off x="3515" y="1162"/>
              <a:ext cx="122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400" b="1"/>
                <a:t>Решение:</a:t>
              </a:r>
            </a:p>
            <a:p>
              <a:pPr eaLnBrk="1" hangingPunct="1">
                <a:spcBef>
                  <a:spcPct val="50000"/>
                </a:spcBef>
              </a:pPr>
              <a:endParaRPr lang="ru-RU" altLang="ru-RU" sz="1400" b="1"/>
            </a:p>
          </p:txBody>
        </p:sp>
      </p:grp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924300" y="2205038"/>
            <a:ext cx="4968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l" eaLnBrk="1" hangingPunct="1"/>
            <a:r>
              <a:rPr lang="ru-RU" altLang="ru-RU" sz="1400"/>
              <a:t> </a:t>
            </a:r>
            <a:r>
              <a:rPr lang="ru-RU" altLang="ru-RU" sz="1400" b="1"/>
              <a:t>1. Проведем прямую </a:t>
            </a:r>
            <a:r>
              <a:rPr lang="en-US" altLang="ru-RU" sz="1400" b="1"/>
              <a:t>CD</a:t>
            </a:r>
            <a:r>
              <a:rPr lang="ru-RU" altLang="ru-RU" sz="1400" b="1"/>
              <a:t>, </a:t>
            </a:r>
            <a:r>
              <a:rPr lang="en-US" altLang="ru-RU" sz="1400" b="1"/>
              <a:t>CD</a:t>
            </a:r>
            <a:r>
              <a:rPr lang="ru-RU" altLang="ru-RU" sz="1400" b="1"/>
              <a:t> ∩ </a:t>
            </a:r>
            <a:r>
              <a:rPr lang="en-US" altLang="ru-RU" sz="1400" b="1"/>
              <a:t>g</a:t>
            </a:r>
            <a:r>
              <a:rPr lang="ru-RU" altLang="ru-RU" sz="1400" b="1"/>
              <a:t> ≡ </a:t>
            </a:r>
            <a:r>
              <a:rPr lang="en-US" altLang="ru-RU" sz="1400" b="1"/>
              <a:t>F</a:t>
            </a:r>
            <a:r>
              <a:rPr lang="ru-RU" altLang="ru-RU" sz="1400" b="1"/>
              <a:t>, </a:t>
            </a:r>
          </a:p>
          <a:p>
            <a:pPr lvl="2" algn="l" eaLnBrk="1" hangingPunct="1"/>
            <a:r>
              <a:rPr lang="ru-RU" altLang="ru-RU" sz="1400" b="1"/>
              <a:t>         </a:t>
            </a:r>
            <a:r>
              <a:rPr lang="en-US" altLang="ru-RU" sz="1400" b="1"/>
              <a:t>F</a:t>
            </a:r>
            <a:r>
              <a:rPr lang="ru-RU" altLang="ru-RU" sz="1400" b="1"/>
              <a:t> Є (</a:t>
            </a:r>
            <a:r>
              <a:rPr lang="en-US" altLang="ru-RU" sz="1400" b="1"/>
              <a:t>SCD</a:t>
            </a:r>
            <a:r>
              <a:rPr lang="ru-RU" altLang="ru-RU" sz="1400" b="1"/>
              <a:t>).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4932363" y="2636838"/>
            <a:ext cx="38877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2.   Проведем прямую </a:t>
            </a:r>
            <a:r>
              <a:rPr lang="en-US" altLang="ru-RU" sz="1400" b="1"/>
              <a:t>FE</a:t>
            </a:r>
            <a:r>
              <a:rPr lang="ru-RU" altLang="ru-RU" sz="1400" b="1"/>
              <a:t>, получим точки              </a:t>
            </a:r>
          </a:p>
          <a:p>
            <a:pPr eaLnBrk="1" hangingPunct="1"/>
            <a:r>
              <a:rPr lang="ru-RU" altLang="ru-RU" sz="1400" b="1"/>
              <a:t>      пересечения с ребрами пирамиды:  </a:t>
            </a:r>
          </a:p>
          <a:p>
            <a:pPr eaLnBrk="1" hangingPunct="1"/>
            <a:r>
              <a:rPr lang="ru-RU" altLang="ru-RU" sz="1400" b="1"/>
              <a:t>               </a:t>
            </a:r>
            <a:r>
              <a:rPr lang="en-US" altLang="ru-RU" sz="1400" b="1"/>
              <a:t>SD</a:t>
            </a:r>
            <a:r>
              <a:rPr lang="ru-RU" altLang="ru-RU" sz="1400" b="1"/>
              <a:t> ∩ </a:t>
            </a:r>
            <a:r>
              <a:rPr lang="en-US" altLang="ru-RU" sz="1400" b="1"/>
              <a:t>FE</a:t>
            </a:r>
            <a:r>
              <a:rPr lang="ru-RU" altLang="ru-RU" sz="1400" b="1"/>
              <a:t> ≡ </a:t>
            </a:r>
            <a:r>
              <a:rPr lang="en-US" altLang="ru-RU" sz="1400" b="1"/>
              <a:t>H</a:t>
            </a:r>
            <a:r>
              <a:rPr lang="ru-RU" altLang="ru-RU" sz="1400" b="1"/>
              <a:t>,    </a:t>
            </a:r>
            <a:r>
              <a:rPr lang="en-US" altLang="ru-RU" sz="1400" b="1"/>
              <a:t>SC</a:t>
            </a:r>
            <a:r>
              <a:rPr lang="ru-RU" altLang="ru-RU" sz="1400" b="1"/>
              <a:t> ∩ </a:t>
            </a:r>
            <a:r>
              <a:rPr lang="en-US" altLang="ru-RU" sz="1400" b="1"/>
              <a:t>FE</a:t>
            </a:r>
            <a:r>
              <a:rPr lang="ru-RU" altLang="ru-RU" sz="1400" b="1"/>
              <a:t> ≡ </a:t>
            </a:r>
            <a:r>
              <a:rPr lang="en-US" altLang="ru-RU" sz="1400" b="1"/>
              <a:t>G</a:t>
            </a:r>
            <a:r>
              <a:rPr lang="ru-RU" altLang="ru-RU" sz="1400" b="1"/>
              <a:t>.</a:t>
            </a:r>
          </a:p>
        </p:txBody>
      </p:sp>
      <p:sp>
        <p:nvSpPr>
          <p:cNvPr id="62511" name="Text Box 47"/>
          <p:cNvSpPr txBox="1">
            <a:spLocks noChangeArrowheads="1"/>
          </p:cNvSpPr>
          <p:nvPr/>
        </p:nvSpPr>
        <p:spPr bwMode="auto">
          <a:xfrm>
            <a:off x="4932363" y="3213100"/>
            <a:ext cx="39608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1"/>
              <a:t>3. Построим прямую </a:t>
            </a:r>
            <a:r>
              <a:rPr lang="en-US" altLang="ru-RU" sz="1400" b="1"/>
              <a:t>AD</a:t>
            </a:r>
            <a:r>
              <a:rPr lang="ru-RU" altLang="ru-RU" sz="1400" b="1"/>
              <a:t>. </a:t>
            </a:r>
            <a:r>
              <a:rPr lang="en-US" altLang="ru-RU" sz="1400" b="1"/>
              <a:t>AD</a:t>
            </a:r>
            <a:r>
              <a:rPr lang="ru-RU" altLang="ru-RU" sz="1400" b="1"/>
              <a:t> ∩ </a:t>
            </a:r>
            <a:r>
              <a:rPr lang="en-US" altLang="ru-RU" sz="1400" b="1"/>
              <a:t>g</a:t>
            </a:r>
            <a:r>
              <a:rPr lang="ru-RU" altLang="ru-RU" sz="1400" b="1"/>
              <a:t> ≡ </a:t>
            </a:r>
            <a:r>
              <a:rPr lang="en-US" altLang="ru-RU" sz="1400" b="1"/>
              <a:t>K</a:t>
            </a:r>
            <a:r>
              <a:rPr lang="ru-RU" altLang="ru-RU" sz="1400" b="1"/>
              <a:t>,                  </a:t>
            </a:r>
            <a:r>
              <a:rPr lang="en-US" altLang="ru-RU" sz="1400" b="1"/>
              <a:t>K</a:t>
            </a:r>
            <a:r>
              <a:rPr lang="ru-RU" altLang="ru-RU" sz="1400" b="1"/>
              <a:t> Є (</a:t>
            </a:r>
            <a:r>
              <a:rPr lang="en-US" altLang="ru-RU" sz="1400" b="1"/>
              <a:t>SAD</a:t>
            </a:r>
            <a:r>
              <a:rPr lang="ru-RU" altLang="ru-RU" sz="1400" b="1"/>
              <a:t>).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b="1"/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4932363" y="3716338"/>
            <a:ext cx="421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4. Через точки </a:t>
            </a:r>
            <a:r>
              <a:rPr lang="en-US" altLang="ru-RU" sz="1400" b="1"/>
              <a:t>K </a:t>
            </a:r>
            <a:r>
              <a:rPr lang="ru-RU" altLang="ru-RU" sz="1400" b="1"/>
              <a:t>и </a:t>
            </a:r>
            <a:r>
              <a:rPr lang="en-US" altLang="ru-RU" sz="1400" b="1"/>
              <a:t>H</a:t>
            </a:r>
            <a:r>
              <a:rPr lang="ru-RU" altLang="ru-RU" sz="1400" b="1"/>
              <a:t> проведем прямую </a:t>
            </a:r>
            <a:r>
              <a:rPr lang="en-US" altLang="ru-RU" sz="1400" b="1"/>
              <a:t>KH. </a:t>
            </a:r>
            <a:r>
              <a:rPr lang="ru-RU" altLang="ru-RU" sz="1400" b="1"/>
              <a:t>                 </a:t>
            </a:r>
            <a:r>
              <a:rPr lang="en-US" altLang="ru-RU" sz="1400" b="1"/>
              <a:t>KH</a:t>
            </a:r>
            <a:r>
              <a:rPr lang="ru-RU" altLang="ru-RU" sz="1400" b="1"/>
              <a:t> </a:t>
            </a:r>
            <a:r>
              <a:rPr lang="en-US" altLang="ru-RU" sz="1400" b="1"/>
              <a:t>∩</a:t>
            </a:r>
            <a:r>
              <a:rPr lang="ru-RU" altLang="ru-RU" sz="1400" b="1"/>
              <a:t> </a:t>
            </a:r>
            <a:r>
              <a:rPr lang="en-US" altLang="ru-RU" sz="1400" b="1"/>
              <a:t>SA</a:t>
            </a:r>
            <a:r>
              <a:rPr lang="ru-RU" altLang="ru-RU" sz="1400" b="1"/>
              <a:t>  </a:t>
            </a:r>
            <a:r>
              <a:rPr lang="en-US" altLang="ru-RU" sz="1400" b="1"/>
              <a:t>≡</a:t>
            </a:r>
            <a:r>
              <a:rPr lang="ru-RU" altLang="ru-RU" sz="1400" b="1"/>
              <a:t> </a:t>
            </a:r>
            <a:r>
              <a:rPr lang="en-US" altLang="ru-RU" sz="1400" b="1"/>
              <a:t>L.</a:t>
            </a:r>
            <a:endParaRPr lang="ru-RU" altLang="ru-RU" sz="1400" b="1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932363" y="4149725"/>
            <a:ext cx="3671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1"/>
              <a:t>5. Построим прямую </a:t>
            </a:r>
            <a:r>
              <a:rPr lang="en-US" altLang="ru-RU" sz="1400" b="1"/>
              <a:t>A</a:t>
            </a:r>
            <a:r>
              <a:rPr lang="ru-RU" altLang="ru-RU" sz="1400" b="1"/>
              <a:t>В, </a:t>
            </a:r>
            <a:r>
              <a:rPr lang="en-US" altLang="ru-RU" sz="1400" b="1"/>
              <a:t>A</a:t>
            </a:r>
            <a:r>
              <a:rPr lang="ru-RU" altLang="ru-RU" sz="1400" b="1"/>
              <a:t>В ∩ </a:t>
            </a:r>
            <a:r>
              <a:rPr lang="en-US" altLang="ru-RU" sz="1400" b="1"/>
              <a:t>g</a:t>
            </a:r>
            <a:r>
              <a:rPr lang="ru-RU" altLang="ru-RU" sz="1400" b="1"/>
              <a:t> ≡ </a:t>
            </a:r>
            <a:r>
              <a:rPr lang="en-US" altLang="ru-RU" sz="1400" b="1"/>
              <a:t>M</a:t>
            </a:r>
            <a:r>
              <a:rPr lang="ru-RU" altLang="ru-RU" sz="1400" b="1"/>
              <a:t>,      </a:t>
            </a:r>
            <a:r>
              <a:rPr lang="en-US" altLang="ru-RU" sz="1400" b="1"/>
              <a:t>M</a:t>
            </a:r>
            <a:r>
              <a:rPr lang="ru-RU" altLang="ru-RU" sz="1400" b="1"/>
              <a:t> Є (</a:t>
            </a:r>
            <a:r>
              <a:rPr lang="en-US" altLang="ru-RU" sz="1400" b="1"/>
              <a:t>SAB</a:t>
            </a:r>
            <a:r>
              <a:rPr lang="ru-RU" altLang="ru-RU" sz="1400" b="1"/>
              <a:t>).</a:t>
            </a:r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4932363" y="4581525"/>
            <a:ext cx="403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6. Через точки </a:t>
            </a:r>
            <a:r>
              <a:rPr lang="en-US" altLang="ru-RU" sz="1400" b="1"/>
              <a:t>M </a:t>
            </a:r>
            <a:r>
              <a:rPr lang="ru-RU" altLang="ru-RU" sz="1400" b="1"/>
              <a:t>и </a:t>
            </a:r>
            <a:r>
              <a:rPr lang="en-US" altLang="ru-RU" sz="1400" b="1"/>
              <a:t>L </a:t>
            </a:r>
            <a:r>
              <a:rPr lang="ru-RU" altLang="ru-RU" sz="1400" b="1"/>
              <a:t>строим   </a:t>
            </a:r>
            <a:r>
              <a:rPr lang="en-US" altLang="ru-RU" sz="1400" b="1"/>
              <a:t>ML</a:t>
            </a:r>
            <a:r>
              <a:rPr lang="ru-RU" altLang="ru-RU" sz="1400" b="1"/>
              <a:t> ∩ </a:t>
            </a:r>
            <a:r>
              <a:rPr lang="en-US" altLang="ru-RU" sz="1400" b="1"/>
              <a:t>SB</a:t>
            </a:r>
            <a:r>
              <a:rPr lang="ru-RU" altLang="ru-RU" sz="1400" b="1"/>
              <a:t> ≡ </a:t>
            </a:r>
            <a:r>
              <a:rPr lang="en-US" altLang="ru-RU" sz="1400" b="1"/>
              <a:t>N</a:t>
            </a:r>
            <a:r>
              <a:rPr lang="ru-RU" altLang="ru-RU" sz="1400" b="1"/>
              <a:t>.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4932363" y="4868863"/>
            <a:ext cx="3743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7. Соединяем точки </a:t>
            </a:r>
            <a:r>
              <a:rPr lang="en-US" altLang="ru-RU" sz="1400" b="1"/>
              <a:t>G</a:t>
            </a:r>
            <a:r>
              <a:rPr lang="ru-RU" altLang="ru-RU" sz="1400" b="1"/>
              <a:t>, </a:t>
            </a:r>
            <a:r>
              <a:rPr lang="en-US" altLang="ru-RU" sz="1400" b="1"/>
              <a:t>H</a:t>
            </a:r>
            <a:r>
              <a:rPr lang="ru-RU" altLang="ru-RU" sz="1400" b="1"/>
              <a:t>, </a:t>
            </a:r>
            <a:r>
              <a:rPr lang="en-US" altLang="ru-RU" sz="1400" b="1"/>
              <a:t>L</a:t>
            </a:r>
            <a:r>
              <a:rPr lang="ru-RU" altLang="ru-RU" sz="1400" b="1"/>
              <a:t>, </a:t>
            </a:r>
            <a:r>
              <a:rPr lang="en-US" altLang="ru-RU" sz="1400" b="1"/>
              <a:t>N</a:t>
            </a:r>
            <a:r>
              <a:rPr lang="ru-RU" altLang="ru-RU" sz="1400" b="1"/>
              <a:t>. Сечение </a:t>
            </a:r>
          </a:p>
          <a:p>
            <a:pPr eaLnBrk="1" hangingPunct="1"/>
            <a:r>
              <a:rPr lang="ru-RU" altLang="ru-RU" sz="1400" b="1"/>
              <a:t>    </a:t>
            </a:r>
            <a:r>
              <a:rPr lang="en-US" altLang="ru-RU" sz="1400" b="1"/>
              <a:t>GHLM </a:t>
            </a:r>
            <a:r>
              <a:rPr lang="ru-RU" altLang="ru-RU" sz="1400" b="1"/>
              <a:t>построено.</a:t>
            </a:r>
          </a:p>
        </p:txBody>
      </p:sp>
      <p:sp>
        <p:nvSpPr>
          <p:cNvPr id="62516" name="WordArt 52"/>
          <p:cNvSpPr>
            <a:spLocks noChangeArrowheads="1" noChangeShapeType="1" noTextEdit="1"/>
          </p:cNvSpPr>
          <p:nvPr/>
        </p:nvSpPr>
        <p:spPr bwMode="auto">
          <a:xfrm rot="322953">
            <a:off x="1187450" y="333375"/>
            <a:ext cx="5976938" cy="877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77047" scaled="1"/>
                </a:gradFill>
                <a:latin typeface="Impact" panose="020B0806030902050204" pitchFamily="34" charset="0"/>
              </a:rPr>
              <a:t>Построение сечения.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6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88" grpId="0" animBg="1"/>
      <p:bldP spid="62509" grpId="0"/>
      <p:bldP spid="62510" grpId="0"/>
      <p:bldP spid="62511" grpId="0"/>
      <p:bldP spid="62512" grpId="0"/>
      <p:bldP spid="62513" grpId="0"/>
      <p:bldP spid="62514" grpId="0"/>
      <p:bldP spid="62515" grpId="0"/>
      <p:bldP spid="625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27088" y="1341438"/>
            <a:ext cx="7848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993300"/>
                </a:solidFill>
              </a:rPr>
              <a:t>Построить сечение четырехугольной пирамиды плоскостью, проходящей через прямую </a:t>
            </a:r>
            <a:r>
              <a:rPr lang="en-US" altLang="ru-RU" b="1">
                <a:solidFill>
                  <a:srgbClr val="993300"/>
                </a:solidFill>
              </a:rPr>
              <a:t>g </a:t>
            </a:r>
            <a:r>
              <a:rPr lang="ru-RU" altLang="ru-RU" b="1">
                <a:solidFill>
                  <a:srgbClr val="993300"/>
                </a:solidFill>
              </a:rPr>
              <a:t>и точку Е </a:t>
            </a:r>
            <a:r>
              <a:rPr lang="ru-RU" altLang="ru-RU" b="1">
                <a:solidFill>
                  <a:srgbClr val="993300"/>
                </a:solidFill>
                <a:latin typeface="Tahoma" panose="020B0604030504040204" pitchFamily="34" charset="0"/>
              </a:rPr>
              <a:t>є пл.(</a:t>
            </a:r>
            <a:r>
              <a:rPr lang="en-US" altLang="ru-RU" b="1">
                <a:solidFill>
                  <a:srgbClr val="993300"/>
                </a:solidFill>
                <a:latin typeface="Tahoma" panose="020B0604030504040204" pitchFamily="34" charset="0"/>
              </a:rPr>
              <a:t>SCD)</a:t>
            </a:r>
            <a:r>
              <a:rPr lang="ru-RU" altLang="ru-RU" b="1">
                <a:solidFill>
                  <a:srgbClr val="993300"/>
                </a:solidFill>
                <a:latin typeface="Tahoma" panose="020B060403050404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altLang="ru-RU" b="1">
              <a:solidFill>
                <a:srgbClr val="9933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508625" y="2205038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4516" name="AutoShape 4"/>
          <p:cNvSpPr>
            <a:spLocks noChangeAspect="1" noChangeArrowheads="1"/>
          </p:cNvSpPr>
          <p:nvPr/>
        </p:nvSpPr>
        <p:spPr bwMode="auto">
          <a:xfrm>
            <a:off x="323850" y="2205038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323850" y="3462338"/>
            <a:ext cx="1714500" cy="457200"/>
            <a:chOff x="204" y="2181"/>
            <a:chExt cx="1080" cy="288"/>
          </a:xfrm>
        </p:grpSpPr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492" y="2253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K</a:t>
              </a:r>
              <a:endParaRPr lang="ru-RU" altLang="ru-RU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 flipH="1" flipV="1">
              <a:off x="204" y="2181"/>
              <a:ext cx="1080" cy="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2411413" y="2420938"/>
            <a:ext cx="1943100" cy="2857500"/>
            <a:chOff x="1519" y="1525"/>
            <a:chExt cx="1224" cy="1800"/>
          </a:xfrm>
        </p:grpSpPr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292" y="2037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G</a:t>
              </a:r>
              <a:endParaRPr lang="ru-RU" altLang="ru-RU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2076" y="2397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H</a:t>
              </a:r>
              <a:endParaRPr lang="ru-RU" altLang="ru-RU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519" y="1525"/>
              <a:ext cx="1224" cy="180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24" name="Group 12"/>
          <p:cNvGrpSpPr>
            <a:grpSpLocks/>
          </p:cNvGrpSpPr>
          <p:nvPr/>
        </p:nvGrpSpPr>
        <p:grpSpPr bwMode="auto">
          <a:xfrm>
            <a:off x="438150" y="3462338"/>
            <a:ext cx="4421188" cy="614362"/>
            <a:chOff x="276" y="2181"/>
            <a:chExt cx="2808" cy="360"/>
          </a:xfrm>
        </p:grpSpPr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1212" y="2181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L</a:t>
              </a:r>
              <a:endParaRPr lang="ru-RU" altLang="ru-RU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 flipH="1" flipV="1">
              <a:off x="276" y="2253"/>
              <a:ext cx="2808" cy="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27" name="Group 15"/>
          <p:cNvGrpSpPr>
            <a:grpSpLocks/>
          </p:cNvGrpSpPr>
          <p:nvPr/>
        </p:nvGrpSpPr>
        <p:grpSpPr bwMode="auto">
          <a:xfrm>
            <a:off x="1258888" y="3860800"/>
            <a:ext cx="865187" cy="644525"/>
            <a:chOff x="780" y="2469"/>
            <a:chExt cx="504" cy="360"/>
          </a:xfrm>
        </p:grpSpPr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924" y="2613"/>
              <a:ext cx="21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M</a:t>
              </a:r>
              <a:endParaRPr lang="ru-RU" altLang="ru-RU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 flipH="1">
              <a:off x="780" y="2469"/>
              <a:ext cx="504" cy="288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900113" y="2276475"/>
            <a:ext cx="3024187" cy="2520950"/>
            <a:chOff x="567" y="1434"/>
            <a:chExt cx="1905" cy="1588"/>
          </a:xfrm>
        </p:grpSpPr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>
              <a:off x="1644" y="1821"/>
              <a:ext cx="21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N</a:t>
              </a:r>
              <a:endParaRPr lang="ru-RU" altLang="ru-RU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 flipH="1">
              <a:off x="567" y="1434"/>
              <a:ext cx="1905" cy="1588"/>
            </a:xfrm>
            <a:prstGeom prst="line">
              <a:avLst/>
            </a:prstGeom>
            <a:noFill/>
            <a:ln w="317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268538" y="4221163"/>
            <a:ext cx="1150937" cy="984250"/>
            <a:chOff x="1429" y="2659"/>
            <a:chExt cx="725" cy="620"/>
          </a:xfrm>
        </p:grpSpPr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1500" y="2973"/>
              <a:ext cx="21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altLang="ru-RU" sz="1400"/>
                <a:t>F</a:t>
              </a:r>
              <a:endParaRPr lang="ru-RU" altLang="ru-RU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 flipH="1">
              <a:off x="1429" y="2659"/>
              <a:ext cx="725" cy="62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36" name="Line 24"/>
          <p:cNvSpPr>
            <a:spLocks noChangeShapeType="1"/>
          </p:cNvSpPr>
          <p:nvPr/>
        </p:nvSpPr>
        <p:spPr bwMode="auto">
          <a:xfrm flipH="1" flipV="1">
            <a:off x="2916238" y="3141663"/>
            <a:ext cx="757237" cy="227012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4537" name="Group 25"/>
          <p:cNvGrpSpPr>
            <a:grpSpLocks/>
          </p:cNvGrpSpPr>
          <p:nvPr/>
        </p:nvGrpSpPr>
        <p:grpSpPr bwMode="auto">
          <a:xfrm>
            <a:off x="539750" y="1844675"/>
            <a:ext cx="6985000" cy="3508375"/>
            <a:chOff x="340" y="1162"/>
            <a:chExt cx="4400" cy="2210"/>
          </a:xfrm>
        </p:grpSpPr>
        <p:grpSp>
          <p:nvGrpSpPr>
            <p:cNvPr id="64538" name="Group 26"/>
            <p:cNvGrpSpPr>
              <a:grpSpLocks/>
            </p:cNvGrpSpPr>
            <p:nvPr/>
          </p:nvGrpSpPr>
          <p:grpSpPr bwMode="auto">
            <a:xfrm>
              <a:off x="340" y="1389"/>
              <a:ext cx="2453" cy="1983"/>
              <a:chOff x="343" y="1389"/>
              <a:chExt cx="2453" cy="1983"/>
            </a:xfrm>
          </p:grpSpPr>
          <p:sp>
            <p:nvSpPr>
              <p:cNvPr id="64539" name="Text Box 27"/>
              <p:cNvSpPr txBox="1">
                <a:spLocks noChangeArrowheads="1"/>
              </p:cNvSpPr>
              <p:nvPr/>
            </p:nvSpPr>
            <p:spPr bwMode="auto">
              <a:xfrm>
                <a:off x="1791" y="1389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S</a:t>
                </a:r>
                <a:endParaRPr lang="ru-RU" altLang="ru-RU"/>
              </a:p>
            </p:txBody>
          </p:sp>
          <p:sp>
            <p:nvSpPr>
              <p:cNvPr id="64540" name="Text Box 28"/>
              <p:cNvSpPr txBox="1">
                <a:spLocks noChangeArrowheads="1"/>
              </p:cNvSpPr>
              <p:nvPr/>
            </p:nvSpPr>
            <p:spPr bwMode="auto">
              <a:xfrm>
                <a:off x="1644" y="2037"/>
                <a:ext cx="21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B</a:t>
                </a:r>
                <a:endParaRPr lang="ru-RU" altLang="ru-RU"/>
              </a:p>
            </p:txBody>
          </p:sp>
          <p:sp>
            <p:nvSpPr>
              <p:cNvPr id="64541" name="Text Box 29"/>
              <p:cNvSpPr txBox="1">
                <a:spLocks noChangeArrowheads="1"/>
              </p:cNvSpPr>
              <p:nvPr/>
            </p:nvSpPr>
            <p:spPr bwMode="auto">
              <a:xfrm>
                <a:off x="1212" y="2469"/>
                <a:ext cx="2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A</a:t>
                </a:r>
                <a:endParaRPr lang="ru-RU" altLang="ru-RU"/>
              </a:p>
            </p:txBody>
          </p:sp>
          <p:sp>
            <p:nvSpPr>
              <p:cNvPr id="64542" name="Text Box 30"/>
              <p:cNvSpPr txBox="1">
                <a:spLocks noChangeArrowheads="1"/>
              </p:cNvSpPr>
              <p:nvPr/>
            </p:nvSpPr>
            <p:spPr bwMode="auto">
              <a:xfrm>
                <a:off x="2436" y="2253"/>
                <a:ext cx="2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C</a:t>
                </a:r>
                <a:endParaRPr lang="ru-RU" altLang="ru-RU"/>
              </a:p>
            </p:txBody>
          </p:sp>
          <p:sp>
            <p:nvSpPr>
              <p:cNvPr id="64543" name="Text Box 31"/>
              <p:cNvSpPr txBox="1">
                <a:spLocks noChangeArrowheads="1"/>
              </p:cNvSpPr>
              <p:nvPr/>
            </p:nvSpPr>
            <p:spPr bwMode="auto">
              <a:xfrm>
                <a:off x="2148" y="2613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/>
                  <a:t>D</a:t>
                </a:r>
                <a:endParaRPr lang="ru-RU" altLang="ru-RU"/>
              </a:p>
            </p:txBody>
          </p:sp>
          <p:sp>
            <p:nvSpPr>
              <p:cNvPr id="64544" name="Text Box 32"/>
              <p:cNvSpPr txBox="1">
                <a:spLocks noChangeArrowheads="1"/>
              </p:cNvSpPr>
              <p:nvPr/>
            </p:nvSpPr>
            <p:spPr bwMode="auto">
              <a:xfrm>
                <a:off x="2508" y="1677"/>
                <a:ext cx="28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400">
                    <a:cs typeface="Arial" panose="020B0604020202020204" pitchFamily="34" charset="0"/>
                  </a:rPr>
                  <a:t>•</a:t>
                </a:r>
                <a:r>
                  <a:rPr lang="ru-RU" altLang="ru-RU" sz="1400"/>
                  <a:t> E</a:t>
                </a:r>
                <a:endParaRPr lang="ru-RU" altLang="ru-RU"/>
              </a:p>
            </p:txBody>
          </p:sp>
          <p:grpSp>
            <p:nvGrpSpPr>
              <p:cNvPr id="64545" name="Group 33"/>
              <p:cNvGrpSpPr>
                <a:grpSpLocks/>
              </p:cNvGrpSpPr>
              <p:nvPr/>
            </p:nvGrpSpPr>
            <p:grpSpPr bwMode="auto">
              <a:xfrm>
                <a:off x="343" y="1525"/>
                <a:ext cx="2166" cy="1785"/>
                <a:chOff x="348" y="1525"/>
                <a:chExt cx="2166" cy="1785"/>
              </a:xfrm>
            </p:grpSpPr>
            <p:sp>
              <p:nvSpPr>
                <p:cNvPr id="64546" name="Line 34"/>
                <p:cNvSpPr>
                  <a:spLocks noChangeShapeType="1"/>
                </p:cNvSpPr>
                <p:nvPr/>
              </p:nvSpPr>
              <p:spPr bwMode="auto">
                <a:xfrm>
                  <a:off x="1788" y="2182"/>
                  <a:ext cx="720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84" y="1533"/>
                  <a:ext cx="648" cy="9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4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284" y="2182"/>
                  <a:ext cx="504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154" y="2388"/>
                  <a:ext cx="36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50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2470"/>
                  <a:ext cx="864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51" name="Line 39"/>
                <p:cNvSpPr>
                  <a:spLocks noChangeShapeType="1"/>
                </p:cNvSpPr>
                <p:nvPr/>
              </p:nvSpPr>
              <p:spPr bwMode="auto">
                <a:xfrm>
                  <a:off x="1932" y="1525"/>
                  <a:ext cx="576" cy="8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52" name="Line 40"/>
                <p:cNvSpPr>
                  <a:spLocks noChangeShapeType="1"/>
                </p:cNvSpPr>
                <p:nvPr/>
              </p:nvSpPr>
              <p:spPr bwMode="auto">
                <a:xfrm>
                  <a:off x="1932" y="1525"/>
                  <a:ext cx="216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5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791" y="1525"/>
                  <a:ext cx="144" cy="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54" name="Line 42"/>
                <p:cNvSpPr>
                  <a:spLocks noChangeShapeType="1"/>
                </p:cNvSpPr>
                <p:nvPr/>
              </p:nvSpPr>
              <p:spPr bwMode="auto">
                <a:xfrm>
                  <a:off x="348" y="2086"/>
                  <a:ext cx="1728" cy="12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4555" name="Text Box 43"/>
              <p:cNvSpPr txBox="1">
                <a:spLocks noChangeArrowheads="1"/>
              </p:cNvSpPr>
              <p:nvPr/>
            </p:nvSpPr>
            <p:spPr bwMode="auto">
              <a:xfrm>
                <a:off x="1998" y="3136"/>
                <a:ext cx="20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altLang="ru-RU" sz="1200"/>
                  <a:t>g</a:t>
                </a:r>
                <a:endParaRPr lang="ru-RU" altLang="ru-RU"/>
              </a:p>
            </p:txBody>
          </p:sp>
        </p:grpSp>
        <p:sp>
          <p:nvSpPr>
            <p:cNvPr id="64556" name="Text Box 44"/>
            <p:cNvSpPr txBox="1">
              <a:spLocks noChangeArrowheads="1"/>
            </p:cNvSpPr>
            <p:nvPr/>
          </p:nvSpPr>
          <p:spPr bwMode="auto">
            <a:xfrm>
              <a:off x="3515" y="1162"/>
              <a:ext cx="122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400" b="1"/>
                <a:t>Решение:</a:t>
              </a:r>
            </a:p>
            <a:p>
              <a:pPr eaLnBrk="1" hangingPunct="1">
                <a:spcBef>
                  <a:spcPct val="50000"/>
                </a:spcBef>
              </a:pPr>
              <a:endParaRPr lang="ru-RU" altLang="ru-RU" sz="1400" b="1"/>
            </a:p>
          </p:txBody>
        </p:sp>
      </p:grp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3924300" y="2205038"/>
            <a:ext cx="4968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l" eaLnBrk="1" hangingPunct="1"/>
            <a:r>
              <a:rPr lang="ru-RU" altLang="ru-RU" sz="1400"/>
              <a:t> </a:t>
            </a:r>
            <a:r>
              <a:rPr lang="ru-RU" altLang="ru-RU" sz="1400" b="1"/>
              <a:t>1. Проведем прямую </a:t>
            </a:r>
            <a:r>
              <a:rPr lang="en-US" altLang="ru-RU" sz="1400" b="1"/>
              <a:t>CD</a:t>
            </a:r>
            <a:r>
              <a:rPr lang="ru-RU" altLang="ru-RU" sz="1400" b="1"/>
              <a:t>, </a:t>
            </a:r>
            <a:r>
              <a:rPr lang="en-US" altLang="ru-RU" sz="1400" b="1"/>
              <a:t>CD</a:t>
            </a:r>
            <a:r>
              <a:rPr lang="ru-RU" altLang="ru-RU" sz="1400" b="1"/>
              <a:t> ∩ </a:t>
            </a:r>
            <a:r>
              <a:rPr lang="en-US" altLang="ru-RU" sz="1400" b="1"/>
              <a:t>g</a:t>
            </a:r>
            <a:r>
              <a:rPr lang="ru-RU" altLang="ru-RU" sz="1400" b="1"/>
              <a:t> ≡ </a:t>
            </a:r>
            <a:r>
              <a:rPr lang="en-US" altLang="ru-RU" sz="1400" b="1"/>
              <a:t>F</a:t>
            </a:r>
            <a:r>
              <a:rPr lang="ru-RU" altLang="ru-RU" sz="1400" b="1"/>
              <a:t>, </a:t>
            </a:r>
          </a:p>
          <a:p>
            <a:pPr lvl="2" algn="l" eaLnBrk="1" hangingPunct="1"/>
            <a:r>
              <a:rPr lang="ru-RU" altLang="ru-RU" sz="1400" b="1"/>
              <a:t>         </a:t>
            </a:r>
            <a:r>
              <a:rPr lang="en-US" altLang="ru-RU" sz="1400" b="1"/>
              <a:t>F</a:t>
            </a:r>
            <a:r>
              <a:rPr lang="ru-RU" altLang="ru-RU" sz="1400" b="1"/>
              <a:t> Є (</a:t>
            </a:r>
            <a:r>
              <a:rPr lang="en-US" altLang="ru-RU" sz="1400" b="1"/>
              <a:t>SCD</a:t>
            </a:r>
            <a:r>
              <a:rPr lang="ru-RU" altLang="ru-RU" sz="1400" b="1"/>
              <a:t>).</a:t>
            </a:r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4932363" y="2636838"/>
            <a:ext cx="38877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2.   Проведем прямую </a:t>
            </a:r>
            <a:r>
              <a:rPr lang="en-US" altLang="ru-RU" sz="1400" b="1"/>
              <a:t>FE</a:t>
            </a:r>
            <a:r>
              <a:rPr lang="ru-RU" altLang="ru-RU" sz="1400" b="1"/>
              <a:t>, получим точки              </a:t>
            </a:r>
          </a:p>
          <a:p>
            <a:pPr eaLnBrk="1" hangingPunct="1"/>
            <a:r>
              <a:rPr lang="ru-RU" altLang="ru-RU" sz="1400" b="1"/>
              <a:t>      пересечения с ребрами пирамиды:  </a:t>
            </a:r>
          </a:p>
          <a:p>
            <a:pPr eaLnBrk="1" hangingPunct="1"/>
            <a:r>
              <a:rPr lang="ru-RU" altLang="ru-RU" sz="1400" b="1"/>
              <a:t>               </a:t>
            </a:r>
            <a:r>
              <a:rPr lang="en-US" altLang="ru-RU" sz="1400" b="1"/>
              <a:t>SD</a:t>
            </a:r>
            <a:r>
              <a:rPr lang="ru-RU" altLang="ru-RU" sz="1400" b="1"/>
              <a:t> ∩ </a:t>
            </a:r>
            <a:r>
              <a:rPr lang="en-US" altLang="ru-RU" sz="1400" b="1"/>
              <a:t>FE</a:t>
            </a:r>
            <a:r>
              <a:rPr lang="ru-RU" altLang="ru-RU" sz="1400" b="1"/>
              <a:t> ≡ </a:t>
            </a:r>
            <a:r>
              <a:rPr lang="en-US" altLang="ru-RU" sz="1400" b="1"/>
              <a:t>H</a:t>
            </a:r>
            <a:r>
              <a:rPr lang="ru-RU" altLang="ru-RU" sz="1400" b="1"/>
              <a:t>,    </a:t>
            </a:r>
            <a:r>
              <a:rPr lang="en-US" altLang="ru-RU" sz="1400" b="1"/>
              <a:t>SC</a:t>
            </a:r>
            <a:r>
              <a:rPr lang="ru-RU" altLang="ru-RU" sz="1400" b="1"/>
              <a:t> ∩ </a:t>
            </a:r>
            <a:r>
              <a:rPr lang="en-US" altLang="ru-RU" sz="1400" b="1"/>
              <a:t>FE</a:t>
            </a:r>
            <a:r>
              <a:rPr lang="ru-RU" altLang="ru-RU" sz="1400" b="1"/>
              <a:t> ≡ </a:t>
            </a:r>
            <a:r>
              <a:rPr lang="en-US" altLang="ru-RU" sz="1400" b="1"/>
              <a:t>G</a:t>
            </a:r>
            <a:r>
              <a:rPr lang="ru-RU" altLang="ru-RU" sz="1400" b="1"/>
              <a:t>.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4932363" y="3213100"/>
            <a:ext cx="39608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1"/>
              <a:t>3. Построим прямую </a:t>
            </a:r>
            <a:r>
              <a:rPr lang="en-US" altLang="ru-RU" sz="1400" b="1"/>
              <a:t>AD</a:t>
            </a:r>
            <a:r>
              <a:rPr lang="ru-RU" altLang="ru-RU" sz="1400" b="1"/>
              <a:t>. </a:t>
            </a:r>
            <a:r>
              <a:rPr lang="en-US" altLang="ru-RU" sz="1400" b="1"/>
              <a:t>AD</a:t>
            </a:r>
            <a:r>
              <a:rPr lang="ru-RU" altLang="ru-RU" sz="1400" b="1"/>
              <a:t> ∩ </a:t>
            </a:r>
            <a:r>
              <a:rPr lang="en-US" altLang="ru-RU" sz="1400" b="1"/>
              <a:t>g</a:t>
            </a:r>
            <a:r>
              <a:rPr lang="ru-RU" altLang="ru-RU" sz="1400" b="1"/>
              <a:t> ≡ </a:t>
            </a:r>
            <a:r>
              <a:rPr lang="en-US" altLang="ru-RU" sz="1400" b="1"/>
              <a:t>K</a:t>
            </a:r>
            <a:r>
              <a:rPr lang="ru-RU" altLang="ru-RU" sz="1400" b="1"/>
              <a:t>,                  </a:t>
            </a:r>
            <a:r>
              <a:rPr lang="en-US" altLang="ru-RU" sz="1400" b="1"/>
              <a:t>K</a:t>
            </a:r>
            <a:r>
              <a:rPr lang="ru-RU" altLang="ru-RU" sz="1400" b="1"/>
              <a:t> Є (</a:t>
            </a:r>
            <a:r>
              <a:rPr lang="en-US" altLang="ru-RU" sz="1400" b="1"/>
              <a:t>SAD</a:t>
            </a:r>
            <a:r>
              <a:rPr lang="ru-RU" altLang="ru-RU" sz="1400" b="1"/>
              <a:t>).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b="1"/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4932363" y="3716338"/>
            <a:ext cx="421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4. Через точки </a:t>
            </a:r>
            <a:r>
              <a:rPr lang="en-US" altLang="ru-RU" sz="1400" b="1"/>
              <a:t>K </a:t>
            </a:r>
            <a:r>
              <a:rPr lang="ru-RU" altLang="ru-RU" sz="1400" b="1"/>
              <a:t>и </a:t>
            </a:r>
            <a:r>
              <a:rPr lang="en-US" altLang="ru-RU" sz="1400" b="1"/>
              <a:t>H</a:t>
            </a:r>
            <a:r>
              <a:rPr lang="ru-RU" altLang="ru-RU" sz="1400" b="1"/>
              <a:t> проведем прямую </a:t>
            </a:r>
            <a:r>
              <a:rPr lang="en-US" altLang="ru-RU" sz="1400" b="1"/>
              <a:t>KH. </a:t>
            </a:r>
            <a:r>
              <a:rPr lang="ru-RU" altLang="ru-RU" sz="1400" b="1"/>
              <a:t>          </a:t>
            </a:r>
          </a:p>
          <a:p>
            <a:pPr eaLnBrk="1" hangingPunct="1"/>
            <a:r>
              <a:rPr lang="ru-RU" altLang="ru-RU" sz="1400" b="1"/>
              <a:t>    </a:t>
            </a:r>
            <a:r>
              <a:rPr lang="en-US" altLang="ru-RU" sz="1400" b="1"/>
              <a:t>KH</a:t>
            </a:r>
            <a:r>
              <a:rPr lang="ru-RU" altLang="ru-RU" sz="1400" b="1"/>
              <a:t> </a:t>
            </a:r>
            <a:r>
              <a:rPr lang="en-US" altLang="ru-RU" sz="1400" b="1"/>
              <a:t>∩</a:t>
            </a:r>
            <a:r>
              <a:rPr lang="ru-RU" altLang="ru-RU" sz="1400" b="1"/>
              <a:t> </a:t>
            </a:r>
            <a:r>
              <a:rPr lang="en-US" altLang="ru-RU" sz="1400" b="1"/>
              <a:t>SA</a:t>
            </a:r>
            <a:r>
              <a:rPr lang="ru-RU" altLang="ru-RU" sz="1400" b="1"/>
              <a:t>  </a:t>
            </a:r>
            <a:r>
              <a:rPr lang="en-US" altLang="ru-RU" sz="1400" b="1"/>
              <a:t>≡</a:t>
            </a:r>
            <a:r>
              <a:rPr lang="ru-RU" altLang="ru-RU" sz="1400" b="1"/>
              <a:t> </a:t>
            </a:r>
            <a:r>
              <a:rPr lang="en-US" altLang="ru-RU" sz="1400" b="1"/>
              <a:t>L.</a:t>
            </a:r>
            <a:endParaRPr lang="ru-RU" altLang="ru-RU" sz="1400" b="1"/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4932363" y="4149725"/>
            <a:ext cx="3671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1"/>
              <a:t>5. Построим прямую </a:t>
            </a:r>
            <a:r>
              <a:rPr lang="en-US" altLang="ru-RU" sz="1400" b="1"/>
              <a:t>A</a:t>
            </a:r>
            <a:r>
              <a:rPr lang="ru-RU" altLang="ru-RU" sz="1400" b="1"/>
              <a:t>В, </a:t>
            </a:r>
            <a:r>
              <a:rPr lang="en-US" altLang="ru-RU" sz="1400" b="1"/>
              <a:t>A</a:t>
            </a:r>
            <a:r>
              <a:rPr lang="ru-RU" altLang="ru-RU" sz="1400" b="1"/>
              <a:t>В ∩ </a:t>
            </a:r>
            <a:r>
              <a:rPr lang="en-US" altLang="ru-RU" sz="1400" b="1"/>
              <a:t>g</a:t>
            </a:r>
            <a:r>
              <a:rPr lang="ru-RU" altLang="ru-RU" sz="1400" b="1"/>
              <a:t> ≡ </a:t>
            </a:r>
            <a:r>
              <a:rPr lang="en-US" altLang="ru-RU" sz="1400" b="1"/>
              <a:t>M</a:t>
            </a:r>
            <a:r>
              <a:rPr lang="ru-RU" altLang="ru-RU" sz="1400" b="1"/>
              <a:t>,      </a:t>
            </a:r>
            <a:r>
              <a:rPr lang="en-US" altLang="ru-RU" sz="1400" b="1"/>
              <a:t>M</a:t>
            </a:r>
            <a:r>
              <a:rPr lang="ru-RU" altLang="ru-RU" sz="1400" b="1"/>
              <a:t> Є (</a:t>
            </a:r>
            <a:r>
              <a:rPr lang="en-US" altLang="ru-RU" sz="1400" b="1"/>
              <a:t>SAB</a:t>
            </a:r>
            <a:r>
              <a:rPr lang="ru-RU" altLang="ru-RU" sz="1400" b="1"/>
              <a:t>).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4932363" y="4581525"/>
            <a:ext cx="403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6. Через точки </a:t>
            </a:r>
            <a:r>
              <a:rPr lang="en-US" altLang="ru-RU" sz="1400" b="1"/>
              <a:t>M </a:t>
            </a:r>
            <a:r>
              <a:rPr lang="ru-RU" altLang="ru-RU" sz="1400" b="1"/>
              <a:t>и </a:t>
            </a:r>
            <a:r>
              <a:rPr lang="en-US" altLang="ru-RU" sz="1400" b="1"/>
              <a:t>L </a:t>
            </a:r>
            <a:r>
              <a:rPr lang="ru-RU" altLang="ru-RU" sz="1400" b="1"/>
              <a:t>строим   </a:t>
            </a:r>
            <a:r>
              <a:rPr lang="en-US" altLang="ru-RU" sz="1400" b="1"/>
              <a:t>ML</a:t>
            </a:r>
            <a:r>
              <a:rPr lang="ru-RU" altLang="ru-RU" sz="1400" b="1"/>
              <a:t> ∩ </a:t>
            </a:r>
            <a:r>
              <a:rPr lang="en-US" altLang="ru-RU" sz="1400" b="1"/>
              <a:t>SB</a:t>
            </a:r>
            <a:r>
              <a:rPr lang="ru-RU" altLang="ru-RU" sz="1400" b="1"/>
              <a:t> ≡ </a:t>
            </a:r>
            <a:r>
              <a:rPr lang="en-US" altLang="ru-RU" sz="1400" b="1"/>
              <a:t>N</a:t>
            </a:r>
            <a:r>
              <a:rPr lang="ru-RU" altLang="ru-RU" sz="1400" b="1"/>
              <a:t>.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4932363" y="4868863"/>
            <a:ext cx="3743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7. Соединяем точки </a:t>
            </a:r>
            <a:r>
              <a:rPr lang="en-US" altLang="ru-RU" sz="1400" b="1"/>
              <a:t>G</a:t>
            </a:r>
            <a:r>
              <a:rPr lang="ru-RU" altLang="ru-RU" sz="1400" b="1"/>
              <a:t>, </a:t>
            </a:r>
            <a:r>
              <a:rPr lang="en-US" altLang="ru-RU" sz="1400" b="1"/>
              <a:t>H</a:t>
            </a:r>
            <a:r>
              <a:rPr lang="ru-RU" altLang="ru-RU" sz="1400" b="1"/>
              <a:t>, </a:t>
            </a:r>
            <a:r>
              <a:rPr lang="en-US" altLang="ru-RU" sz="1400" b="1"/>
              <a:t>L</a:t>
            </a:r>
            <a:r>
              <a:rPr lang="ru-RU" altLang="ru-RU" sz="1400" b="1"/>
              <a:t>, </a:t>
            </a:r>
            <a:r>
              <a:rPr lang="en-US" altLang="ru-RU" sz="1400" b="1"/>
              <a:t>N</a:t>
            </a:r>
            <a:r>
              <a:rPr lang="ru-RU" altLang="ru-RU" sz="1400" b="1"/>
              <a:t>. Сечение </a:t>
            </a:r>
          </a:p>
          <a:p>
            <a:pPr eaLnBrk="1" hangingPunct="1"/>
            <a:r>
              <a:rPr lang="ru-RU" altLang="ru-RU" sz="1400" b="1"/>
              <a:t>    </a:t>
            </a:r>
            <a:r>
              <a:rPr lang="en-US" altLang="ru-RU" sz="1400" b="1"/>
              <a:t>GHLM </a:t>
            </a:r>
            <a:r>
              <a:rPr lang="ru-RU" altLang="ru-RU" sz="1400" b="1"/>
              <a:t>построено.</a:t>
            </a:r>
          </a:p>
        </p:txBody>
      </p:sp>
      <p:sp>
        <p:nvSpPr>
          <p:cNvPr id="64564" name="WordArt 52"/>
          <p:cNvSpPr>
            <a:spLocks noChangeArrowheads="1" noChangeShapeType="1" noTextEdit="1"/>
          </p:cNvSpPr>
          <p:nvPr/>
        </p:nvSpPr>
        <p:spPr bwMode="auto">
          <a:xfrm rot="322953">
            <a:off x="1187450" y="333375"/>
            <a:ext cx="5976938" cy="877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77047" scaled="1"/>
                </a:gradFill>
                <a:latin typeface="Impact" panose="020B0806030902050204" pitchFamily="34" charset="0"/>
              </a:rPr>
              <a:t>Построение сечения.</a:t>
            </a:r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>
            <a:off x="2771775" y="3213100"/>
            <a:ext cx="792163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>
            <a:off x="2627313" y="3357563"/>
            <a:ext cx="865187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67" name="Line 55"/>
          <p:cNvSpPr>
            <a:spLocks noChangeShapeType="1"/>
          </p:cNvSpPr>
          <p:nvPr/>
        </p:nvSpPr>
        <p:spPr bwMode="auto">
          <a:xfrm>
            <a:off x="2411413" y="3500438"/>
            <a:ext cx="936625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>
            <a:off x="2339975" y="3644900"/>
            <a:ext cx="4318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600">
                <a:solidFill>
                  <a:srgbClr val="0033CC"/>
                </a:solidFill>
              </a:rPr>
              <a:t>Развернутый вид пирамиды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6575" name="Picture 15" descr="pi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5750"/>
            <a:ext cx="8547100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8372" name="Picture 4" descr="Pyr_LX006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938"/>
            <a:ext cx="8569325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9750" y="3716338"/>
            <a:ext cx="8135938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5400" b="1" i="1">
                <a:solidFill>
                  <a:srgbClr val="FFFF00"/>
                </a:solidFill>
                <a:latin typeface="Times New Roman" panose="02020603050405020304" pitchFamily="18" charset="0"/>
              </a:rPr>
              <a:t>ВСЕМ СПАСИБО!!!</a:t>
            </a:r>
          </a:p>
          <a:p>
            <a:pPr algn="ctr">
              <a:spcBef>
                <a:spcPct val="50000"/>
              </a:spcBef>
            </a:pPr>
            <a:r>
              <a:rPr lang="ru-RU" altLang="ru-RU" sz="5400" b="1" i="1">
                <a:solidFill>
                  <a:srgbClr val="FFFF00"/>
                </a:solidFill>
                <a:latin typeface="Times New Roman" panose="02020603050405020304" pitchFamily="18" charset="0"/>
              </a:rPr>
              <a:t>КОНЕЦ!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50000">
              <a:srgbClr val="993366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0" y="5492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Многопрофильная </a:t>
            </a: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гимназия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№79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1403350" y="1628775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ОТКРЫТЫЙ УРОК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95288" y="2492375"/>
            <a:ext cx="8497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</a:t>
            </a:r>
            <a:r>
              <a:rPr lang="ru-RU" sz="4800" b="1" dirty="0">
                <a:solidFill>
                  <a:srgbClr val="92D050"/>
                </a:solidFill>
                <a:latin typeface="Times New Roman" pitchFamily="18" charset="0"/>
              </a:rPr>
              <a:t>ГЕОМЕТРИЧЕСКАЯ ПИРАМИДА И  ЕЁ ПРОЕКЦИЯ</a:t>
            </a:r>
            <a:r>
              <a:rPr lang="ru-RU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428750" y="4714875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ru-RU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Учитель:  Волкова Лидия Николаевна    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348038" y="623728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2009г.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132138" y="5661025"/>
            <a:ext cx="309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Алматы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  <p:bldP spid="310275" grpId="0"/>
      <p:bldP spid="310276" grpId="0"/>
      <p:bldP spid="310277" grpId="0"/>
      <p:bldP spid="310278" grpId="0"/>
      <p:bldP spid="310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576" y="266613"/>
            <a:ext cx="8117061" cy="11273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Презентацию готовили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 </a:t>
            </a:r>
            <a:r>
              <a:rPr lang="ru-RU" altLang="ru-RU">
                <a:solidFill>
                  <a:srgbClr val="6C0092"/>
                </a:solidFill>
              </a:rPr>
              <a:t>Дасиева Роза,</a:t>
            </a:r>
          </a:p>
          <a:p>
            <a:pPr eaLnBrk="1" hangingPunct="1"/>
            <a:r>
              <a:rPr lang="ru-RU" altLang="ru-RU">
                <a:solidFill>
                  <a:srgbClr val="6C0092"/>
                </a:solidFill>
              </a:rPr>
              <a:t>Набоко Михаил,</a:t>
            </a:r>
          </a:p>
          <a:p>
            <a:pPr eaLnBrk="1" hangingPunct="1"/>
            <a:r>
              <a:rPr lang="ru-RU" altLang="ru-RU">
                <a:solidFill>
                  <a:srgbClr val="6C0092"/>
                </a:solidFill>
              </a:rPr>
              <a:t> Ибрагимова Карина,</a:t>
            </a:r>
          </a:p>
          <a:p>
            <a:pPr eaLnBrk="1" hangingPunct="1"/>
            <a:r>
              <a:rPr lang="ru-RU" altLang="ru-RU">
                <a:solidFill>
                  <a:srgbClr val="6C0092"/>
                </a:solidFill>
              </a:rPr>
              <a:t> Егизбаева Айнура, </a:t>
            </a:r>
          </a:p>
          <a:p>
            <a:pPr eaLnBrk="1" hangingPunct="1"/>
            <a:r>
              <a:rPr lang="ru-RU" altLang="ru-RU">
                <a:solidFill>
                  <a:srgbClr val="6C0092"/>
                </a:solidFill>
              </a:rPr>
              <a:t>Асанова Эльвира, </a:t>
            </a:r>
          </a:p>
          <a:p>
            <a:pPr eaLnBrk="1" hangingPunct="1"/>
            <a:r>
              <a:rPr lang="ru-RU" altLang="ru-RU">
                <a:solidFill>
                  <a:srgbClr val="6C0092"/>
                </a:solidFill>
              </a:rPr>
              <a:t>Ускенбаева Мадия.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 слове пирамида.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/>
              <a:t>                           </a:t>
            </a:r>
            <a:r>
              <a:rPr lang="ru-RU" altLang="ru-RU" b="1">
                <a:solidFill>
                  <a:srgbClr val="FFBB33"/>
                </a:solidFill>
              </a:rPr>
              <a:t>Пирамида.</a:t>
            </a:r>
            <a:endParaRPr lang="ru-RU" altLang="ru-RU">
              <a:solidFill>
                <a:srgbClr val="FFBB33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Слово </a:t>
            </a:r>
            <a:r>
              <a:rPr lang="ru-RU" altLang="ru-RU" b="1" i="1">
                <a:solidFill>
                  <a:srgbClr val="FFBB33"/>
                </a:solidFill>
              </a:rPr>
              <a:t>«пирамида»</a:t>
            </a:r>
            <a:r>
              <a:rPr lang="ru-RU" altLang="ru-RU" i="1">
                <a:solidFill>
                  <a:srgbClr val="FF0000"/>
                </a:solidFill>
              </a:rPr>
              <a:t> </a:t>
            </a:r>
            <a:r>
              <a:rPr lang="ru-RU" altLang="ru-RU" i="1"/>
              <a:t>в геометрию ввели греки,</a:t>
            </a:r>
            <a:endParaRPr lang="ru-RU" altLang="ru-RU"/>
          </a:p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которые, как полагают, заимствовали его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у египтян, создавших самые знаменитые</a:t>
            </a:r>
            <a:endParaRPr lang="ru-RU" altLang="ru-RU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пирамиды в мире. Другая теория выводит</a:t>
            </a:r>
            <a:endParaRPr lang="ru-RU" altLang="ru-RU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этот термин из греческого слова «пирос»</a:t>
            </a:r>
            <a:endParaRPr lang="ru-RU" altLang="ru-RU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(рожь) – считают, что греки выпекали хлебцы,</a:t>
            </a:r>
            <a:endParaRPr lang="ru-RU" altLang="ru-RU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/>
              <a:t>имевшие форму пирамиды.</a:t>
            </a:r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4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9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4213" y="1844675"/>
            <a:ext cx="7693025" cy="2146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b="1" i="1">
                <a:solidFill>
                  <a:srgbClr val="FFFF00"/>
                </a:solidFill>
              </a:rPr>
              <a:t>    Пирамида</a:t>
            </a:r>
            <a:r>
              <a:rPr lang="ru-RU" altLang="ru-RU" b="1" i="1"/>
              <a:t>- </a:t>
            </a:r>
            <a:r>
              <a:rPr lang="ru-RU" altLang="ru-RU"/>
              <a:t>многогранник, у которого основание- многоугольник, боковые грани- треугольники, имеющие общую вершину.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1619250" y="4437063"/>
          <a:ext cx="20113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еталь" r:id="rId3" imgW="1352520" imgH="1301040" progId="KOMPAS.M3D">
                  <p:embed/>
                </p:oleObj>
              </mc:Choice>
              <mc:Fallback>
                <p:oleObj name="Деталь" r:id="rId3" imgW="1352520" imgH="1301040" progId="KOMPAS.M3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483" r="29054"/>
                      <a:stretch>
                        <a:fillRect/>
                      </a:stretch>
                    </p:blipFill>
                    <p:spPr bwMode="auto">
                      <a:xfrm>
                        <a:off x="1619250" y="4437063"/>
                        <a:ext cx="20113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4643438" y="4437063"/>
          <a:ext cx="2305050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еталь" r:id="rId5" imgW="1664280" imgH="1401120" progId="KOMPAS.M3D">
                  <p:embed/>
                </p:oleObj>
              </mc:Choice>
              <mc:Fallback>
                <p:oleObj name="Деталь" r:id="rId5" imgW="1664280" imgH="1401120" progId="KOMPAS.M3D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562" r="23102"/>
                      <a:stretch>
                        <a:fillRect/>
                      </a:stretch>
                    </p:blipFill>
                    <p:spPr bwMode="auto">
                      <a:xfrm>
                        <a:off x="4643438" y="4437063"/>
                        <a:ext cx="2305050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Что же такое пирамида?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66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AutoShape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37500" cy="115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052513"/>
            <a:ext cx="2590800" cy="3097212"/>
          </a:xfrm>
        </p:spPr>
        <p:txBody>
          <a:bodyPr/>
          <a:lstStyle/>
          <a:p>
            <a:pPr marL="742950" lvl="1" indent="-285750"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solidFill>
                  <a:schemeClr val="bg1"/>
                </a:solidFill>
              </a:rPr>
              <a:t>Пирамиды: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D0D0D"/>
                </a:solidFill>
              </a:rPr>
              <a:t>Полные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solidFill>
                <a:srgbClr val="0D0D0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solidFill>
                <a:srgbClr val="0D0D0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solidFill>
                <a:srgbClr val="0D0D0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solidFill>
                <a:srgbClr val="0D0D0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/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1800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21605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yramid_irregular_6_no_let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54538"/>
            <a:ext cx="182086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7400" y="155733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</a:rPr>
              <a:t>Усеченные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422116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Неправильная</a:t>
            </a:r>
          </a:p>
        </p:txBody>
      </p:sp>
      <p:pic>
        <p:nvPicPr>
          <p:cNvPr id="9226" name="Picture 10" descr="1238678840e71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18002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56100" y="4149725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Правильная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uiExpand="1" build="p"/>
      <p:bldP spid="9225" grpId="0"/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 чего зависит вид пирамиды?</a:t>
            </a: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2362200"/>
            <a:ext cx="7621588" cy="14271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   Вид пирамиды зависит от многоугольника, который лежит в основании.</a:t>
            </a:r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05263"/>
            <a:ext cx="17272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8716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1873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68413"/>
            <a:ext cx="7924800" cy="636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Проекция пирамиды</a:t>
            </a:r>
            <a:endParaRPr lang="ru-RU" sz="3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2797175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Пирамида треугольная</a:t>
            </a:r>
          </a:p>
          <a:p>
            <a:pPr eaLnBrk="1" hangingPunct="1"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1199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61">
            <a:off x="5002213" y="2859088"/>
            <a:ext cx="16541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9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335">
            <a:off x="5003800" y="4365625"/>
            <a:ext cx="17287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9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1799">
            <a:off x="7129463" y="3032125"/>
            <a:ext cx="12239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9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381">
            <a:off x="1522413" y="3749675"/>
            <a:ext cx="17843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theme/theme1.xml><?xml version="1.0" encoding="utf-8"?>
<a:theme xmlns:a="http://schemas.openxmlformats.org/drawingml/2006/main" name="1_Апекс">
  <a:themeElements>
    <a:clrScheme name="1_Апекс 1">
      <a:dk1>
        <a:srgbClr val="69676D"/>
      </a:dk1>
      <a:lt1>
        <a:srgbClr val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AAAAAA"/>
      </a:accent3>
      <a:accent4>
        <a:srgbClr val="DADADA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1119</Words>
  <Application>Microsoft Office PowerPoint</Application>
  <PresentationFormat>Экран (4:3)</PresentationFormat>
  <Paragraphs>204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Times New Roman</vt:lpstr>
      <vt:lpstr>Wingdings 2</vt:lpstr>
      <vt:lpstr>Wingdings</vt:lpstr>
      <vt:lpstr>Wingdings 3</vt:lpstr>
      <vt:lpstr>Tahoma</vt:lpstr>
      <vt:lpstr>Verdana</vt:lpstr>
      <vt:lpstr>Calibri</vt:lpstr>
      <vt:lpstr>1_Апекс</vt:lpstr>
      <vt:lpstr>КОМПАС-Деталь</vt:lpstr>
      <vt:lpstr>Презентация PowerPoint</vt:lpstr>
      <vt:lpstr>Презентация PowerPoint</vt:lpstr>
      <vt:lpstr>Презентация PowerPoint</vt:lpstr>
      <vt:lpstr>Презентацию готовили</vt:lpstr>
      <vt:lpstr>О слове пирамида.</vt:lpstr>
      <vt:lpstr>Что же такое пирамида?</vt:lpstr>
      <vt:lpstr>Презентация PowerPoint</vt:lpstr>
      <vt:lpstr>От чего зависит вид пирамиды?</vt:lpstr>
      <vt:lpstr>Проекция пирамиды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пирамиды</vt:lpstr>
      <vt:lpstr>Площадь пирамиды</vt:lpstr>
      <vt:lpstr>Обьём пирамиды</vt:lpstr>
      <vt:lpstr>Усечённая пирамида</vt:lpstr>
      <vt:lpstr>Презентация PowerPoint</vt:lpstr>
      <vt:lpstr>Свойства усечённой пирамиды. </vt:lpstr>
      <vt:lpstr>Презентация PowerPoint</vt:lpstr>
      <vt:lpstr>Плоские сечения пирамиды</vt:lpstr>
      <vt:lpstr>Презентация PowerPoint</vt:lpstr>
      <vt:lpstr>Презентация PowerPoint</vt:lpstr>
      <vt:lpstr>Развернутый вид пирамиды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тела и их проекции</dc:title>
  <dc:creator>Чинина Т.А.</dc:creator>
  <cp:lastModifiedBy>admin</cp:lastModifiedBy>
  <cp:revision>120</cp:revision>
  <dcterms:created xsi:type="dcterms:W3CDTF">2005-05-16T17:10:31Z</dcterms:created>
  <dcterms:modified xsi:type="dcterms:W3CDTF">2015-04-08T15:01:13Z</dcterms:modified>
</cp:coreProperties>
</file>