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1" r:id="rId4"/>
    <p:sldId id="258" r:id="rId5"/>
    <p:sldId id="259" r:id="rId6"/>
    <p:sldId id="268" r:id="rId7"/>
    <p:sldId id="269" r:id="rId8"/>
    <p:sldId id="270" r:id="rId9"/>
    <p:sldId id="262" r:id="rId10"/>
    <p:sldId id="272" r:id="rId11"/>
    <p:sldId id="263" r:id="rId12"/>
    <p:sldId id="264" r:id="rId13"/>
    <p:sldId id="265" r:id="rId14"/>
    <p:sldId id="266" r:id="rId15"/>
    <p:sldId id="267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D7EF"/>
    <a:srgbClr val="DDBBFB"/>
    <a:srgbClr val="820CEE"/>
    <a:srgbClr val="7A0B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95" autoAdjust="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82248CB-190E-40C4-8B81-5461939FB7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3227421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DD1A4A-4827-4003-BEBB-FD84F0BB995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31735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C17987-0316-4B14-B82A-7D6AE5379BE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5413973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FB062D-D464-49E6-B02B-3704E66165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05054980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B846EC-D7D0-4A49-97E9-91CDBDC203C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5117974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2C69F9-D04C-4629-A619-77434A03F5C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3759522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2759F-480B-4DA9-9FA9-541512E9FB7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6042360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95E6A0-6015-47EF-9066-2CE163DCAE9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672269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1D83B3-874B-44F4-BE57-27867A2AFD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9479524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FFE35E-4034-447B-A2CA-888012F546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13467294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86BDA7-52D9-4922-8E74-7D61C1C591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0998802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921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pic>
          <p:nvPicPr>
            <p:cNvPr id="1033" name="Picture 4" descr="slidemaster_med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2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8576064D-E3F6-466B-BD01-6CC741907E4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financialblog.ru/2007/09/23/kurs-dollara-ssha-usd-sentyabr-2007-dinamika-i-prognoz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838200" y="1371600"/>
            <a:ext cx="7772400" cy="2590800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i="1" u="sng" smtClean="0"/>
              <a:t>РАЗВИТИЕ СТАБИЛИЗАЦИОННОГО ФОНДА</a:t>
            </a:r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876800" y="4038600"/>
            <a:ext cx="4038600" cy="1447800"/>
          </a:xfrm>
          <a:solidFill>
            <a:schemeClr val="bg1">
              <a:alpha val="50195"/>
            </a:schemeClr>
          </a:solidFill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ru-RU" altLang="ru-RU" sz="2800" b="1" i="1" smtClean="0">
                <a:effectLst/>
              </a:rPr>
              <a:t>Выполнили: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3" name="Picture 5" descr="льонгрнп_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79388"/>
            <a:ext cx="6934200" cy="618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762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i="1" u="sng" smtClean="0"/>
              <a:t>Резервный фонд</a:t>
            </a:r>
            <a:r>
              <a:rPr lang="ru-RU" smtClean="0"/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b="1" i="1" u="sng" smtClean="0"/>
              <a:t>Резервный фонд</a:t>
            </a:r>
            <a:r>
              <a:rPr lang="ru-RU" sz="2000" smtClean="0"/>
              <a:t> представляет собой часть средств федерального бюджета, подлежащих обособленному учету и управлению в целях осуществления нефтегазового трансферта в случае недостаточности нефтегазовых доходов для финансового обеспечения указанного трансферта. </a:t>
            </a:r>
            <a:br>
              <a:rPr lang="ru-RU" sz="2000" smtClean="0"/>
            </a:br>
            <a:endParaRPr lang="ru-RU" sz="20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Федеральным законом о федеральном бюджете устанавливается нормативная величина Резервного фонда в абсолютном размере, определенном исходя из 10 процентов прогнозируемого на соответствующий финансовый год объема валового внутреннего продукта. </a:t>
            </a:r>
            <a:r>
              <a:rPr lang="ru-RU" sz="1800" smtClean="0"/>
              <a:t/>
            </a:r>
            <a:br>
              <a:rPr lang="ru-RU" sz="1800" smtClean="0"/>
            </a:br>
            <a:endParaRPr lang="ru-RU" sz="1800" smtClean="0"/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376863"/>
            <a:ext cx="1981200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04800"/>
            <a:ext cx="15113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15240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b="1" i="1" u="sng" smtClean="0"/>
              <a:t>Резервный фонд формируется за счет:</a:t>
            </a:r>
            <a:r>
              <a:rPr lang="ru-RU" b="1" i="1" u="sng" smtClean="0"/>
              <a:t/>
            </a:r>
            <a:br>
              <a:rPr lang="ru-RU" b="1" i="1" u="sng" smtClean="0"/>
            </a:br>
            <a:endParaRPr lang="ru-RU" b="1" i="1" u="sng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524000"/>
            <a:ext cx="64008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нефтегазовых доходов федерального бюджета в объеме, превышающем утвержденную на соответствующий финансовый год величину нефтегазового трансферта при условии, что накопленный объем Резервного фонда не превышает его нормативной величины;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smtClean="0"/>
              <a:t>доходов от управления средствами Резервного фонда. </a:t>
            </a:r>
            <a:br>
              <a:rPr lang="ru-RU" sz="2400" smtClean="0"/>
            </a:br>
            <a:endParaRPr lang="ru-RU" sz="240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ru-RU" sz="2400" i="1" smtClean="0"/>
              <a:t>(статья 96.9 БК РФ) </a:t>
            </a:r>
            <a:br>
              <a:rPr lang="ru-RU" sz="2400" i="1" smtClean="0"/>
            </a:br>
            <a:endParaRPr lang="ru-RU" sz="2400" smtClean="0"/>
          </a:p>
        </p:txBody>
      </p:sp>
      <p:pic>
        <p:nvPicPr>
          <p:cNvPr id="1434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878388"/>
            <a:ext cx="2133600" cy="169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i="1" u="sng" smtClean="0"/>
              <a:t>Фонд будущих поколений</a:t>
            </a:r>
            <a:r>
              <a:rPr lang="ru-RU" smtClean="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 i="1" u="sng" smtClean="0"/>
              <a:t>Фонд будущих поколений</a:t>
            </a:r>
            <a:r>
              <a:rPr lang="ru-RU" smtClean="0"/>
              <a:t> </a:t>
            </a:r>
            <a:r>
              <a:rPr lang="ru-RU" sz="2000" smtClean="0"/>
              <a:t>представляет собой часть средств федерального бюджета, подлежащих обособленному учету и управлению в целях обеспечения софинансирования добровольных пенсионных накоплений граждан Российской Федерации, а также обеспечения сбалансированности (покрытия дефицита) бюджета Пенсионного фонда Российской Федерации. 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182688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438" y="4876800"/>
            <a:ext cx="1655762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953000"/>
            <a:ext cx="1752600" cy="167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228600"/>
            <a:ext cx="6477000" cy="9144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3200" b="1" i="1" u="sng" smtClean="0"/>
              <a:t>Фонд будущих поколений формируется за счет: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219200"/>
            <a:ext cx="64008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ru-RU" sz="2400" b="1" i="1" u="sng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нефтегазовых доходов федерального бюджета в объеме, превышающем утвержденный на соответствующий финансовый год объем нефтегазового трансферта, в случае, если накопленный объем средств Резервного фонда достигает (превышает) его нормативную величину;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доходов от управления средствами Фонда национального благосостояния.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i="1" smtClean="0"/>
              <a:t>(статья 96.10 БК РФ)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334000"/>
            <a:ext cx="1752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486400"/>
            <a:ext cx="1206500" cy="120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3200" i="1" smtClean="0"/>
              <a:t>Что делать со Стабфондом?</a:t>
            </a:r>
            <a:br>
              <a:rPr lang="ru-RU" sz="3200" i="1" smtClean="0"/>
            </a:br>
            <a:r>
              <a:rPr lang="ru-RU" sz="1600" i="1" smtClean="0"/>
              <a:t>(по мнению взрослого населения РФ)</a:t>
            </a:r>
          </a:p>
        </p:txBody>
      </p:sp>
      <p:graphicFrame>
        <p:nvGraphicFramePr>
          <p:cNvPr id="24779" name="Group 203"/>
          <p:cNvGraphicFramePr>
            <a:graphicFrameLocks noGrp="1"/>
          </p:cNvGraphicFramePr>
          <p:nvPr>
            <p:ph type="tbl" idx="4294967295"/>
          </p:nvPr>
        </p:nvGraphicFramePr>
        <p:xfrm>
          <a:off x="2362200" y="1600200"/>
          <a:ext cx="6477000" cy="3770313"/>
        </p:xfrm>
        <a:graphic>
          <a:graphicData uri="http://schemas.openxmlformats.org/drawingml/2006/table">
            <a:tbl>
              <a:tblPr/>
              <a:tblGrid>
                <a:gridCol w="3505200"/>
                <a:gridCol w="762000"/>
                <a:gridCol w="762000"/>
                <a:gridCol w="676275"/>
                <a:gridCol w="771525"/>
              </a:tblGrid>
              <a:tr h="901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      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FB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Март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2006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FB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Сентябрь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2006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FB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Март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2007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FB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Сентябрь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2007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FB"/>
                    </a:solidFill>
                  </a:tcPr>
                </a:tc>
              </a:tr>
              <a:tr h="954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хотя бы часть этих денег следует использовать на социальные программы или инвестиции в экономику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FB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D7E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D7E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77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D7E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73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D7EF"/>
                    </a:solidFill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не следует использовать эти деньги на социальные программы или инвестиции в экономику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FB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9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D7E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D7E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11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D7E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D7EF"/>
                    </a:solidFill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затруднились ответить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BBFB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D7E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D7E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D7E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itchFamily="34" charset="0"/>
                          <a:ea typeface="Times New Roman" pitchFamily="18" charset="0"/>
                          <a:cs typeface="Tahoma" pitchFamily="34" charset="0"/>
                        </a:rPr>
                        <a:t>15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Tahoma" pitchFamily="34" charset="0"/>
                      </a:endParaRPr>
                    </a:p>
                  </a:txBody>
                  <a:tcPr anchor="ctr" horzOverflow="overflow">
                    <a:lnL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7A0BD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D7EF"/>
                    </a:solidFill>
                  </a:tcPr>
                </a:tc>
              </a:tr>
            </a:tbl>
          </a:graphicData>
        </a:graphic>
      </p:graphicFrame>
      <p:pic>
        <p:nvPicPr>
          <p:cNvPr id="17443" name="Picture 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486400"/>
            <a:ext cx="12620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44" name="Picture 2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486400"/>
            <a:ext cx="1219200" cy="114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45" name="Picture 20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486400"/>
            <a:ext cx="129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7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7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4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i="1" smtClean="0"/>
              <a:t>Мнение экспертов и политиков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1600" b="1" i="1" smtClean="0">
                <a:effectLst/>
              </a:rPr>
              <a:t>Губернатор Санкт-Петербурга Валентина Матвиенко:</a:t>
            </a:r>
            <a:r>
              <a:rPr lang="ru-RU" sz="1600" smtClean="0">
                <a:effectLst/>
              </a:rPr>
              <a:t> «Определенную часть cтабфонда можно и нужно направлять в экономику страны: в инженерную инфраструктуру, в развитие дорог, в создание новых производственных мощностей с современными наукоемкими технологиями». По ее мнению, часть средств cтабфонда надо сосредоточить на двух-трех конкурентоспособных отраслях промышленности.</a:t>
            </a:r>
            <a:r>
              <a:rPr lang="ru-RU" sz="1600" smtClean="0"/>
              <a:t> </a:t>
            </a:r>
          </a:p>
          <a:p>
            <a:pPr eaLnBrk="1" hangingPunct="1">
              <a:defRPr/>
            </a:pPr>
            <a:r>
              <a:rPr lang="ru-RU" sz="1600" b="1" i="1" smtClean="0">
                <a:effectLst/>
              </a:rPr>
              <a:t>Глава думского комитета по экологии Владимир Грачев: </a:t>
            </a:r>
            <a:r>
              <a:rPr lang="ru-RU" sz="1600" smtClean="0">
                <a:effectLst/>
              </a:rPr>
              <a:t>«Вложив сегодня часть средств cтабфонда не в облигации или акции иностранных эмитентов, а в импорт передовых промышленных технологий, мы могли бы не просто компенсировать износ промышленных фондов, но и создать принципиально иной качественный задел для устойчивого экономического роста на долгосрочную перспективу» </a:t>
            </a:r>
          </a:p>
        </p:txBody>
      </p:sp>
      <p:pic>
        <p:nvPicPr>
          <p:cNvPr id="1843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828800"/>
            <a:ext cx="12461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3886200"/>
            <a:ext cx="1460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2438400" y="152400"/>
            <a:ext cx="6400800" cy="76200"/>
          </a:xfrm>
        </p:spPr>
        <p:txBody>
          <a:bodyPr/>
          <a:lstStyle/>
          <a:p>
            <a:pPr eaLnBrk="1" hangingPunct="1">
              <a:defRPr/>
            </a:pPr>
            <a:endParaRPr lang="ru-RU" sz="320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457200"/>
            <a:ext cx="6400800" cy="5638800"/>
          </a:xfrm>
        </p:spPr>
        <p:txBody>
          <a:bodyPr/>
          <a:lstStyle/>
          <a:p>
            <a:pPr eaLnBrk="1" hangingPunct="1">
              <a:defRPr/>
            </a:pPr>
            <a:endParaRPr lang="ru-RU" sz="1600" smtClean="0">
              <a:effectLst/>
            </a:endParaRPr>
          </a:p>
          <a:p>
            <a:pPr eaLnBrk="1" hangingPunct="1">
              <a:defRPr/>
            </a:pPr>
            <a:r>
              <a:rPr lang="ru-RU" sz="1600" b="1" i="1" smtClean="0">
                <a:effectLst/>
              </a:rPr>
              <a:t>Владимир Жириновский, лидер ЛДПР:</a:t>
            </a:r>
            <a:r>
              <a:rPr lang="ru-RU" sz="1600" i="1" smtClean="0">
                <a:effectLst/>
              </a:rPr>
              <a:t> </a:t>
            </a:r>
            <a:r>
              <a:rPr lang="ru-RU" sz="1600" smtClean="0">
                <a:effectLst/>
              </a:rPr>
              <a:t>«. Они могли бы быть использованы в любой сфере. Например, дороги или жилье. Вложите деньги в уставные капиталы всех наших банков, чтобы они могли выдавать кредиты под низкие проценты и на более длительный срок. Бросьте свободные средства на модернизацию промышленности, науки, образования</a:t>
            </a:r>
            <a:r>
              <a:rPr lang="en-US" sz="1600" smtClean="0">
                <a:effectLst/>
              </a:rPr>
              <a:t>. </a:t>
            </a:r>
            <a:r>
              <a:rPr lang="ru-RU" sz="1600" smtClean="0">
                <a:effectLst/>
              </a:rPr>
              <a:t>Развитие геологоразведки даст возможность еще больше увеличить российские запасы нефти и газа, а даже когда они иссякнут, у нас будет возможность вложиться в ядерные технологии и космическую программу, которая позволит поставлять ресурсы с других планет».</a:t>
            </a:r>
            <a:r>
              <a:rPr lang="ru-RU" sz="1600" smtClean="0"/>
              <a:t> </a:t>
            </a:r>
            <a:endParaRPr lang="en-US" sz="1600" i="1" smtClean="0">
              <a:effectLst/>
            </a:endParaRPr>
          </a:p>
          <a:p>
            <a:pPr eaLnBrk="1" hangingPunct="1">
              <a:defRPr/>
            </a:pPr>
            <a:r>
              <a:rPr lang="ru-RU" sz="1600" b="1" i="1" smtClean="0">
                <a:effectLst/>
              </a:rPr>
              <a:t>Михаил Фрадков:</a:t>
            </a:r>
            <a:r>
              <a:rPr lang="ru-RU" sz="1600" smtClean="0"/>
              <a:t> </a:t>
            </a:r>
            <a:r>
              <a:rPr lang="ru-RU" sz="1600" smtClean="0">
                <a:effectLst/>
              </a:rPr>
              <a:t>«Нет у нас знаний. Я не могу найти в правительстве чиновников, которые доподлинно, незаинтересовано, определили бы те точки, в которых можно использовать эти средства безболезненно и с эффективностью. Ищем в регионах, ищем в бизнесе, ищем между, но пока не можем найти». </a:t>
            </a:r>
          </a:p>
          <a:p>
            <a:pPr eaLnBrk="1" hangingPunct="1">
              <a:defRPr/>
            </a:pPr>
            <a:endParaRPr lang="ru-RU" sz="1600" smtClean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810000"/>
            <a:ext cx="98107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219200"/>
            <a:ext cx="10017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76200"/>
          </a:xfrm>
        </p:spPr>
        <p:txBody>
          <a:bodyPr/>
          <a:lstStyle/>
          <a:p>
            <a:pPr eaLnBrk="1" hangingPunct="1">
              <a:defRPr/>
            </a:pPr>
            <a:endParaRPr lang="ru-RU" sz="32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457200"/>
            <a:ext cx="6400800" cy="5638800"/>
          </a:xfrm>
        </p:spPr>
        <p:txBody>
          <a:bodyPr/>
          <a:lstStyle/>
          <a:p>
            <a:pPr eaLnBrk="1" hangingPunct="1">
              <a:defRPr/>
            </a:pPr>
            <a:r>
              <a:rPr lang="ru-RU" sz="1600" b="1" i="1" smtClean="0">
                <a:effectLst/>
              </a:rPr>
              <a:t>Антон Баков, руководитель избирательного штаба СПС, депутат ГД</a:t>
            </a:r>
            <a:r>
              <a:rPr lang="ru-RU" sz="1600" smtClean="0">
                <a:effectLst/>
              </a:rPr>
              <a:t>: «Мы предлагаем: не позднее 1 января 2008 года распределить средства Стабилизационного фонда по именным пенсионным счетам ВСЕХ граждан России. А вместо него запустить иные антиинфляционные механизмы, прежде всего — реальный общественный и государственный контроль за монополиями и их ценами».</a:t>
            </a:r>
            <a:r>
              <a:rPr lang="ru-RU" sz="1600" smtClean="0"/>
              <a:t> </a:t>
            </a:r>
          </a:p>
          <a:p>
            <a:pPr eaLnBrk="1" hangingPunct="1">
              <a:defRPr/>
            </a:pPr>
            <a:r>
              <a:rPr lang="ru-RU" sz="1600" b="1" i="1" smtClean="0">
                <a:effectLst/>
              </a:rPr>
              <a:t>Жуков</a:t>
            </a:r>
            <a:r>
              <a:rPr lang="ru-RU" sz="1600" smtClean="0">
                <a:effectLst/>
              </a:rPr>
              <a:t>: «Сохранить эту "подушку безопасности" в целости и сохранности необходимо, потому что именно она позволяет нам более или менее спокойно наблюдать за изменениями нефтяных и газовых цен на мировых рынках и планировать свое будущее».</a:t>
            </a:r>
            <a:r>
              <a:rPr lang="ru-RU" sz="1600" smtClean="0"/>
              <a:t> </a:t>
            </a:r>
          </a:p>
        </p:txBody>
      </p:sp>
      <p:pic>
        <p:nvPicPr>
          <p:cNvPr id="20484" name="Picture 4" descr="expert_32_0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57200"/>
            <a:ext cx="1219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 descr="jukov250p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163" y="2057400"/>
            <a:ext cx="1219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76200"/>
          </a:xfrm>
        </p:spPr>
        <p:txBody>
          <a:bodyPr/>
          <a:lstStyle/>
          <a:p>
            <a:pPr eaLnBrk="1" hangingPunct="1">
              <a:defRPr/>
            </a:pPr>
            <a:endParaRPr lang="ru-RU" sz="32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447800"/>
            <a:ext cx="64008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b="1" i="1" u="sng" smtClean="0"/>
              <a:t>Стабилизационный фонд Российской Федерации</a:t>
            </a:r>
            <a:r>
              <a:rPr lang="ru-RU" smtClean="0"/>
              <a:t> - </a:t>
            </a:r>
            <a:r>
              <a:rPr lang="ru-RU" sz="2400" smtClean="0"/>
              <a:t>часть средств федерального бюджета, образующаяся за счет превышения цены на нефть над базовой ценой на нефть, подлежащая обособленному учету, управлению и использованию в целях обеспечения сбалансированности федерального бюджета при снижении цены на нефть ниже базовой.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ru-RU" sz="2400" i="1" smtClean="0"/>
              <a:t>(Согласно БК РФ, ст. 96.1)</a:t>
            </a:r>
          </a:p>
        </p:txBody>
      </p:sp>
      <p:pic>
        <p:nvPicPr>
          <p:cNvPr id="4100" name="Picture 4" descr="Президент РФ предлагает преобразовать Стабфонд в Резервный фонд и Фонд будущих поколений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953000"/>
            <a:ext cx="2133600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28600"/>
            <a:ext cx="19050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28600"/>
            <a:ext cx="12065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76200"/>
          </a:xfrm>
        </p:spPr>
        <p:txBody>
          <a:bodyPr/>
          <a:lstStyle/>
          <a:p>
            <a:pPr eaLnBrk="1" hangingPunct="1">
              <a:defRPr/>
            </a:pPr>
            <a:endParaRPr lang="ru-RU" sz="32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828800"/>
            <a:ext cx="64008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Стабилизационный фонд Российской Федерации, основанный </a:t>
            </a:r>
            <a:r>
              <a:rPr lang="ru-RU" sz="2000" b="1" i="1" smtClean="0"/>
              <a:t>1 января 2004 года,</a:t>
            </a:r>
            <a:r>
              <a:rPr lang="ru-RU" sz="2000" smtClean="0"/>
              <a:t> является частью федерального бюджета.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i="1" smtClean="0"/>
              <a:t>Фонд призван обеспечивать сбалансированность федерального бюджета при снижении цены на нефть ниже базовой</a:t>
            </a:r>
            <a:r>
              <a:rPr lang="ru-RU" sz="2000" smtClean="0"/>
              <a:t> (установлена с 1 января 2006 года на уровне 27 долларов США за баррель сорта Юралс (</a:t>
            </a:r>
            <a:r>
              <a:rPr lang="ru-RU" sz="2000" i="1" smtClean="0"/>
              <a:t>Urals</a:t>
            </a:r>
            <a:r>
              <a:rPr lang="ru-RU" sz="2000" smtClean="0"/>
              <a:t>); первоначально “цена отсечения” была установлена на уровне $20 за баррель).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Фонд способствует стабильности экономического развития страны, является одним из основных инструментов связывания излишней ликвидности, уменьшает инфляционное давление, снижает зависимость национальной экономики от неблагоприятных колебаний поступлений от экспорта сырьевых товаров.</a:t>
            </a:r>
          </a:p>
        </p:txBody>
      </p:sp>
      <p:pic>
        <p:nvPicPr>
          <p:cNvPr id="5124" name="Picture 4" descr="Объем Стабфонда РФ на 1 января 2008г. составил почти 4 трлн руб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52400"/>
            <a:ext cx="2057400" cy="164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62150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b="1" i="1" u="sng" smtClean="0"/>
              <a:t>Стабилизационный фонд РФ перед разделением</a:t>
            </a:r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200" smtClean="0"/>
              <a:t>Совокупный объем Стабилизационного фонда РФ на 1 января 2008 года </a:t>
            </a:r>
            <a:r>
              <a:rPr lang="ru-RU" sz="2200" b="1" i="1" u="sng" smtClean="0"/>
              <a:t>составил 3 трлн. 849,11 млрд. руб., что эквивалентно 156,81 млрд. </a:t>
            </a:r>
            <a:r>
              <a:rPr lang="ru-RU" sz="2200" b="1" i="1" u="sng" smtClean="0">
                <a:hlinkClick r:id="rId2" tooltip="Курс доллара США, сентябрь 2007 - динамика и прогноз"/>
              </a:rPr>
              <a:t>долларов США</a:t>
            </a:r>
            <a:r>
              <a:rPr lang="ru-RU" sz="2200" smtClean="0"/>
              <a:t> (по данным Министерства финансов РФ).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smtClean="0"/>
              <a:t>Более детально, денежные активы (</a:t>
            </a:r>
            <a:r>
              <a:rPr lang="ru-RU" sz="2200" i="1" smtClean="0"/>
              <a:t>monetary assets</a:t>
            </a:r>
            <a:r>
              <a:rPr lang="ru-RU" sz="2200" smtClean="0"/>
              <a:t>) Стабилизационного фонда состоят: 66,85 млрд. долл. США (USD), 59,95 млрд. евро (EUR) и 7,7 млрд. фунтов стерлингов Великобритании (GBP). Изначально закладывались следующие пропорции между мировыми валютами: USD - 45%, EUR - 45% и GBP - 10%.</a:t>
            </a:r>
          </a:p>
        </p:txBody>
      </p:sp>
      <p:pic>
        <p:nvPicPr>
          <p:cNvPr id="6148" name="Picture 10" descr="Минфин РФ разделил Стабилизационный фонд надво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150" y="5684838"/>
            <a:ext cx="1466850" cy="117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5638800"/>
            <a:ext cx="1266825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22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 flipV="1">
            <a:off x="2438400" y="152400"/>
            <a:ext cx="6400800" cy="76200"/>
          </a:xfrm>
        </p:spPr>
        <p:txBody>
          <a:bodyPr/>
          <a:lstStyle/>
          <a:p>
            <a:pPr eaLnBrk="1" hangingPunct="1">
              <a:defRPr/>
            </a:pPr>
            <a:endParaRPr lang="ru-RU" sz="3200" smtClean="0"/>
          </a:p>
        </p:txBody>
      </p:sp>
      <p:pic>
        <p:nvPicPr>
          <p:cNvPr id="7171" name="Picture 4" descr="Размер Стабилизационного фонда Российской Федерации, РФ"/>
          <p:cNvPicPr>
            <a:picLocks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38400" y="1447800"/>
            <a:ext cx="6400800" cy="4133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04800"/>
            <a:ext cx="1190625" cy="94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4864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sz="2800" b="1" i="1" u="sng" smtClean="0"/>
              <a:t>Средства Стабилизационного фонда Российской Федерации могут быть использованы: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ru-RU" b="1" i="1" u="sng" smtClean="0">
                <a:effectLst/>
              </a:rPr>
              <a:t>2005 г.</a:t>
            </a:r>
          </a:p>
          <a:p>
            <a:pPr eaLnBrk="1" hangingPunct="1">
              <a:defRPr/>
            </a:pPr>
            <a:r>
              <a:rPr lang="ru-RU" sz="2400" smtClean="0">
                <a:effectLst/>
              </a:rPr>
              <a:t>на покрытие дефицита бюджета Пенсионного фонда Российской Федерации в ходе его исполнения;</a:t>
            </a:r>
            <a:r>
              <a:rPr lang="ru-RU" sz="2400" smtClean="0"/>
              <a:t> </a:t>
            </a:r>
          </a:p>
          <a:p>
            <a:pPr eaLnBrk="1" hangingPunct="1">
              <a:defRPr/>
            </a:pPr>
            <a:r>
              <a:rPr lang="ru-RU" sz="2400" smtClean="0">
                <a:effectLst/>
              </a:rPr>
              <a:t>на погашение государственного внешнего долга Российской Федерации.</a:t>
            </a:r>
          </a:p>
          <a:p>
            <a:pPr eaLnBrk="1" hangingPunct="1">
              <a:defRPr/>
            </a:pPr>
            <a:endParaRPr lang="ru-RU" sz="1400" smtClean="0">
              <a:effectLst/>
            </a:endParaRPr>
          </a:p>
          <a:p>
            <a:pPr eaLnBrk="1" hangingPunct="1">
              <a:defRPr/>
            </a:pPr>
            <a:endParaRPr lang="ru-RU" sz="140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1400" smtClean="0">
                <a:effectLst/>
              </a:rPr>
              <a:t>(ФЕДЕРАЛЬНЫЙ ЗАКОН «О ФЕДЕРАЛЬНОМ БЮДЖЕТЕ НА 2005 ГОД» от   23 декабря 2004 года   №173-ФЗ Статья 3)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257800"/>
            <a:ext cx="1752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257800"/>
            <a:ext cx="1981200" cy="140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76200"/>
            <a:ext cx="6400800" cy="152400"/>
          </a:xfrm>
        </p:spPr>
        <p:txBody>
          <a:bodyPr/>
          <a:lstStyle/>
          <a:p>
            <a:pPr eaLnBrk="1" hangingPunct="1">
              <a:defRPr/>
            </a:pPr>
            <a:endParaRPr lang="ru-RU" sz="32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457200"/>
            <a:ext cx="6400800" cy="56388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i="1" u="sng" smtClean="0"/>
              <a:t>2006 г.</a:t>
            </a:r>
          </a:p>
          <a:p>
            <a:pPr eaLnBrk="1" hangingPunct="1">
              <a:defRPr/>
            </a:pPr>
            <a:r>
              <a:rPr lang="ru-RU" sz="2400" smtClean="0">
                <a:effectLst/>
              </a:rPr>
              <a:t>Средства Стабилизационного фонда сверх базового объема должны направляться исключительно на замещение  источников  внешнего финансирования дефицита бюджета и (или) досрочное погашение государственного внешнего долга.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1200" b="1" smtClean="0">
                <a:effectLst/>
              </a:rPr>
              <a:t>        (БЮДЖЕТНОЕ ПОСЛАНИЕ ПРЕЗИДЕНТА РОССИЙСКОЙ ФЕДЕРАЦИИ ФЕДЕРАЛЬНОМУ СОБРАНИЮ РОССИЙСКОЙ ФЕДЕРАЦИИ «О БЮДЖЕТНОЙ ПОЛИТИКЕ В 2007 ГОДУ» от 30 мая 2006 года)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953000"/>
            <a:ext cx="2209800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029200"/>
            <a:ext cx="18288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76200"/>
          </a:xfrm>
        </p:spPr>
        <p:txBody>
          <a:bodyPr/>
          <a:lstStyle/>
          <a:p>
            <a:pPr eaLnBrk="1" hangingPunct="1">
              <a:defRPr/>
            </a:pPr>
            <a:endParaRPr lang="ru-RU" sz="320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304800"/>
            <a:ext cx="6477000" cy="65532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b="1" i="1" u="sng" smtClean="0"/>
              <a:t>2007 г.</a:t>
            </a:r>
          </a:p>
          <a:p>
            <a:pPr eaLnBrk="1" hangingPunct="1">
              <a:defRPr/>
            </a:pPr>
            <a:r>
              <a:rPr lang="ru-RU" sz="2400" smtClean="0">
                <a:effectLst/>
              </a:rPr>
              <a:t>имущественного взноса Российской Федерации в уставный капитал государственной корпорации "Банк развития и внешнеэкономической деятельности (Внешэкономбанк)" в сумме 180 000 000,0 тыс. рублей; </a:t>
            </a:r>
          </a:p>
          <a:p>
            <a:pPr eaLnBrk="1" hangingPunct="1">
              <a:defRPr/>
            </a:pPr>
            <a:r>
              <a:rPr lang="ru-RU" sz="2400" smtClean="0">
                <a:effectLst/>
              </a:rPr>
              <a:t>имущественного взноса Российской Федерации в государственную корпорацию "Российская корпорация нанотехнологий" в сумме 30 000 000,0 тыс. рублей;</a:t>
            </a:r>
          </a:p>
          <a:p>
            <a:pPr eaLnBrk="1" hangingPunct="1">
              <a:defRPr/>
            </a:pPr>
            <a:r>
              <a:rPr lang="ru-RU" sz="2400" smtClean="0">
                <a:effectLst/>
              </a:rPr>
              <a:t>формирования Инвестиционного фонда Российской Федерации в сумме              90 000 000,0 тыс. рублей.</a:t>
            </a:r>
            <a:r>
              <a:rPr lang="ru-RU" sz="2400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ru-RU" sz="1600" smtClean="0">
                <a:effectLst/>
              </a:rPr>
              <a:t>(ФЕДЕРАЛЬНЫЙ ЗАКОН «О ФЕДЕРАЛЬНОМ БЮДЖЕТЕ НА 2007 ГОД» от 19 декабря 2006 года №238-ФЗ)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228600"/>
            <a:ext cx="6400800" cy="121920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b="1" i="1" u="sng" smtClean="0"/>
              <a:t>Доходность </a:t>
            </a:r>
            <a:br>
              <a:rPr lang="ru-RU" sz="2800" b="1" i="1" u="sng" smtClean="0"/>
            </a:br>
            <a:r>
              <a:rPr lang="ru-RU" sz="2800" b="1" i="1" u="sng" smtClean="0"/>
              <a:t>Стабфонда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Расчетная доходность Стабфонда с начала операций по его размещению (с 24 июля 2006г.), взвешенная в соответствии с его валютной структурой, составила 10,75% годовых в долларах США.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Расчетная доходность от размещения средств Стабфонда на счете в долларах составила 6,23% годовых, на счете в евро - 3,62% годовых, на счете в фунтах стерлингов - 5,52% годовых. Курсовая разница от переоценки остатков средств на данных счетах с 15 декабря 2007г. по 31 января 2008г. составила 2,53 млрд. руб.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smtClean="0"/>
              <a:t>При этом расчетная сумма дохода от размещения средств фонда с 15 декабря 2007г. по 30 января 2008г. составила 1,17 млрд. долл., что эквивалентно 28,63 млрд. руб. Как отметил П.Казакевич, данные средства будут перечислены в Резервный фонд.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764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68275"/>
            <a:ext cx="1828800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theme/theme1.xml><?xml version="1.0" encoding="utf-8"?>
<a:theme xmlns:a="http://schemas.openxmlformats.org/drawingml/2006/main" name="План">
  <a:themeElements>
    <a:clrScheme name="План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План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лан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лан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лан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322</TotalTime>
  <Words>833</Words>
  <Application>Microsoft Office PowerPoint</Application>
  <PresentationFormat>Экран (4:3)</PresentationFormat>
  <Paragraphs>76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Wingdings</vt:lpstr>
      <vt:lpstr>Calibri</vt:lpstr>
      <vt:lpstr>Tahoma</vt:lpstr>
      <vt:lpstr>Times New Roman</vt:lpstr>
      <vt:lpstr>План</vt:lpstr>
      <vt:lpstr>РАЗВИТИЕ СТАБИЛИЗАЦИОННОГО ФОНДА</vt:lpstr>
      <vt:lpstr>Презентация PowerPoint</vt:lpstr>
      <vt:lpstr>Презентация PowerPoint</vt:lpstr>
      <vt:lpstr>Стабилизационный фонд РФ перед разделением</vt:lpstr>
      <vt:lpstr>Презентация PowerPoint</vt:lpstr>
      <vt:lpstr>Средства Стабилизационного фонда Российской Федерации могут быть использованы:</vt:lpstr>
      <vt:lpstr>Презентация PowerPoint</vt:lpstr>
      <vt:lpstr>Презентация PowerPoint</vt:lpstr>
      <vt:lpstr>Доходность  Стабфонда</vt:lpstr>
      <vt:lpstr>Презентация PowerPoint</vt:lpstr>
      <vt:lpstr>Резервный фонд </vt:lpstr>
      <vt:lpstr>Резервный фонд формируется за счет: </vt:lpstr>
      <vt:lpstr>Фонд будущих поколений </vt:lpstr>
      <vt:lpstr>Фонд будущих поколений формируется за счет:</vt:lpstr>
      <vt:lpstr>Что делать со Стабфондом? (по мнению взрослого населения РФ)</vt:lpstr>
      <vt:lpstr>Мнение экспертов и политиков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Света</dc:creator>
  <cp:lastModifiedBy>admin</cp:lastModifiedBy>
  <cp:revision>9</cp:revision>
  <cp:lastPrinted>1601-01-01T00:00:00Z</cp:lastPrinted>
  <dcterms:created xsi:type="dcterms:W3CDTF">1601-01-01T00:00:00Z</dcterms:created>
  <dcterms:modified xsi:type="dcterms:W3CDTF">2015-04-08T14:39:10Z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