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12"/>
  </p:notesMasterIdLst>
  <p:sldIdLst>
    <p:sldId id="256" r:id="rId2"/>
    <p:sldId id="257" r:id="rId3"/>
    <p:sldId id="258" r:id="rId4"/>
    <p:sldId id="259" r:id="rId5"/>
    <p:sldId id="260" r:id="rId6"/>
    <p:sldId id="261" r:id="rId7"/>
    <p:sldId id="262" r:id="rId8"/>
    <p:sldId id="265" r:id="rId9"/>
    <p:sldId id="263" r:id="rId10"/>
    <p:sldId id="264" r:id="rId11"/>
  </p:sldIdLst>
  <p:sldSz cx="6858000" cy="9144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3" d="100"/>
          <a:sy n="33" d="100"/>
        </p:scale>
        <p:origin x="1824" y="4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ru-RU" altLang="ru-RU"/>
          </a:p>
        </p:txBody>
      </p:sp>
      <p:sp>
        <p:nvSpPr>
          <p:cNvPr id="2355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ru-RU" altLang="ru-RU"/>
          </a:p>
        </p:txBody>
      </p:sp>
      <p:sp>
        <p:nvSpPr>
          <p:cNvPr id="23556" name="Rectangle 4"/>
          <p:cNvSpPr>
            <a:spLocks noRot="1" noChangeArrowheads="1" noTextEdit="1"/>
          </p:cNvSpPr>
          <p:nvPr>
            <p:ph type="sldImg" idx="2"/>
          </p:nvPr>
        </p:nvSpPr>
        <p:spPr bwMode="auto">
          <a:xfrm>
            <a:off x="2143125" y="685800"/>
            <a:ext cx="257175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2355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ru-RU" altLang="ru-RU"/>
          </a:p>
        </p:txBody>
      </p:sp>
      <p:sp>
        <p:nvSpPr>
          <p:cNvPr id="2355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9708A30-A162-4EE7-AD87-6A16BE4A3AAB}" type="slidenum">
              <a:rPr lang="ru-RU" altLang="ru-RU"/>
              <a:pPr/>
              <a:t>‹#›</a:t>
            </a:fld>
            <a:endParaRPr lang="ru-RU" altLang="ru-RU"/>
          </a:p>
        </p:txBody>
      </p:sp>
    </p:spTree>
    <p:extLst>
      <p:ext uri="{BB962C8B-B14F-4D97-AF65-F5344CB8AC3E}">
        <p14:creationId xmlns:p14="http://schemas.microsoft.com/office/powerpoint/2010/main" val="41990269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E78230-FB96-4C19-AC52-A94932FFC7B6}" type="slidenum">
              <a:rPr lang="ru-RU" altLang="ru-RU"/>
              <a:pPr/>
              <a:t>3</a:t>
            </a:fld>
            <a:endParaRPr lang="ru-RU" altLang="ru-RU"/>
          </a:p>
        </p:txBody>
      </p:sp>
      <p:sp>
        <p:nvSpPr>
          <p:cNvPr id="24578" name="Rectangle 2"/>
          <p:cNvSpPr>
            <a:spLocks noRo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val="599545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57250" y="1497013"/>
            <a:ext cx="5143500" cy="3182937"/>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857250" y="4802188"/>
            <a:ext cx="5143500" cy="220821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23A9AEC2-AE5E-4CAB-B533-616BD590B237}" type="slidenum">
              <a:rPr lang="ru-RU" altLang="ru-RU"/>
              <a:pPr/>
              <a:t>‹#›</a:t>
            </a:fld>
            <a:endParaRPr lang="ru-RU" altLang="ru-RU"/>
          </a:p>
        </p:txBody>
      </p:sp>
    </p:spTree>
    <p:extLst>
      <p:ext uri="{BB962C8B-B14F-4D97-AF65-F5344CB8AC3E}">
        <p14:creationId xmlns:p14="http://schemas.microsoft.com/office/powerpoint/2010/main" val="53089882"/>
      </p:ext>
    </p:extLst>
  </p:cSld>
  <p:clrMapOvr>
    <a:masterClrMapping/>
  </p:clrMapOvr>
  <p:transition spd="slow">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AAD09D1C-3A1A-4A00-97A3-F06178AE28E0}" type="slidenum">
              <a:rPr lang="ru-RU" altLang="ru-RU"/>
              <a:pPr/>
              <a:t>‹#›</a:t>
            </a:fld>
            <a:endParaRPr lang="ru-RU" altLang="ru-RU"/>
          </a:p>
        </p:txBody>
      </p:sp>
    </p:spTree>
    <p:extLst>
      <p:ext uri="{BB962C8B-B14F-4D97-AF65-F5344CB8AC3E}">
        <p14:creationId xmlns:p14="http://schemas.microsoft.com/office/powerpoint/2010/main" val="4044764290"/>
      </p:ext>
    </p:extLst>
  </p:cSld>
  <p:clrMapOvr>
    <a:masterClrMapping/>
  </p:clrMapOvr>
  <p:transition spd="slow">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713"/>
            <a:ext cx="1543050" cy="78009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713"/>
            <a:ext cx="4476750" cy="78009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7EF02560-8545-4859-8E04-985523C7EC21}" type="slidenum">
              <a:rPr lang="ru-RU" altLang="ru-RU"/>
              <a:pPr/>
              <a:t>‹#›</a:t>
            </a:fld>
            <a:endParaRPr lang="ru-RU" altLang="ru-RU"/>
          </a:p>
        </p:txBody>
      </p:sp>
    </p:spTree>
    <p:extLst>
      <p:ext uri="{BB962C8B-B14F-4D97-AF65-F5344CB8AC3E}">
        <p14:creationId xmlns:p14="http://schemas.microsoft.com/office/powerpoint/2010/main" val="3706393345"/>
      </p:ext>
    </p:extLst>
  </p:cSld>
  <p:clrMapOvr>
    <a:masterClrMapping/>
  </p:clrMapOvr>
  <p:transition spd="slow">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87A41990-C38B-4808-BCE4-5BE63D849AA6}" type="slidenum">
              <a:rPr lang="ru-RU" altLang="ru-RU"/>
              <a:pPr/>
              <a:t>‹#›</a:t>
            </a:fld>
            <a:endParaRPr lang="ru-RU" altLang="ru-RU"/>
          </a:p>
        </p:txBody>
      </p:sp>
    </p:spTree>
    <p:extLst>
      <p:ext uri="{BB962C8B-B14F-4D97-AF65-F5344CB8AC3E}">
        <p14:creationId xmlns:p14="http://schemas.microsoft.com/office/powerpoint/2010/main" val="1903241977"/>
      </p:ext>
    </p:extLst>
  </p:cSld>
  <p:clrMapOvr>
    <a:masterClrMapping/>
  </p:clrMapOvr>
  <p:transition spd="slow">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2279650"/>
            <a:ext cx="5915025" cy="3803650"/>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468313" y="6119813"/>
            <a:ext cx="5915025" cy="2000250"/>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06605357-2C76-4C7B-8DBC-3812A26EB72B}" type="slidenum">
              <a:rPr lang="ru-RU" altLang="ru-RU"/>
              <a:pPr/>
              <a:t>‹#›</a:t>
            </a:fld>
            <a:endParaRPr lang="ru-RU" altLang="ru-RU"/>
          </a:p>
        </p:txBody>
      </p:sp>
    </p:spTree>
    <p:extLst>
      <p:ext uri="{BB962C8B-B14F-4D97-AF65-F5344CB8AC3E}">
        <p14:creationId xmlns:p14="http://schemas.microsoft.com/office/powerpoint/2010/main" val="784788379"/>
      </p:ext>
    </p:extLst>
  </p:cSld>
  <p:clrMapOvr>
    <a:masterClrMapping/>
  </p:clrMapOvr>
  <p:transition spd="slow">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342900" y="2133600"/>
            <a:ext cx="3009900" cy="60340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3505200" y="2133600"/>
            <a:ext cx="3009900" cy="60340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9A64800B-8574-4FF8-9779-ED4903F7D276}" type="slidenum">
              <a:rPr lang="ru-RU" altLang="ru-RU"/>
              <a:pPr/>
              <a:t>‹#›</a:t>
            </a:fld>
            <a:endParaRPr lang="ru-RU" altLang="ru-RU"/>
          </a:p>
        </p:txBody>
      </p:sp>
    </p:spTree>
    <p:extLst>
      <p:ext uri="{BB962C8B-B14F-4D97-AF65-F5344CB8AC3E}">
        <p14:creationId xmlns:p14="http://schemas.microsoft.com/office/powerpoint/2010/main" val="3891814607"/>
      </p:ext>
    </p:extLst>
  </p:cSld>
  <p:clrMapOvr>
    <a:masterClrMapping/>
  </p:clrMapOvr>
  <p:transition spd="slow">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3075" y="487363"/>
            <a:ext cx="5915025" cy="1766887"/>
          </a:xfrm>
        </p:spPr>
        <p:txBody>
          <a:bodyPr/>
          <a:lstStyle/>
          <a:p>
            <a:r>
              <a:rPr lang="ru-RU" smtClean="0"/>
              <a:t>Образец заголовка</a:t>
            </a:r>
            <a:endParaRPr lang="ru-RU"/>
          </a:p>
        </p:txBody>
      </p:sp>
      <p:sp>
        <p:nvSpPr>
          <p:cNvPr id="3" name="Текст 2"/>
          <p:cNvSpPr>
            <a:spLocks noGrp="1"/>
          </p:cNvSpPr>
          <p:nvPr>
            <p:ph type="body" idx="1"/>
          </p:nvPr>
        </p:nvSpPr>
        <p:spPr>
          <a:xfrm>
            <a:off x="473075" y="2241550"/>
            <a:ext cx="2900363"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73075" y="3340100"/>
            <a:ext cx="2900363" cy="491331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71863" y="2241550"/>
            <a:ext cx="2916237"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3471863" y="3340100"/>
            <a:ext cx="2916237" cy="491331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BD8865C8-3026-431E-AF21-3BA647A1D92E}" type="slidenum">
              <a:rPr lang="ru-RU" altLang="ru-RU"/>
              <a:pPr/>
              <a:t>‹#›</a:t>
            </a:fld>
            <a:endParaRPr lang="ru-RU" altLang="ru-RU"/>
          </a:p>
        </p:txBody>
      </p:sp>
    </p:spTree>
    <p:extLst>
      <p:ext uri="{BB962C8B-B14F-4D97-AF65-F5344CB8AC3E}">
        <p14:creationId xmlns:p14="http://schemas.microsoft.com/office/powerpoint/2010/main" val="1438295810"/>
      </p:ext>
    </p:extLst>
  </p:cSld>
  <p:clrMapOvr>
    <a:masterClrMapping/>
  </p:clrMapOvr>
  <p:transition spd="slow">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58D3C5E5-CC52-4D09-BCC7-535CB68F20B1}" type="slidenum">
              <a:rPr lang="ru-RU" altLang="ru-RU"/>
              <a:pPr/>
              <a:t>‹#›</a:t>
            </a:fld>
            <a:endParaRPr lang="ru-RU" altLang="ru-RU"/>
          </a:p>
        </p:txBody>
      </p:sp>
    </p:spTree>
    <p:extLst>
      <p:ext uri="{BB962C8B-B14F-4D97-AF65-F5344CB8AC3E}">
        <p14:creationId xmlns:p14="http://schemas.microsoft.com/office/powerpoint/2010/main" val="4196955697"/>
      </p:ext>
    </p:extLst>
  </p:cSld>
  <p:clrMapOvr>
    <a:masterClrMapping/>
  </p:clrMapOvr>
  <p:transition spd="slow">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D8C9DECC-25E3-4D72-88C7-20CFAF5122AA}" type="slidenum">
              <a:rPr lang="ru-RU" altLang="ru-RU"/>
              <a:pPr/>
              <a:t>‹#›</a:t>
            </a:fld>
            <a:endParaRPr lang="ru-RU" altLang="ru-RU"/>
          </a:p>
        </p:txBody>
      </p:sp>
    </p:spTree>
    <p:extLst>
      <p:ext uri="{BB962C8B-B14F-4D97-AF65-F5344CB8AC3E}">
        <p14:creationId xmlns:p14="http://schemas.microsoft.com/office/powerpoint/2010/main" val="482973160"/>
      </p:ext>
    </p:extLst>
  </p:cSld>
  <p:clrMapOvr>
    <a:masterClrMapping/>
  </p:clrMapOvr>
  <p:transition spd="slow">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3075" y="609600"/>
            <a:ext cx="2211388" cy="21336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2916238" y="1316038"/>
            <a:ext cx="3471862" cy="64992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946AD746-7907-410E-B841-79D41F36AAD8}" type="slidenum">
              <a:rPr lang="ru-RU" altLang="ru-RU"/>
              <a:pPr/>
              <a:t>‹#›</a:t>
            </a:fld>
            <a:endParaRPr lang="ru-RU" altLang="ru-RU"/>
          </a:p>
        </p:txBody>
      </p:sp>
    </p:spTree>
    <p:extLst>
      <p:ext uri="{BB962C8B-B14F-4D97-AF65-F5344CB8AC3E}">
        <p14:creationId xmlns:p14="http://schemas.microsoft.com/office/powerpoint/2010/main" val="70491164"/>
      </p:ext>
    </p:extLst>
  </p:cSld>
  <p:clrMapOvr>
    <a:masterClrMapping/>
  </p:clrMapOvr>
  <p:transition spd="slow">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3075" y="609600"/>
            <a:ext cx="2211388" cy="21336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2916238" y="1316038"/>
            <a:ext cx="3471862" cy="6499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2C7C8DD2-EB58-4ADA-B341-92C60175AB86}" type="slidenum">
              <a:rPr lang="ru-RU" altLang="ru-RU"/>
              <a:pPr/>
              <a:t>‹#›</a:t>
            </a:fld>
            <a:endParaRPr lang="ru-RU" altLang="ru-RU"/>
          </a:p>
        </p:txBody>
      </p:sp>
    </p:spTree>
    <p:extLst>
      <p:ext uri="{BB962C8B-B14F-4D97-AF65-F5344CB8AC3E}">
        <p14:creationId xmlns:p14="http://schemas.microsoft.com/office/powerpoint/2010/main" val="224869563"/>
      </p:ext>
    </p:extLst>
  </p:cSld>
  <p:clrMapOvr>
    <a:masterClrMapping/>
  </p:clrMapOvr>
  <p:transition spd="slow">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bwMode="auto">
          <a:xfrm>
            <a:off x="342900" y="366713"/>
            <a:ext cx="61722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12643" name="Rectangle 3"/>
          <p:cNvSpPr>
            <a:spLocks noGrp="1" noChangeArrowheads="1"/>
          </p:cNvSpPr>
          <p:nvPr>
            <p:ph type="body" idx="1"/>
          </p:nvPr>
        </p:nvSpPr>
        <p:spPr bwMode="auto">
          <a:xfrm>
            <a:off x="342900" y="2133600"/>
            <a:ext cx="6172200"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12644" name="Rectangle 4"/>
          <p:cNvSpPr>
            <a:spLocks noGrp="1" noChangeArrowheads="1"/>
          </p:cNvSpPr>
          <p:nvPr>
            <p:ph type="dt" sz="half" idx="2"/>
          </p:nvPr>
        </p:nvSpPr>
        <p:spPr bwMode="auto">
          <a:xfrm>
            <a:off x="342900" y="8326438"/>
            <a:ext cx="16002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ru-RU" altLang="ru-RU"/>
          </a:p>
        </p:txBody>
      </p:sp>
      <p:sp>
        <p:nvSpPr>
          <p:cNvPr id="112645" name="Rectangle 5"/>
          <p:cNvSpPr>
            <a:spLocks noGrp="1" noChangeArrowheads="1"/>
          </p:cNvSpPr>
          <p:nvPr>
            <p:ph type="ftr" sz="quarter" idx="3"/>
          </p:nvPr>
        </p:nvSpPr>
        <p:spPr bwMode="auto">
          <a:xfrm>
            <a:off x="2343150" y="8326438"/>
            <a:ext cx="21717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ru-RU" altLang="ru-RU"/>
          </a:p>
        </p:txBody>
      </p:sp>
      <p:sp>
        <p:nvSpPr>
          <p:cNvPr id="112646" name="Rectangle 6"/>
          <p:cNvSpPr>
            <a:spLocks noGrp="1" noChangeArrowheads="1"/>
          </p:cNvSpPr>
          <p:nvPr>
            <p:ph type="sldNum" sz="quarter" idx="4"/>
          </p:nvPr>
        </p:nvSpPr>
        <p:spPr bwMode="auto">
          <a:xfrm>
            <a:off x="4914900" y="8326438"/>
            <a:ext cx="16002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AFAC47F-F023-4585-A18D-2CF44436E6F1}"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ransition spd="slow">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2642"/>
                                        </p:tgtEl>
                                        <p:attrNameLst>
                                          <p:attrName>style.visibility</p:attrName>
                                        </p:attrNameLst>
                                      </p:cBhvr>
                                      <p:to>
                                        <p:strVal val="visible"/>
                                      </p:to>
                                    </p:set>
                                    <p:animEffect transition="in" filter="fade">
                                      <p:cBhvr>
                                        <p:cTn id="7" dur="2000"/>
                                        <p:tgtEl>
                                          <p:spTgt spid="1126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2643">
                                            <p:txEl>
                                              <p:pRg st="0" end="0"/>
                                            </p:txEl>
                                          </p:spTgt>
                                        </p:tgtEl>
                                        <p:attrNameLst>
                                          <p:attrName>style.visibility</p:attrName>
                                        </p:attrNameLst>
                                      </p:cBhvr>
                                      <p:to>
                                        <p:strVal val="visible"/>
                                      </p:to>
                                    </p:set>
                                    <p:animEffect transition="in" filter="wipe(left)">
                                      <p:cBhvr>
                                        <p:cTn id="12" dur="500"/>
                                        <p:tgtEl>
                                          <p:spTgt spid="112643">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12643">
                                            <p:txEl>
                                              <p:pRg st="1" end="1"/>
                                            </p:txEl>
                                          </p:spTgt>
                                        </p:tgtEl>
                                        <p:attrNameLst>
                                          <p:attrName>style.visibility</p:attrName>
                                        </p:attrNameLst>
                                      </p:cBhvr>
                                      <p:to>
                                        <p:strVal val="visible"/>
                                      </p:to>
                                    </p:set>
                                    <p:animEffect transition="in" filter="wipe(left)">
                                      <p:cBhvr>
                                        <p:cTn id="15" dur="500"/>
                                        <p:tgtEl>
                                          <p:spTgt spid="112643">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12643">
                                            <p:txEl>
                                              <p:pRg st="2" end="2"/>
                                            </p:txEl>
                                          </p:spTgt>
                                        </p:tgtEl>
                                        <p:attrNameLst>
                                          <p:attrName>style.visibility</p:attrName>
                                        </p:attrNameLst>
                                      </p:cBhvr>
                                      <p:to>
                                        <p:strVal val="visible"/>
                                      </p:to>
                                    </p:set>
                                    <p:animEffect transition="in" filter="wipe(left)">
                                      <p:cBhvr>
                                        <p:cTn id="18" dur="500"/>
                                        <p:tgtEl>
                                          <p:spTgt spid="112643">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112643">
                                            <p:txEl>
                                              <p:pRg st="3" end="3"/>
                                            </p:txEl>
                                          </p:spTgt>
                                        </p:tgtEl>
                                        <p:attrNameLst>
                                          <p:attrName>style.visibility</p:attrName>
                                        </p:attrNameLst>
                                      </p:cBhvr>
                                      <p:to>
                                        <p:strVal val="visible"/>
                                      </p:to>
                                    </p:set>
                                    <p:animEffect transition="in" filter="wipe(left)">
                                      <p:cBhvr>
                                        <p:cTn id="21" dur="500"/>
                                        <p:tgtEl>
                                          <p:spTgt spid="112643">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112643">
                                            <p:txEl>
                                              <p:pRg st="4" end="4"/>
                                            </p:txEl>
                                          </p:spTgt>
                                        </p:tgtEl>
                                        <p:attrNameLst>
                                          <p:attrName>style.visibility</p:attrName>
                                        </p:attrNameLst>
                                      </p:cBhvr>
                                      <p:to>
                                        <p:strVal val="visible"/>
                                      </p:to>
                                    </p:set>
                                    <p:animEffect transition="in" filter="wipe(left)">
                                      <p:cBhvr>
                                        <p:cTn id="24" dur="500"/>
                                        <p:tgtEl>
                                          <p:spTgt spid="1126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2" grpId="0"/>
      <p:bldP spid="112643" grpId="0" build="p">
        <p:tmplLst>
          <p:tmpl lvl="1">
            <p:tnLst>
              <p:par>
                <p:cTn presetID="22" presetClass="entr" presetSubtype="8" fill="hold" nodeType="clickEffect">
                  <p:stCondLst>
                    <p:cond delay="0"/>
                  </p:stCondLst>
                  <p:childTnLst>
                    <p:set>
                      <p:cBhvr>
                        <p:cTn dur="1" fill="hold">
                          <p:stCondLst>
                            <p:cond delay="0"/>
                          </p:stCondLst>
                        </p:cTn>
                        <p:tgtEl>
                          <p:spTgt spid="112643"/>
                        </p:tgtEl>
                        <p:attrNameLst>
                          <p:attrName>style.visibility</p:attrName>
                        </p:attrNameLst>
                      </p:cBhvr>
                      <p:to>
                        <p:strVal val="visible"/>
                      </p:to>
                    </p:set>
                    <p:animEffect transition="in" filter="wipe(left)">
                      <p:cBhvr>
                        <p:cTn dur="500"/>
                        <p:tgtEl>
                          <p:spTgt spid="112643"/>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112643"/>
                        </p:tgtEl>
                        <p:attrNameLst>
                          <p:attrName>style.visibility</p:attrName>
                        </p:attrNameLst>
                      </p:cBhvr>
                      <p:to>
                        <p:strVal val="visible"/>
                      </p:to>
                    </p:set>
                    <p:animEffect transition="in" filter="wipe(left)">
                      <p:cBhvr>
                        <p:cTn dur="500"/>
                        <p:tgtEl>
                          <p:spTgt spid="112643"/>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112643"/>
                        </p:tgtEl>
                        <p:attrNameLst>
                          <p:attrName>style.visibility</p:attrName>
                        </p:attrNameLst>
                      </p:cBhvr>
                      <p:to>
                        <p:strVal val="visible"/>
                      </p:to>
                    </p:set>
                    <p:animEffect transition="in" filter="wipe(left)">
                      <p:cBhvr>
                        <p:cTn dur="500"/>
                        <p:tgtEl>
                          <p:spTgt spid="112643"/>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112643"/>
                        </p:tgtEl>
                        <p:attrNameLst>
                          <p:attrName>style.visibility</p:attrName>
                        </p:attrNameLst>
                      </p:cBhvr>
                      <p:to>
                        <p:strVal val="visible"/>
                      </p:to>
                    </p:set>
                    <p:animEffect transition="in" filter="wipe(left)">
                      <p:cBhvr>
                        <p:cTn dur="500"/>
                        <p:tgtEl>
                          <p:spTgt spid="112643"/>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112643"/>
                        </p:tgtEl>
                        <p:attrNameLst>
                          <p:attrName>style.visibility</p:attrName>
                        </p:attrNameLst>
                      </p:cBhvr>
                      <p:to>
                        <p:strVal val="visible"/>
                      </p:to>
                    </p:set>
                    <p:animEffect transition="in" filter="wipe(left)">
                      <p:cBhvr>
                        <p:cTn dur="500"/>
                        <p:tgtEl>
                          <p:spTgt spid="112643"/>
                        </p:tgtEl>
                      </p:cBhvr>
                    </p:animEffect>
                  </p:childTnLst>
                </p:cTn>
              </p:par>
            </p:tnLst>
          </p:tmpl>
        </p:tmplLst>
      </p:bldP>
    </p:bldLst>
  </p:timing>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subTitle" idx="1"/>
          </p:nvPr>
        </p:nvSpPr>
        <p:spPr>
          <a:xfrm>
            <a:off x="0" y="179388"/>
            <a:ext cx="6858000" cy="8964612"/>
          </a:xfrm>
        </p:spPr>
        <p:txBody>
          <a:bodyPr/>
          <a:lstStyle/>
          <a:p>
            <a:pPr>
              <a:lnSpc>
                <a:spcPct val="80000"/>
              </a:lnSpc>
            </a:pPr>
            <a:r>
              <a:rPr lang="ru-RU" altLang="ru-RU" sz="1200"/>
              <a:t>Прическа – это форма придаваемая волосам стрижкой:  завивкой   укладкой и</a:t>
            </a:r>
          </a:p>
          <a:p>
            <a:pPr>
              <a:lnSpc>
                <a:spcPct val="80000"/>
              </a:lnSpc>
            </a:pPr>
            <a:r>
              <a:rPr lang="ru-RU" altLang="ru-RU" sz="1200"/>
              <a:t>филировкой    Прическа может   быть  из  естественных  и искусственных</a:t>
            </a:r>
          </a:p>
          <a:p>
            <a:pPr>
              <a:lnSpc>
                <a:spcPct val="80000"/>
              </a:lnSpc>
            </a:pPr>
            <a:r>
              <a:rPr lang="ru-RU" altLang="ru-RU" sz="1200"/>
              <a:t>волос  с  шиньонами    и прядями разных  цветов.</a:t>
            </a:r>
          </a:p>
          <a:p>
            <a:pPr>
              <a:lnSpc>
                <a:spcPct val="80000"/>
              </a:lnSpc>
            </a:pPr>
            <a:r>
              <a:rPr lang="ru-RU" altLang="ru-RU" sz="1200"/>
              <a:t>Часто ее компонентами   становятся   головные  уборы, ленты, бусы,</a:t>
            </a:r>
          </a:p>
          <a:p>
            <a:pPr>
              <a:lnSpc>
                <a:spcPct val="80000"/>
              </a:lnSpc>
            </a:pPr>
            <a:r>
              <a:rPr lang="ru-RU" altLang="ru-RU" sz="1200"/>
              <a:t>украшения. Вид и форма прически  зависит  от субъективных и объективных</a:t>
            </a:r>
          </a:p>
          <a:p>
            <a:pPr>
              <a:lnSpc>
                <a:spcPct val="80000"/>
              </a:lnSpc>
            </a:pPr>
            <a:r>
              <a:rPr lang="ru-RU" altLang="ru-RU" sz="1200"/>
              <a:t>смене художественных стилей, направлений в искусстве меняет вид и форму</a:t>
            </a:r>
          </a:p>
          <a:p>
            <a:pPr>
              <a:lnSpc>
                <a:spcPct val="80000"/>
              </a:lnSpc>
            </a:pPr>
            <a:r>
              <a:rPr lang="ru-RU" altLang="ru-RU" sz="1200"/>
              <a:t>причин.  Прическа   как  костюм  является   произведением искусства. При</a:t>
            </a:r>
          </a:p>
          <a:p>
            <a:pPr>
              <a:lnSpc>
                <a:spcPct val="80000"/>
              </a:lnSpc>
            </a:pPr>
            <a:r>
              <a:rPr lang="ru-RU" altLang="ru-RU" sz="1200"/>
              <a:t>прически. В моду вошла  и завоевала свои пьедесталы  женская короткая</a:t>
            </a:r>
          </a:p>
          <a:p>
            <a:pPr>
              <a:lnSpc>
                <a:spcPct val="80000"/>
              </a:lnSpc>
            </a:pPr>
            <a:r>
              <a:rPr lang="ru-RU" altLang="ru-RU" sz="1200"/>
              <a:t>стрижка. Она  изменяется чуть ли не каждый  сезон, вносят в моду  все новые и</a:t>
            </a:r>
          </a:p>
          <a:p>
            <a:pPr>
              <a:lnSpc>
                <a:spcPct val="80000"/>
              </a:lnSpc>
            </a:pPr>
            <a:r>
              <a:rPr lang="ru-RU" altLang="ru-RU" sz="1200"/>
              <a:t>новые силуэты: короткая  челка, удлиненный  затылок или наоборот. Сложная</a:t>
            </a:r>
          </a:p>
          <a:p>
            <a:pPr>
              <a:lnSpc>
                <a:spcPct val="80000"/>
              </a:lnSpc>
            </a:pPr>
            <a:r>
              <a:rPr lang="ru-RU" altLang="ru-RU" sz="1200"/>
              <a:t>Сейчас силуэт длинной прически приобретает все более четкие линии. Самая</a:t>
            </a:r>
          </a:p>
          <a:p>
            <a:pPr>
              <a:lnSpc>
                <a:spcPct val="80000"/>
              </a:lnSpc>
            </a:pPr>
            <a:r>
              <a:rPr lang="ru-RU" altLang="ru-RU" sz="1200"/>
              <a:t>окраска оригинальная укладка. Так же из моды не вышли и длинные волосы.</a:t>
            </a:r>
          </a:p>
          <a:p>
            <a:pPr>
              <a:lnSpc>
                <a:spcPct val="80000"/>
              </a:lnSpc>
            </a:pPr>
            <a:r>
              <a:rPr lang="ru-RU" altLang="ru-RU" sz="1200"/>
              <a:t>модная стрижка на данный момент «Сессон». В любом виде парикмахерского</a:t>
            </a:r>
          </a:p>
          <a:p>
            <a:pPr>
              <a:lnSpc>
                <a:spcPct val="80000"/>
              </a:lnSpc>
            </a:pPr>
            <a:r>
              <a:rPr lang="ru-RU" altLang="ru-RU" sz="1200"/>
              <a:t>искусства проявляется  влияние современных методов, происходит</a:t>
            </a:r>
          </a:p>
          <a:p>
            <a:pPr>
              <a:lnSpc>
                <a:spcPct val="80000"/>
              </a:lnSpc>
            </a:pPr>
            <a:r>
              <a:rPr lang="ru-RU" altLang="ru-RU" sz="1200"/>
              <a:t>усовершенствование парикмахерского дела появление новых инструментов и</a:t>
            </a:r>
          </a:p>
          <a:p>
            <a:pPr>
              <a:lnSpc>
                <a:spcPct val="80000"/>
              </a:lnSpc>
            </a:pPr>
            <a:r>
              <a:rPr lang="ru-RU" altLang="ru-RU" sz="1200"/>
              <a:t>приспособлений, и средств ухода за волосами. Новинок в парикмахерском деле</a:t>
            </a:r>
          </a:p>
          <a:p>
            <a:pPr>
              <a:lnSpc>
                <a:spcPct val="80000"/>
              </a:lnSpc>
            </a:pPr>
            <a:r>
              <a:rPr lang="ru-RU" altLang="ru-RU" sz="1200"/>
              <a:t>появляется очень много : средств для укладки волос лаки, гели, пенки, муссы и</a:t>
            </a:r>
          </a:p>
          <a:p>
            <a:pPr>
              <a:lnSpc>
                <a:spcPct val="80000"/>
              </a:lnSpc>
            </a:pPr>
            <a:r>
              <a:rPr lang="ru-RU" altLang="ru-RU" sz="1200"/>
              <a:t>крема. Крем - краски с одновременным уходом за волосами и при этом получается</a:t>
            </a:r>
          </a:p>
          <a:p>
            <a:pPr>
              <a:lnSpc>
                <a:spcPct val="80000"/>
              </a:lnSpc>
            </a:pPr>
            <a:r>
              <a:rPr lang="ru-RU" altLang="ru-RU" sz="1200"/>
              <a:t>большой, яркий и стойкий цвет волос. Так же появляется очень много оттеночных</a:t>
            </a:r>
          </a:p>
          <a:p>
            <a:pPr>
              <a:lnSpc>
                <a:spcPct val="80000"/>
              </a:lnSpc>
            </a:pPr>
            <a:r>
              <a:rPr lang="ru-RU" altLang="ru-RU" sz="1200"/>
              <a:t>средств, при чем нужно заметить что в их состав входят натуральные</a:t>
            </a:r>
          </a:p>
          <a:p>
            <a:pPr>
              <a:lnSpc>
                <a:spcPct val="80000"/>
              </a:lnSpc>
            </a:pPr>
            <a:r>
              <a:rPr lang="ru-RU" altLang="ru-RU" sz="1200"/>
              <a:t>компоненты.</a:t>
            </a:r>
          </a:p>
          <a:p>
            <a:pPr>
              <a:lnSpc>
                <a:spcPct val="80000"/>
              </a:lnSpc>
            </a:pPr>
            <a:r>
              <a:rPr lang="ru-RU" altLang="ru-RU" sz="1200"/>
              <a:t>Можно много говорить о новинках в парикмахерском деле. Но одно можно сказать</a:t>
            </a:r>
          </a:p>
          <a:p>
            <a:pPr>
              <a:lnSpc>
                <a:spcPct val="80000"/>
              </a:lnSpc>
            </a:pPr>
            <a:r>
              <a:rPr lang="ru-RU" altLang="ru-RU" sz="1200"/>
              <a:t>с точностью, что прическа была и будет своеобразным паспортом человека.</a:t>
            </a:r>
          </a:p>
          <a:p>
            <a:pPr>
              <a:lnSpc>
                <a:spcPct val="80000"/>
              </a:lnSpc>
            </a:pPr>
            <a:r>
              <a:rPr lang="ru-RU" altLang="ru-RU" sz="1200"/>
              <a:t>Поэтому фирма « Велла» организовала в Лондоне творческую мастерскую из разных</a:t>
            </a:r>
          </a:p>
          <a:p>
            <a:pPr>
              <a:lnSpc>
                <a:spcPct val="80000"/>
              </a:lnSpc>
            </a:pPr>
            <a:r>
              <a:rPr lang="ru-RU" altLang="ru-RU" sz="1200"/>
              <a:t>Главное качество которым должен обладать парикмахер это предвидение.</a:t>
            </a:r>
          </a:p>
          <a:p>
            <a:pPr>
              <a:lnSpc>
                <a:spcPct val="80000"/>
              </a:lnSpc>
            </a:pPr>
            <a:r>
              <a:rPr lang="ru-RU" altLang="ru-RU" sz="1200"/>
              <a:t>стран, где они могли бы работать над созданием определенного стиля . В этом</a:t>
            </a:r>
          </a:p>
          <a:p>
            <a:pPr>
              <a:lnSpc>
                <a:spcPct val="80000"/>
              </a:lnSpc>
            </a:pPr>
            <a:r>
              <a:rPr lang="ru-RU" altLang="ru-RU" sz="1200"/>
              <a:t>году над созданием образа следующего сезона, « Велла «  выбрала стилистов из</a:t>
            </a:r>
          </a:p>
          <a:p>
            <a:pPr>
              <a:lnSpc>
                <a:spcPct val="80000"/>
              </a:lnSpc>
            </a:pPr>
            <a:r>
              <a:rPr lang="ru-RU" altLang="ru-RU" sz="1200"/>
              <a:t>шести стран.</a:t>
            </a:r>
          </a:p>
          <a:p>
            <a:pPr>
              <a:lnSpc>
                <a:spcPct val="80000"/>
              </a:lnSpc>
            </a:pPr>
            <a:r>
              <a:rPr lang="ru-RU" altLang="ru-RU" sz="1200"/>
              <a:t>Россию представлял Сергей Зверев. Россия выступала в столь престижном</a:t>
            </a:r>
          </a:p>
          <a:p>
            <a:pPr>
              <a:lnSpc>
                <a:spcPct val="80000"/>
              </a:lnSpc>
            </a:pPr>
            <a:r>
              <a:rPr lang="ru-RU" altLang="ru-RU" sz="1200"/>
              <a:t>Зверев и Кристофор  Даволли. При создании прически мастера не были ограничены</a:t>
            </a:r>
          </a:p>
          <a:p>
            <a:pPr>
              <a:lnSpc>
                <a:spcPct val="80000"/>
              </a:lnSpc>
            </a:pPr>
            <a:r>
              <a:rPr lang="ru-RU" altLang="ru-RU" sz="1200"/>
              <a:t>мероприятии впервые. Каждый день в мастерской работало два стилиста Сергей</a:t>
            </a:r>
          </a:p>
          <a:p>
            <a:pPr>
              <a:lnSpc>
                <a:spcPct val="80000"/>
              </a:lnSpc>
            </a:pPr>
            <a:r>
              <a:rPr lang="ru-RU" altLang="ru-RU" sz="1200"/>
              <a:t>цветом и формой стрижек. И что особенно важно стилистам представлялась</a:t>
            </a:r>
          </a:p>
          <a:p>
            <a:pPr>
              <a:lnSpc>
                <a:spcPct val="80000"/>
              </a:lnSpc>
            </a:pPr>
            <a:r>
              <a:rPr lang="ru-RU" altLang="ru-RU" sz="1200"/>
              <a:t>возможность выполнять свои модели которые они сами оценивали как</a:t>
            </a:r>
          </a:p>
          <a:p>
            <a:pPr>
              <a:lnSpc>
                <a:spcPct val="80000"/>
              </a:lnSpc>
            </a:pPr>
            <a:r>
              <a:rPr lang="ru-RU" altLang="ru-RU" sz="1200"/>
              <a:t>перспективные. Первые модели Зверев создал образ  золотисто – рыжих,</a:t>
            </a:r>
          </a:p>
          <a:p>
            <a:pPr>
              <a:lnSpc>
                <a:spcPct val="80000"/>
              </a:lnSpc>
            </a:pPr>
            <a:r>
              <a:rPr lang="ru-RU" altLang="ru-RU" sz="1200"/>
              <a:t>коричневых тонов. Работа была выполнена удивительно хорошо. Цвета подобраны</a:t>
            </a:r>
          </a:p>
          <a:p>
            <a:pPr>
              <a:lnSpc>
                <a:spcPct val="80000"/>
              </a:lnSpc>
            </a:pPr>
            <a:r>
              <a:rPr lang="ru-RU" altLang="ru-RU" sz="1200"/>
              <a:t>удивительно точно, хотя все собравшиеся со знанием дела следили за работой</a:t>
            </a:r>
          </a:p>
          <a:p>
            <a:pPr>
              <a:lnSpc>
                <a:spcPct val="80000"/>
              </a:lnSpc>
            </a:pPr>
            <a:r>
              <a:rPr lang="ru-RU" altLang="ru-RU" sz="1200"/>
              <a:t>мастера . Результат, которого добился Зверев стал для всех полной</a:t>
            </a:r>
          </a:p>
          <a:p>
            <a:pPr>
              <a:lnSpc>
                <a:spcPct val="80000"/>
              </a:lnSpc>
            </a:pPr>
            <a:r>
              <a:rPr lang="ru-RU" altLang="ru-RU" sz="1200"/>
              <a:t>неожиданностью. Он показал абсолютно новую технику окраски волос. И цвета по</a:t>
            </a:r>
          </a:p>
          <a:p>
            <a:pPr>
              <a:lnSpc>
                <a:spcPct val="80000"/>
              </a:lnSpc>
            </a:pPr>
            <a:r>
              <a:rPr lang="ru-RU" altLang="ru-RU" sz="1200"/>
              <a:t>мнению профессионалов были подобраны в таком идеальном сочетании. Внешность</a:t>
            </a:r>
          </a:p>
          <a:p>
            <a:pPr>
              <a:lnSpc>
                <a:spcPct val="80000"/>
              </a:lnSpc>
            </a:pPr>
            <a:r>
              <a:rPr lang="ru-RU" altLang="ru-RU" sz="1200"/>
              <a:t>второй модели была значительно изменена. Перед тем как Зверев покрасил и</a:t>
            </a:r>
          </a:p>
          <a:p>
            <a:pPr>
              <a:lnSpc>
                <a:spcPct val="80000"/>
              </a:lnSpc>
            </a:pPr>
            <a:r>
              <a:rPr lang="ru-RU" altLang="ru-RU" sz="1200"/>
              <a:t>подстриг ее волосы она выглядела вполне обыкновенно. Девушка на столько</a:t>
            </a:r>
          </a:p>
          <a:p>
            <a:pPr>
              <a:lnSpc>
                <a:spcPct val="80000"/>
              </a:lnSpc>
            </a:pPr>
            <a:r>
              <a:rPr lang="ru-RU" altLang="ru-RU" sz="1200"/>
              <a:t>преобразилась, что в ней увидели новую модель. Обе модели принесли огромный</a:t>
            </a:r>
          </a:p>
          <a:p>
            <a:pPr>
              <a:lnSpc>
                <a:spcPct val="80000"/>
              </a:lnSpc>
            </a:pPr>
            <a:r>
              <a:rPr lang="ru-RU" altLang="ru-RU" sz="1200"/>
              <a:t>успех нашему стилисту Сергею Звереву. Не смотря на то, что в нашей стране</a:t>
            </a:r>
          </a:p>
          <a:p>
            <a:pPr>
              <a:lnSpc>
                <a:spcPct val="80000"/>
              </a:lnSpc>
            </a:pPr>
            <a:r>
              <a:rPr lang="ru-RU" altLang="ru-RU" sz="1200"/>
              <a:t>временные трудности , как и все временные неудачи приходят и уходят, а</a:t>
            </a:r>
          </a:p>
          <a:p>
            <a:pPr>
              <a:lnSpc>
                <a:spcPct val="80000"/>
              </a:lnSpc>
            </a:pPr>
            <a:r>
              <a:rPr lang="ru-RU" altLang="ru-RU" sz="1200"/>
              <a:t>желание быть красивым будет всегда. Ибо красота вечна. Не смотря на все</a:t>
            </a:r>
          </a:p>
          <a:p>
            <a:pPr>
              <a:lnSpc>
                <a:spcPct val="80000"/>
              </a:lnSpc>
            </a:pPr>
            <a:r>
              <a:rPr lang="ru-RU" altLang="ru-RU" sz="1200"/>
              <a:t>трудности в стране Зверев доказал, что и в нашей стране есть специалисты по</a:t>
            </a:r>
          </a:p>
          <a:p>
            <a:pPr>
              <a:lnSpc>
                <a:spcPct val="80000"/>
              </a:lnSpc>
            </a:pPr>
            <a:r>
              <a:rPr lang="ru-RU" altLang="ru-RU" sz="1200"/>
              <a:t>парикмахерскому искусству.</a:t>
            </a:r>
          </a:p>
        </p:txBody>
      </p:sp>
    </p:spTree>
  </p:cSld>
  <p:clrMapOvr>
    <a:masterClrMapping/>
  </p:clrMapOvr>
  <p:transition spd="slow" advClick="0" advTm="5000">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5"/>
          <p:cNvSpPr>
            <a:spLocks noGrp="1" noChangeArrowheads="1"/>
          </p:cNvSpPr>
          <p:nvPr>
            <p:ph type="subTitle" idx="1"/>
          </p:nvPr>
        </p:nvSpPr>
        <p:spPr>
          <a:xfrm>
            <a:off x="1052513" y="179388"/>
            <a:ext cx="4800600" cy="2336800"/>
          </a:xfrm>
        </p:spPr>
        <p:txBody>
          <a:bodyPr/>
          <a:lstStyle/>
          <a:p>
            <a:r>
              <a:rPr lang="ru-RU" altLang="ru-RU" sz="1400" b="1"/>
              <a:t>Список использованной литературы:</a:t>
            </a:r>
          </a:p>
        </p:txBody>
      </p:sp>
      <p:sp>
        <p:nvSpPr>
          <p:cNvPr id="18438" name="Rectangle 6"/>
          <p:cNvSpPr>
            <a:spLocks noChangeArrowheads="1"/>
          </p:cNvSpPr>
          <p:nvPr/>
        </p:nvSpPr>
        <p:spPr bwMode="auto">
          <a:xfrm>
            <a:off x="1125538" y="508000"/>
            <a:ext cx="4983162"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ru-RU" altLang="ru-RU" sz="1400"/>
              <a:t>«История прически» И.С. Соромятникова</a:t>
            </a:r>
            <a:r>
              <a:rPr lang="ru-RU" altLang="ru-RU"/>
              <a:t>. </a:t>
            </a:r>
          </a:p>
          <a:p>
            <a:r>
              <a:rPr lang="ru-RU" altLang="ru-RU" sz="1400"/>
              <a:t>«Лиза» 2000г.</a:t>
            </a:r>
          </a:p>
          <a:p>
            <a:r>
              <a:rPr lang="ru-RU" altLang="ru-RU" sz="1400"/>
              <a:t>«</a:t>
            </a:r>
            <a:r>
              <a:rPr lang="en-US" altLang="ru-RU" sz="1400"/>
              <a:t>GLAMOUR</a:t>
            </a:r>
            <a:r>
              <a:rPr lang="ru-RU" altLang="ru-RU" sz="1400"/>
              <a:t>»</a:t>
            </a:r>
            <a:r>
              <a:rPr lang="en-US" altLang="ru-RU" sz="1400"/>
              <a:t> – </a:t>
            </a:r>
            <a:r>
              <a:rPr lang="ru-RU" altLang="ru-RU" sz="1400"/>
              <a:t>Июль 2010г.</a:t>
            </a:r>
          </a:p>
          <a:p>
            <a:r>
              <a:rPr lang="ru-RU" altLang="ru-RU" sz="1400"/>
              <a:t>«388» причесок Эдда Кноффнера</a:t>
            </a:r>
          </a:p>
        </p:txBody>
      </p:sp>
      <p:sp>
        <p:nvSpPr>
          <p:cNvPr id="18440" name="Rectangle 8"/>
          <p:cNvSpPr>
            <a:spLocks noChangeArrowheads="1"/>
          </p:cNvSpPr>
          <p:nvPr/>
        </p:nvSpPr>
        <p:spPr bwMode="auto">
          <a:xfrm>
            <a:off x="1196975" y="1333500"/>
            <a:ext cx="36004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ru-RU" altLang="ru-RU" sz="1400"/>
          </a:p>
        </p:txBody>
      </p:sp>
      <p:sp>
        <p:nvSpPr>
          <p:cNvPr id="18441" name="Rectangle 9"/>
          <p:cNvSpPr>
            <a:spLocks noChangeArrowheads="1"/>
          </p:cNvSpPr>
          <p:nvPr/>
        </p:nvSpPr>
        <p:spPr bwMode="auto">
          <a:xfrm>
            <a:off x="1412875" y="1549400"/>
            <a:ext cx="36004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ru-RU" altLang="ru-RU" sz="1400"/>
          </a:p>
        </p:txBody>
      </p:sp>
    </p:spTree>
  </p:cSld>
  <p:clrMapOvr>
    <a:masterClrMapping/>
  </p:clrMapOvr>
  <p:transition spd="slow" advClick="0" advTm="5000">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5"/>
          <p:cNvSpPr>
            <a:spLocks noGrp="1" noChangeArrowheads="1"/>
          </p:cNvSpPr>
          <p:nvPr>
            <p:ph type="subTitle" idx="1"/>
          </p:nvPr>
        </p:nvSpPr>
        <p:spPr>
          <a:xfrm>
            <a:off x="188913" y="252413"/>
            <a:ext cx="6480175" cy="8891587"/>
          </a:xfrm>
        </p:spPr>
        <p:txBody>
          <a:bodyPr/>
          <a:lstStyle/>
          <a:p>
            <a:pPr>
              <a:lnSpc>
                <a:spcPct val="80000"/>
              </a:lnSpc>
            </a:pPr>
            <a:r>
              <a:rPr lang="ru-RU" altLang="ru-RU" sz="3200" b="1"/>
              <a:t>Виды услуг предоставляемых парикмахерскими.</a:t>
            </a:r>
          </a:p>
          <a:p>
            <a:pPr>
              <a:lnSpc>
                <a:spcPct val="80000"/>
              </a:lnSpc>
            </a:pPr>
            <a:endParaRPr lang="ru-RU" altLang="ru-RU" sz="3200"/>
          </a:p>
          <a:p>
            <a:pPr>
              <a:lnSpc>
                <a:spcPct val="80000"/>
              </a:lnSpc>
            </a:pPr>
            <a:r>
              <a:rPr lang="ru-RU" altLang="ru-RU" sz="1400"/>
              <a:t>Мытье и массаж головы; </a:t>
            </a:r>
          </a:p>
          <a:p>
            <a:pPr>
              <a:lnSpc>
                <a:spcPct val="80000"/>
              </a:lnSpc>
            </a:pPr>
            <a:r>
              <a:rPr lang="ru-RU" altLang="ru-RU" sz="1400"/>
              <a:t>Стрижка волос (простая и модельная); </a:t>
            </a:r>
          </a:p>
          <a:p>
            <a:pPr>
              <a:lnSpc>
                <a:spcPct val="80000"/>
              </a:lnSpc>
            </a:pPr>
            <a:r>
              <a:rPr lang="ru-RU" altLang="ru-RU" sz="1400"/>
              <a:t>Завивка волос разными способами; </a:t>
            </a:r>
          </a:p>
          <a:p>
            <a:pPr>
              <a:lnSpc>
                <a:spcPct val="80000"/>
              </a:lnSpc>
            </a:pPr>
            <a:r>
              <a:rPr lang="ru-RU" altLang="ru-RU" sz="1400"/>
              <a:t>Укладка волос в соответствии с направлениями современной моды и индивидуальными особенностями лица клиента; </a:t>
            </a:r>
          </a:p>
          <a:p>
            <a:pPr>
              <a:lnSpc>
                <a:spcPct val="80000"/>
              </a:lnSpc>
            </a:pPr>
            <a:r>
              <a:rPr lang="ru-RU" altLang="ru-RU" sz="1400"/>
              <a:t>Окраска волос различными способами; </a:t>
            </a:r>
          </a:p>
          <a:p>
            <a:pPr>
              <a:lnSpc>
                <a:spcPct val="80000"/>
              </a:lnSpc>
            </a:pPr>
            <a:r>
              <a:rPr lang="ru-RU" altLang="ru-RU" sz="1400"/>
              <a:t>Обесцвечивание волос, блондирование, мелирование; </a:t>
            </a:r>
          </a:p>
          <a:p>
            <a:pPr>
              <a:lnSpc>
                <a:spcPct val="80000"/>
              </a:lnSpc>
            </a:pPr>
            <a:r>
              <a:rPr lang="ru-RU" altLang="ru-RU" sz="1400"/>
              <a:t>Бритье с учетом свойств кожи; </a:t>
            </a:r>
          </a:p>
          <a:p>
            <a:pPr>
              <a:lnSpc>
                <a:spcPct val="80000"/>
              </a:lnSpc>
            </a:pPr>
            <a:r>
              <a:rPr lang="ru-RU" altLang="ru-RU" sz="1400"/>
              <a:t>Стрижка бороды и усов; </a:t>
            </a:r>
          </a:p>
          <a:p>
            <a:pPr>
              <a:lnSpc>
                <a:spcPct val="80000"/>
              </a:lnSpc>
            </a:pPr>
            <a:r>
              <a:rPr lang="ru-RU" altLang="ru-RU" sz="1400"/>
              <a:t>Обработка кожи лица после бритья; массаж лица; </a:t>
            </a:r>
          </a:p>
          <a:p>
            <a:pPr>
              <a:lnSpc>
                <a:spcPct val="80000"/>
              </a:lnSpc>
            </a:pPr>
            <a:r>
              <a:rPr lang="ru-RU" altLang="ru-RU" sz="1400"/>
              <a:t>Выполнение работ и причесок с накладками и париками. </a:t>
            </a:r>
          </a:p>
          <a:p>
            <a:pPr>
              <a:lnSpc>
                <a:spcPct val="80000"/>
              </a:lnSpc>
            </a:pPr>
            <a:r>
              <a:rPr lang="ru-RU" altLang="ru-RU" sz="1400"/>
              <a:t>Оформление прически в соответствии с направлениями моды и индивидуальными особенностями клиента с применением современных парфюмерно-косметических средств для моделирования и фиксации и др.Использование декоративных элементов, предметов при оформлении причесок: цветы, банты, заколки и т.д.Подготовка к работе аппаратуры, инструмента, приспособлений; соблюдение правил пользования ими. Применение специальных препаратов, растворов и др. материалов в соответствии с их назначением и правилами их использования. Определение качества специальных препаратов и материалов. Рациональное использование материалов, препаратов и белья. Определение по внешним признакам вида, структуры, состояния кожи и волос. Правильная организация рабочего места. Соблюдение правил санитарии и гигиены, безопасности труда. Оказание первой медицинской помощи. Соблюдение правил обслуживания и профессиональной этики.</a:t>
            </a:r>
          </a:p>
          <a:p>
            <a:pPr>
              <a:lnSpc>
                <a:spcPct val="80000"/>
              </a:lnSpc>
            </a:pPr>
            <a:endParaRPr lang="ru-RU" altLang="ru-RU" sz="1400"/>
          </a:p>
        </p:txBody>
      </p:sp>
    </p:spTree>
  </p:cSld>
  <p:clrMapOvr>
    <a:masterClrMapping/>
  </p:clrMapOvr>
  <p:transition spd="slow" advClick="0" advTm="5000">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subTitle" idx="1"/>
          </p:nvPr>
        </p:nvSpPr>
        <p:spPr>
          <a:xfrm>
            <a:off x="188913" y="179388"/>
            <a:ext cx="6480175" cy="8785225"/>
          </a:xfrm>
        </p:spPr>
        <p:txBody>
          <a:bodyPr/>
          <a:lstStyle/>
          <a:p>
            <a:pPr>
              <a:lnSpc>
                <a:spcPct val="80000"/>
              </a:lnSpc>
            </a:pPr>
            <a:r>
              <a:rPr lang="ru-RU" altLang="ru-RU" sz="1400" b="1"/>
              <a:t>Характеристика труда парикмахера.</a:t>
            </a:r>
            <a:endParaRPr lang="ru-RU" altLang="ru-RU" sz="1400"/>
          </a:p>
          <a:p>
            <a:pPr>
              <a:lnSpc>
                <a:spcPct val="80000"/>
              </a:lnSpc>
            </a:pPr>
            <a:r>
              <a:rPr lang="ru-RU" altLang="ru-RU" sz="1400"/>
              <a:t>Осуществление стрижки, бритья, окрашивания и других видов стрижки, используя ручные и электрические машинки, ножницы различной величины (в том числе филировочные), расчески и другой инструмент: бритье безопасными и филировочными бритвами: мытье и окраска волос различными типами шампуней и красителями, перекисью и др. Выполнение завивки и перманента, учитывая тип и состояние волос: выполнение укладки различными способами (мокрым, горячим, химическим). Поддержание санитарно - гигиенического состояния рабочего места, изучение и освоение новых модельных стрижек, реактивов и инструмента.</a:t>
            </a:r>
          </a:p>
          <a:p>
            <a:pPr>
              <a:lnSpc>
                <a:spcPct val="80000"/>
              </a:lnSpc>
            </a:pPr>
            <a:r>
              <a:rPr lang="ru-RU" altLang="ru-RU" sz="1400"/>
              <a:t>                              Условия и характер труда:</a:t>
            </a:r>
          </a:p>
          <a:p>
            <a:pPr>
              <a:lnSpc>
                <a:spcPct val="80000"/>
              </a:lnSpc>
            </a:pPr>
            <a:r>
              <a:rPr lang="ru-RU" altLang="ru-RU" sz="1400"/>
              <a:t>Работа с клиентом в специально оборудованном помещении при комнатной температуре, сопряжена с присутствием запахов, в том числе химикатов. График работы – двухсменный. Рабочая поза: стоя, с ограниченным передвижением, плечи приподняты, согнуты в локтевых суставах, темп работы свободный. </a:t>
            </a:r>
          </a:p>
          <a:p>
            <a:pPr>
              <a:lnSpc>
                <a:spcPct val="80000"/>
              </a:lnSpc>
            </a:pPr>
            <a:r>
              <a:rPr lang="ru-RU" altLang="ru-RU" sz="1400" b="1"/>
              <a:t>                 Требования профессии к качеству подготовки</a:t>
            </a:r>
            <a:endParaRPr lang="ru-RU" altLang="ru-RU" sz="1400"/>
          </a:p>
          <a:p>
            <a:pPr>
              <a:lnSpc>
                <a:spcPct val="80000"/>
              </a:lnSpc>
            </a:pPr>
            <a:r>
              <a:rPr lang="ru-RU" altLang="ru-RU" sz="1400"/>
              <a:t>                                   Знания:</a:t>
            </a:r>
          </a:p>
          <a:p>
            <a:pPr>
              <a:lnSpc>
                <a:spcPct val="80000"/>
              </a:lnSpc>
            </a:pPr>
            <a:r>
              <a:rPr lang="ru-RU" altLang="ru-RU" sz="1400"/>
              <a:t>Знание свойств и особенностей разных типов волос, способов их обработки. Знание приемов стрижки, завивки, укладки, окраски волос, бритья. Знание способов закрепления причесок, свойств и способов применения химических реактивов, красителей и инструментов. Способов зрительного уменьшения (увеличения) отдельных частей клиента.</a:t>
            </a:r>
          </a:p>
          <a:p>
            <a:pPr>
              <a:lnSpc>
                <a:spcPct val="80000"/>
              </a:lnSpc>
            </a:pPr>
            <a:r>
              <a:rPr lang="ru-RU" altLang="ru-RU" sz="1400"/>
              <a:t>                                 Умения и навыки:</a:t>
            </a:r>
          </a:p>
          <a:p>
            <a:pPr>
              <a:lnSpc>
                <a:spcPct val="80000"/>
              </a:lnSpc>
            </a:pPr>
            <a:r>
              <a:rPr lang="ru-RU" altLang="ru-RU" sz="1400"/>
              <a:t>Навык работы со всем набором инструментов и парфюмерии, умение общаться с клиентом, быть приятным собеседником, поддерживать престиж фирмы, умение сформировать целостное представление о клиенте с целью выбора наиболее подходящей модели.</a:t>
            </a:r>
            <a:endParaRPr lang="ru-RU" altLang="ru-RU" sz="1400" b="1"/>
          </a:p>
          <a:p>
            <a:pPr>
              <a:lnSpc>
                <a:spcPct val="80000"/>
              </a:lnSpc>
            </a:pPr>
            <a:r>
              <a:rPr lang="ru-RU" altLang="ru-RU" sz="1400" b="1"/>
              <a:t>                Требования профессии к личностным качествам</a:t>
            </a:r>
            <a:endParaRPr lang="ru-RU" altLang="ru-RU" sz="1400"/>
          </a:p>
          <a:p>
            <a:pPr>
              <a:lnSpc>
                <a:spcPct val="80000"/>
              </a:lnSpc>
            </a:pPr>
            <a:r>
              <a:rPr lang="ru-RU" altLang="ru-RU" sz="1400"/>
              <a:t>                                     Интересы и склонности:</a:t>
            </a:r>
          </a:p>
          <a:p>
            <a:pPr>
              <a:lnSpc>
                <a:spcPct val="80000"/>
              </a:lnSpc>
            </a:pPr>
            <a:r>
              <a:rPr lang="ru-RU" altLang="ru-RU" sz="1400"/>
              <a:t>Склонность к работе в сфере обслуживания, к общению с людьми, эстетические наклонности, увлечение модой.</a:t>
            </a:r>
          </a:p>
          <a:p>
            <a:pPr>
              <a:lnSpc>
                <a:spcPct val="80000"/>
              </a:lnSpc>
            </a:pPr>
            <a:r>
              <a:rPr lang="ru-RU" altLang="ru-RU" sz="1400"/>
              <a:t>                            Профессионально важные качества:</a:t>
            </a:r>
          </a:p>
          <a:p>
            <a:pPr>
              <a:lnSpc>
                <a:spcPct val="80000"/>
              </a:lnSpc>
            </a:pPr>
            <a:r>
              <a:rPr lang="ru-RU" altLang="ru-RU" sz="1400"/>
              <a:t>Общительность, эмоциональная устойчивость, коммуникабельность, тактичность. Высокий уровень зрительного и тактильного восприятия, произвольное и устойчивое внимание, хорошее запоминание формы причесок. Хорошая координация движения рук, уверенное и спокойное выполнение малых операций обеими руками.</a:t>
            </a:r>
            <a:endParaRPr lang="ru-RU" altLang="ru-RU" sz="1400" b="1"/>
          </a:p>
          <a:p>
            <a:pPr>
              <a:lnSpc>
                <a:spcPct val="80000"/>
              </a:lnSpc>
            </a:pPr>
            <a:r>
              <a:rPr lang="ru-RU" altLang="ru-RU" sz="1400" b="1"/>
              <a:t>                             Медицинские противопоказания</a:t>
            </a:r>
            <a:endParaRPr lang="ru-RU" altLang="ru-RU" sz="1400"/>
          </a:p>
          <a:p>
            <a:pPr>
              <a:lnSpc>
                <a:spcPct val="80000"/>
              </a:lnSpc>
            </a:pPr>
            <a:r>
              <a:rPr lang="ru-RU" altLang="ru-RU" sz="1400"/>
              <a:t>Остеохондроз в тяжелой форме. Плоскостопие в тяжелой форме, заболевания суставов. Все виды кожных заболеваний. Бронхиальная астма. Кровяные инфекции (малярия, гепатит В, СПИД и др.). Варикозное расширение вен, нарушение зрительного восприятия, связанное с потерей зрения более чем на 50 %.</a:t>
            </a:r>
          </a:p>
          <a:p>
            <a:pPr>
              <a:lnSpc>
                <a:spcPct val="80000"/>
              </a:lnSpc>
            </a:pPr>
            <a:endParaRPr lang="ru-RU" altLang="ru-RU" sz="1400"/>
          </a:p>
        </p:txBody>
      </p:sp>
    </p:spTree>
  </p:cSld>
  <p:clrMapOvr>
    <a:masterClrMapping/>
  </p:clrMapOvr>
  <p:transition spd="slow" advClick="0" advTm="5000">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9" name="Rectangle 7"/>
          <p:cNvSpPr>
            <a:spLocks noGrp="1" noChangeArrowheads="1"/>
          </p:cNvSpPr>
          <p:nvPr>
            <p:ph type="subTitle" idx="1"/>
          </p:nvPr>
        </p:nvSpPr>
        <p:spPr>
          <a:xfrm>
            <a:off x="260350" y="0"/>
            <a:ext cx="6408738" cy="8894763"/>
          </a:xfrm>
          <a:noFill/>
          <a:ln/>
        </p:spPr>
        <p:txBody>
          <a:bodyPr/>
          <a:lstStyle/>
          <a:p>
            <a:pPr>
              <a:lnSpc>
                <a:spcPct val="80000"/>
              </a:lnSpc>
            </a:pPr>
            <a:r>
              <a:rPr lang="ru-RU" altLang="ru-RU" sz="1400"/>
              <a:t> </a:t>
            </a:r>
            <a:r>
              <a:rPr lang="ru-RU" altLang="ru-RU" sz="1400" b="1"/>
              <a:t>С учетом индивидуальных особенностей      </a:t>
            </a:r>
            <a:endParaRPr lang="ru-RU" altLang="ru-RU" sz="1400"/>
          </a:p>
          <a:p>
            <a:pPr>
              <a:lnSpc>
                <a:spcPct val="80000"/>
              </a:lnSpc>
            </a:pPr>
            <a:r>
              <a:rPr lang="ru-RU" altLang="ru-RU" sz="1400"/>
              <a:t>«Каскад» - не просто стрижка. Это спасительный круг для многих девушек. Такая стрижка подходит любому овалу лица, любой густоте и практически любой длине волос. «Каскад» может быть наложен на стрижку каре, на волосы до плеч, до средины спины и даже до пояса. «Каскад» - это постепенный, «ступенчатый» переход волос от длинных к коротким, от макушки вниз по всей длине. Интенсивность «ступенек» может быть разной. «Каскадные» пряди могут распространяться на весь объем волос, а могут представлять длинные локоны со «ступеньками» у самых кончиков.</a:t>
            </a:r>
          </a:p>
          <a:p>
            <a:pPr>
              <a:lnSpc>
                <a:spcPct val="80000"/>
              </a:lnSpc>
            </a:pPr>
            <a:r>
              <a:rPr lang="ru-RU" altLang="ru-RU" sz="1400"/>
              <a:t>Каскад возможен как с челкой, так и без нее. Причем челки могут быть самыми разными. Если лицо имеет круглую форму, то подойдет косая челка. Узкое лицо будет казаться менее вытянутым, если </a:t>
            </a:r>
          </a:p>
          <a:p>
            <a:pPr>
              <a:lnSpc>
                <a:spcPct val="80000"/>
              </a:lnSpc>
            </a:pPr>
            <a:r>
              <a:rPr lang="ru-RU" altLang="ru-RU" sz="1400"/>
              <a:t>его будет обрамлять густая и длинная челка до самых глаз. </a:t>
            </a:r>
          </a:p>
          <a:p>
            <a:pPr>
              <a:lnSpc>
                <a:spcPct val="80000"/>
              </a:lnSpc>
            </a:pPr>
            <a:r>
              <a:rPr lang="ru-RU" altLang="ru-RU" sz="1400"/>
              <a:t>При стрижке «каскад» на коротких волосах распространены три типа укладки. Кончики волос подкручивают внутрь, если у обладательницы тяжелая нижняя часть лица. Если овал лица узкий, кончики желательно подкручивать на внешнюю сторону – это визуально расширит лицо. Кстати, такое подкручивание смотрится более легко и празднично. Третий вариант укладки комбинирует внешние и внутренние подкручивания: у лица – вовнутрь, более длинные волосы сзади – на внешнюю сторону. </a:t>
            </a:r>
            <a:br>
              <a:rPr lang="ru-RU" altLang="ru-RU" sz="1400"/>
            </a:br>
            <a:r>
              <a:rPr lang="ru-RU" altLang="ru-RU" sz="1400"/>
              <a:t>Волосы до плеч и до середины спины прекрасно подходят для каскада и смотрятся наиболее эффектно. К тому же, каскад – выигрышный вариант для девушек с тонкими волосами, не желающими расставаться с длиной волос. При сушке феном, подкручивании на бигуди или электрощипцы кончики каскада распадаются, придавая прическе максимальный объем. </a:t>
            </a:r>
          </a:p>
          <a:p>
            <a:pPr>
              <a:lnSpc>
                <a:spcPct val="80000"/>
              </a:lnSpc>
            </a:pPr>
            <a:r>
              <a:rPr lang="ru-RU" altLang="ru-RU" sz="1400"/>
              <a:t>Что касается длинных волос, то здесь каскад дает большое количество различных укладок. Прическу можно оформлять крупными локонами, укладывать отдельно каждые пряди, подкручивать только кончики или создавать необыкновенный объем, закручивая на бигуди каждую прядь по всей длине. </a:t>
            </a:r>
            <a:br>
              <a:rPr lang="ru-RU" altLang="ru-RU" sz="1400"/>
            </a:br>
            <a:r>
              <a:rPr lang="ru-RU" altLang="ru-RU" sz="1400"/>
              <a:t>Стрижка «каскад» выгодно подчеркнет ваши достоинства.</a:t>
            </a:r>
          </a:p>
        </p:txBody>
      </p:sp>
    </p:spTree>
  </p:cSld>
  <p:clrMapOvr>
    <a:masterClrMapping/>
  </p:clrMapOvr>
  <p:transition spd="slow" advClick="0" advTm="5000">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subTitle" idx="1"/>
          </p:nvPr>
        </p:nvSpPr>
        <p:spPr>
          <a:xfrm>
            <a:off x="333375" y="179388"/>
            <a:ext cx="6191250" cy="8715375"/>
          </a:xfrm>
        </p:spPr>
        <p:txBody>
          <a:bodyPr/>
          <a:lstStyle/>
          <a:p>
            <a:pPr>
              <a:lnSpc>
                <a:spcPct val="80000"/>
              </a:lnSpc>
            </a:pPr>
            <a:r>
              <a:rPr lang="ru-RU" altLang="ru-RU" sz="1400" b="1"/>
              <a:t>В соответствии с модой.</a:t>
            </a:r>
          </a:p>
          <a:p>
            <a:pPr>
              <a:lnSpc>
                <a:spcPct val="80000"/>
              </a:lnSpc>
            </a:pPr>
            <a:r>
              <a:rPr lang="ru-RU" altLang="ru-RU" sz="1400"/>
              <a:t>При стрижке каскадом ступеньки обязательно очерчивают лицо, начинаясь чуть выше линии подбородка, если основная стрижка короткая. На длинных волосах ступеньки обычно начинаются ниже – на средней линии шеи. За такое обрамление лица стрижка получила неофициальное название «лесенка». </a:t>
            </a:r>
            <a:br>
              <a:rPr lang="ru-RU" altLang="ru-RU" sz="1400"/>
            </a:br>
            <a:r>
              <a:rPr lang="ru-RU" altLang="ru-RU" sz="1400"/>
              <a:t>Предвестником «каскада» можно считать опыты советских красавиц. На макушке делали высокий хвост, затем остригали его по желаемой длине. При этом волосы распадались на спине чем-то похожим на современный каскад. В настоящее время «каскад» - это филигранная работа мастеров-парикмахеров. Благодаря стрижке «каскад» тонкие волосы обретают объем, тяжелые становятся легче и податливее в укладке, а очень длинные подвижнее. </a:t>
            </a:r>
          </a:p>
          <a:p>
            <a:pPr>
              <a:lnSpc>
                <a:spcPct val="80000"/>
              </a:lnSpc>
            </a:pPr>
            <a:r>
              <a:rPr lang="ru-RU" altLang="ru-RU" sz="1400"/>
              <a:t>. Каскад в настоящее время очень моден. Он великолепно смотрится и на темных, и на светлых волосах. Если в вашей прическе пряди разного цвета, каскад будет смотреться очень объемно – отличный выход для обладательниц тонких и негустых волос. </a:t>
            </a:r>
            <a:br>
              <a:rPr lang="ru-RU" altLang="ru-RU" sz="1400"/>
            </a:br>
            <a:r>
              <a:rPr lang="ru-RU" altLang="ru-RU" sz="1400"/>
              <a:t/>
            </a:r>
            <a:br>
              <a:rPr lang="ru-RU" altLang="ru-RU" sz="1400"/>
            </a:br>
            <a:endParaRPr lang="ru-RU" altLang="ru-RU" sz="1400"/>
          </a:p>
          <a:p>
            <a:pPr>
              <a:lnSpc>
                <a:spcPct val="80000"/>
              </a:lnSpc>
            </a:pPr>
            <a:r>
              <a:rPr lang="ru-RU" altLang="ru-RU" sz="1400"/>
              <a:t>Очень модно в настоящее время иметь каскад на абсолютно прямых, отутюженных волосах средней длины. Однако такой вариант прически подойдет девушкам с правильными пропорциями лица. Каскад в этом случае выстригается особым способом – под прямым углом, а кончики получаются не мягкими и воздушными, а четкими и гладкими. </a:t>
            </a:r>
          </a:p>
        </p:txBody>
      </p:sp>
    </p:spTree>
  </p:cSld>
  <p:clrMapOvr>
    <a:masterClrMapping/>
  </p:clrMapOvr>
  <p:transition spd="slow" advClick="0" advTm="5000">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5"/>
          <p:cNvSpPr>
            <a:spLocks noGrp="1" noChangeArrowheads="1"/>
          </p:cNvSpPr>
          <p:nvPr>
            <p:ph type="subTitle" idx="1"/>
          </p:nvPr>
        </p:nvSpPr>
        <p:spPr>
          <a:xfrm>
            <a:off x="188913" y="0"/>
            <a:ext cx="6669087" cy="8964613"/>
          </a:xfrm>
        </p:spPr>
        <p:txBody>
          <a:bodyPr/>
          <a:lstStyle/>
          <a:p>
            <a:endParaRPr lang="ru-RU" altLang="ru-RU" sz="1000" b="1"/>
          </a:p>
          <a:p>
            <a:r>
              <a:rPr lang="ru-RU" altLang="ru-RU" sz="1000" b="1"/>
              <a:t> </a:t>
            </a:r>
            <a:r>
              <a:rPr lang="ru-RU" altLang="ru-RU" sz="1400" b="1"/>
              <a:t>Последовательность при выполнении данной работы</a:t>
            </a:r>
          </a:p>
          <a:p>
            <a:pPr algn="l"/>
            <a:r>
              <a:rPr lang="ru-RU" altLang="ru-RU" sz="1400"/>
              <a:t>Приглашаю клиента в кресло. Мою руки с мылом, насухо вытираю</a:t>
            </a:r>
          </a:p>
          <a:p>
            <a:pPr algn="l"/>
            <a:r>
              <a:rPr lang="ru-RU" altLang="ru-RU" sz="1400"/>
              <a:t>полотенцем для рук. Покрываю плечи клиента салфеткой и проверяю кожу головы и волосы на заболевание. После того как я удостоверилась что кожа головы и волосы здоровы. Накрываю на плечи полотенце и мою голову с наклоном головы назад. Смачиваю обильно волосы теплой водой, наливаю в ладонь немного шампуня, растираю между ладонями и равномерно наношу на волосы. Взбиваю в густую пену и обильно смываю водой. Отжимаю волосы от воды и вытираю волосы полотенцем. Мокрое полотенце кладу в бочек с грязным бельем. Сажаю клиента в кресло, кладу на плечи салфетку и наматываю ее вокруг шеи, потом накрываю пеньюаром и еще одной салфеткой. Расческой расчесываю волосы и начинаю стричь.</a:t>
            </a:r>
          </a:p>
          <a:p>
            <a:r>
              <a:rPr lang="ru-RU" altLang="ru-RU" sz="1400" b="1"/>
              <a:t>Для выполнения стрижки мне понадобится</a:t>
            </a:r>
            <a:r>
              <a:rPr lang="ru-RU" altLang="ru-RU" sz="1400"/>
              <a:t>:</a:t>
            </a:r>
          </a:p>
          <a:p>
            <a:pPr algn="l"/>
            <a:r>
              <a:rPr lang="ru-RU" altLang="ru-RU" sz="1400"/>
              <a:t>    Комбинированная расческа    </a:t>
            </a:r>
          </a:p>
          <a:p>
            <a:pPr algn="l"/>
            <a:endParaRPr lang="ru-RU" altLang="ru-RU" sz="1400"/>
          </a:p>
          <a:p>
            <a:pPr algn="l"/>
            <a:r>
              <a:rPr lang="ru-RU" altLang="ru-RU" sz="1400"/>
              <a:t>    Скелетная расческа        </a:t>
            </a:r>
          </a:p>
          <a:p>
            <a:pPr algn="l"/>
            <a:endParaRPr lang="ru-RU" altLang="ru-RU" sz="1400"/>
          </a:p>
          <a:p>
            <a:pPr algn="l"/>
            <a:r>
              <a:rPr lang="ru-RU" altLang="ru-RU" sz="1400"/>
              <a:t>     Ножницы для стрижки</a:t>
            </a:r>
          </a:p>
          <a:p>
            <a:pPr algn="l"/>
            <a:endParaRPr lang="ru-RU" altLang="ru-RU" sz="1400"/>
          </a:p>
          <a:p>
            <a:pPr algn="l"/>
            <a:r>
              <a:rPr lang="ru-RU" altLang="ru-RU" sz="1400"/>
              <a:t>    Филировочные ножницы</a:t>
            </a:r>
          </a:p>
          <a:p>
            <a:pPr algn="l"/>
            <a:endParaRPr lang="ru-RU" altLang="ru-RU" sz="1400"/>
          </a:p>
          <a:p>
            <a:pPr algn="l"/>
            <a:r>
              <a:rPr lang="ru-RU" altLang="ru-RU" sz="1400"/>
              <a:t>    Пеньюар</a:t>
            </a:r>
          </a:p>
          <a:p>
            <a:pPr algn="l"/>
            <a:endParaRPr lang="ru-RU" altLang="ru-RU" sz="1400"/>
          </a:p>
          <a:p>
            <a:pPr algn="l"/>
            <a:r>
              <a:rPr lang="ru-RU" altLang="ru-RU" sz="1400"/>
              <a:t>    Фен</a:t>
            </a:r>
          </a:p>
          <a:p>
            <a:pPr algn="l"/>
            <a:endParaRPr lang="ru-RU" altLang="ru-RU" sz="1400"/>
          </a:p>
          <a:p>
            <a:pPr algn="l"/>
            <a:r>
              <a:rPr lang="ru-RU" altLang="ru-RU" sz="1400"/>
              <a:t>    Брашенг</a:t>
            </a:r>
          </a:p>
          <a:p>
            <a:pPr algn="l"/>
            <a:endParaRPr lang="ru-RU" altLang="ru-RU" sz="1400"/>
          </a:p>
          <a:p>
            <a:pPr algn="l"/>
            <a:r>
              <a:rPr lang="ru-RU" altLang="ru-RU" sz="1400"/>
              <a:t>    Зажимы</a:t>
            </a:r>
          </a:p>
          <a:p>
            <a:pPr algn="l"/>
            <a:endParaRPr lang="ru-RU" altLang="ru-RU" sz="1400"/>
          </a:p>
          <a:p>
            <a:pPr algn="l"/>
            <a:r>
              <a:rPr lang="ru-RU" altLang="ru-RU" sz="1400"/>
              <a:t>    Раковина</a:t>
            </a:r>
          </a:p>
          <a:p>
            <a:pPr algn="l"/>
            <a:r>
              <a:rPr lang="ru-RU" altLang="ru-RU" sz="1400"/>
              <a:t>    2 полотенца</a:t>
            </a:r>
          </a:p>
          <a:p>
            <a:pPr algn="l"/>
            <a:r>
              <a:rPr lang="ru-RU" altLang="ru-RU" sz="1400"/>
              <a:t>    Шампунь, бальзам</a:t>
            </a:r>
          </a:p>
          <a:p>
            <a:pPr algn="l"/>
            <a:r>
              <a:rPr lang="ru-RU" altLang="ru-RU" sz="1400"/>
              <a:t>    Стол с ящичками</a:t>
            </a:r>
          </a:p>
          <a:p>
            <a:pPr algn="l"/>
            <a:r>
              <a:rPr lang="ru-RU" altLang="ru-RU" sz="1400"/>
              <a:t>    Кресло</a:t>
            </a:r>
          </a:p>
          <a:p>
            <a:pPr algn="l"/>
            <a:r>
              <a:rPr lang="ru-RU" altLang="ru-RU" sz="1400"/>
              <a:t>    Зеркало большое и маленькое</a:t>
            </a:r>
          </a:p>
          <a:p>
            <a:endParaRPr lang="ru-RU" altLang="ru-RU" sz="1400"/>
          </a:p>
        </p:txBody>
      </p:sp>
      <p:pic>
        <p:nvPicPr>
          <p:cNvPr id="15366" name="Picture 6" descr="stylist-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13100" y="3276600"/>
            <a:ext cx="1219200" cy="244475"/>
          </a:xfrm>
          <a:prstGeom prst="rect">
            <a:avLst/>
          </a:prstGeom>
          <a:noFill/>
          <a:extLst>
            <a:ext uri="{909E8E84-426E-40DD-AFC4-6F175D3DCCD1}">
              <a14:hiddenFill xmlns:a14="http://schemas.microsoft.com/office/drawing/2010/main">
                <a:solidFill>
                  <a:srgbClr val="FFFFFF"/>
                </a:solidFill>
              </a14:hiddenFill>
            </a:ext>
          </a:extLst>
        </p:spPr>
      </p:pic>
      <p:pic>
        <p:nvPicPr>
          <p:cNvPr id="15368" name="Picture 8" descr="stylist-3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13100" y="3635375"/>
            <a:ext cx="1219200" cy="487363"/>
          </a:xfrm>
          <a:prstGeom prst="rect">
            <a:avLst/>
          </a:prstGeom>
          <a:noFill/>
          <a:extLst>
            <a:ext uri="{909E8E84-426E-40DD-AFC4-6F175D3DCCD1}">
              <a14:hiddenFill xmlns:a14="http://schemas.microsoft.com/office/drawing/2010/main">
                <a:solidFill>
                  <a:srgbClr val="FFFFFF"/>
                </a:solidFill>
              </a14:hiddenFill>
            </a:ext>
          </a:extLst>
        </p:spPr>
      </p:pic>
      <p:pic>
        <p:nvPicPr>
          <p:cNvPr id="15369" name="Picture 9" descr="stylist-2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13100" y="4211638"/>
            <a:ext cx="1219200" cy="427037"/>
          </a:xfrm>
          <a:prstGeom prst="rect">
            <a:avLst/>
          </a:prstGeom>
          <a:noFill/>
          <a:extLst>
            <a:ext uri="{909E8E84-426E-40DD-AFC4-6F175D3DCCD1}">
              <a14:hiddenFill xmlns:a14="http://schemas.microsoft.com/office/drawing/2010/main">
                <a:solidFill>
                  <a:srgbClr val="FFFFFF"/>
                </a:solidFill>
              </a14:hiddenFill>
            </a:ext>
          </a:extLst>
        </p:spPr>
      </p:pic>
      <p:pic>
        <p:nvPicPr>
          <p:cNvPr id="15370" name="Picture 10" descr="stylist-2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13100" y="4716463"/>
            <a:ext cx="1219200" cy="487362"/>
          </a:xfrm>
          <a:prstGeom prst="rect">
            <a:avLst/>
          </a:prstGeom>
          <a:noFill/>
          <a:extLst>
            <a:ext uri="{909E8E84-426E-40DD-AFC4-6F175D3DCCD1}">
              <a14:hiddenFill xmlns:a14="http://schemas.microsoft.com/office/drawing/2010/main">
                <a:solidFill>
                  <a:srgbClr val="FFFFFF"/>
                </a:solidFill>
              </a14:hiddenFill>
            </a:ext>
          </a:extLst>
        </p:spPr>
      </p:pic>
      <p:pic>
        <p:nvPicPr>
          <p:cNvPr id="15371" name="Picture 11" descr="stylist-3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13100" y="5148263"/>
            <a:ext cx="1219200" cy="854075"/>
          </a:xfrm>
          <a:prstGeom prst="rect">
            <a:avLst/>
          </a:prstGeom>
          <a:noFill/>
          <a:extLst>
            <a:ext uri="{909E8E84-426E-40DD-AFC4-6F175D3DCCD1}">
              <a14:hiddenFill xmlns:a14="http://schemas.microsoft.com/office/drawing/2010/main">
                <a:solidFill>
                  <a:srgbClr val="FFFFFF"/>
                </a:solidFill>
              </a14:hiddenFill>
            </a:ext>
          </a:extLst>
        </p:spPr>
      </p:pic>
      <p:pic>
        <p:nvPicPr>
          <p:cNvPr id="15372" name="Picture 12" descr="stylist-40"/>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357563" y="6227763"/>
            <a:ext cx="1219200" cy="3349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advClick="0" advTm="5000">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5"/>
          <p:cNvSpPr>
            <a:spLocks noGrp="1" noChangeArrowheads="1"/>
          </p:cNvSpPr>
          <p:nvPr>
            <p:ph type="subTitle" idx="1"/>
          </p:nvPr>
        </p:nvSpPr>
        <p:spPr>
          <a:xfrm>
            <a:off x="188913" y="179388"/>
            <a:ext cx="6480175" cy="8785225"/>
          </a:xfrm>
        </p:spPr>
        <p:txBody>
          <a:bodyPr/>
          <a:lstStyle/>
          <a:p>
            <a:pPr marL="609600" indent="-609600">
              <a:lnSpc>
                <a:spcPct val="80000"/>
              </a:lnSpc>
            </a:pPr>
            <a:r>
              <a:rPr lang="ru-RU" altLang="ru-RU" sz="1400" b="1"/>
              <a:t>Последовательность выполнения стрижки «Каскад».</a:t>
            </a:r>
          </a:p>
          <a:p>
            <a:pPr marL="609600" indent="-609600" algn="l">
              <a:lnSpc>
                <a:spcPct val="80000"/>
              </a:lnSpc>
            </a:pPr>
            <a:endParaRPr lang="ru-RU" altLang="ru-RU" sz="1400" b="1"/>
          </a:p>
          <a:p>
            <a:pPr marL="609600" indent="-609600" algn="l">
              <a:lnSpc>
                <a:spcPct val="80000"/>
              </a:lnSpc>
            </a:pPr>
            <a:r>
              <a:rPr lang="ru-RU" altLang="ru-RU" sz="1400"/>
              <a:t>1.                Отделяем затылочную зону от теменной, на наивысшей точке                             головы (макушка) выделяем контрольную прядь шириной 1.5см.</a:t>
            </a:r>
          </a:p>
          <a:p>
            <a:pPr marL="609600" indent="-609600" algn="l">
              <a:lnSpc>
                <a:spcPct val="80000"/>
              </a:lnSpc>
            </a:pPr>
            <a:r>
              <a:rPr lang="ru-RU" altLang="ru-RU" sz="1400"/>
              <a:t>2.               На П-образном проборе затылочной зоны, через каждые 1.5см выделяем пряди и подтягиваем к контрольным прядям.</a:t>
            </a:r>
          </a:p>
          <a:p>
            <a:pPr marL="609600" indent="-609600" algn="l">
              <a:lnSpc>
                <a:spcPct val="80000"/>
              </a:lnSpc>
            </a:pPr>
            <a:r>
              <a:rPr lang="ru-RU" altLang="ru-RU" sz="1400"/>
              <a:t>3.      Переходим на боковые части затылочной зоны и таким же образом подстригаем контрольные пряди.</a:t>
            </a:r>
          </a:p>
          <a:p>
            <a:pPr marL="609600" indent="-609600" algn="l">
              <a:lnSpc>
                <a:spcPct val="80000"/>
              </a:lnSpc>
            </a:pPr>
            <a:r>
              <a:rPr lang="ru-RU" altLang="ru-RU" sz="1400"/>
              <a:t>4.              На теменной зоне выделяем П-образный пробор, через каждые 1.5см выделяем пряди и подтягиваем к контрольным.</a:t>
            </a:r>
          </a:p>
          <a:p>
            <a:pPr marL="609600" indent="-609600" algn="l">
              <a:lnSpc>
                <a:spcPct val="80000"/>
              </a:lnSpc>
            </a:pPr>
            <a:r>
              <a:rPr lang="ru-RU" altLang="ru-RU" sz="1400"/>
              <a:t>5.               Переходим на височные зоны. Простригаем так же подтягивая контрольные пряди.</a:t>
            </a:r>
          </a:p>
          <a:p>
            <a:pPr marL="609600" indent="-609600" algn="l">
              <a:lnSpc>
                <a:spcPct val="80000"/>
              </a:lnSpc>
              <a:buFontTx/>
              <a:buAutoNum type="arabicPeriod" startAt="6"/>
            </a:pPr>
            <a:r>
              <a:rPr lang="ru-RU" altLang="ru-RU" sz="1400"/>
              <a:t>Делаем градуировку, окантовку, укладку, филировку.</a:t>
            </a:r>
          </a:p>
          <a:p>
            <a:pPr marL="609600" indent="-609600" algn="l">
              <a:lnSpc>
                <a:spcPct val="80000"/>
              </a:lnSpc>
            </a:pPr>
            <a:r>
              <a:rPr lang="ru-RU" altLang="ru-RU" sz="1400"/>
              <a:t>                                                                                                                                                                                                                                                                                                                                                                                    </a:t>
            </a:r>
            <a:endParaRPr lang="ru-RU" altLang="ru-RU" sz="1200"/>
          </a:p>
        </p:txBody>
      </p:sp>
      <p:pic>
        <p:nvPicPr>
          <p:cNvPr id="16393" name="Picture 9" descr="stylist-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0" y="2916238"/>
            <a:ext cx="1584325" cy="2736850"/>
          </a:xfrm>
          <a:prstGeom prst="rect">
            <a:avLst/>
          </a:prstGeom>
          <a:noFill/>
          <a:extLst>
            <a:ext uri="{909E8E84-426E-40DD-AFC4-6F175D3DCCD1}">
              <a14:hiddenFill xmlns:a14="http://schemas.microsoft.com/office/drawing/2010/main">
                <a:solidFill>
                  <a:srgbClr val="FFFFFF"/>
                </a:solidFill>
              </a14:hiddenFill>
            </a:ext>
          </a:extLst>
        </p:spPr>
      </p:pic>
      <p:pic>
        <p:nvPicPr>
          <p:cNvPr id="16395" name="Picture 11" descr="stylist-2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4538" y="5651500"/>
            <a:ext cx="1873250" cy="2243138"/>
          </a:xfrm>
          <a:prstGeom prst="rect">
            <a:avLst/>
          </a:prstGeom>
          <a:noFill/>
          <a:extLst>
            <a:ext uri="{909E8E84-426E-40DD-AFC4-6F175D3DCCD1}">
              <a14:hiddenFill xmlns:a14="http://schemas.microsoft.com/office/drawing/2010/main">
                <a:solidFill>
                  <a:srgbClr val="FFFFFF"/>
                </a:solidFill>
              </a14:hiddenFill>
            </a:ext>
          </a:extLst>
        </p:spPr>
      </p:pic>
      <p:pic>
        <p:nvPicPr>
          <p:cNvPr id="16396" name="Picture 12" descr="stylist-2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250" y="5292725"/>
            <a:ext cx="1800225" cy="2643188"/>
          </a:xfrm>
          <a:prstGeom prst="rect">
            <a:avLst/>
          </a:prstGeom>
          <a:noFill/>
          <a:extLst>
            <a:ext uri="{909E8E84-426E-40DD-AFC4-6F175D3DCCD1}">
              <a14:hiddenFill xmlns:a14="http://schemas.microsoft.com/office/drawing/2010/main">
                <a:solidFill>
                  <a:srgbClr val="FFFFFF"/>
                </a:solidFill>
              </a14:hiddenFill>
            </a:ext>
          </a:extLst>
        </p:spPr>
      </p:pic>
      <p:pic>
        <p:nvPicPr>
          <p:cNvPr id="16397" name="Picture 13" descr="stylist-7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65400" y="2987675"/>
            <a:ext cx="2089150" cy="2232025"/>
          </a:xfrm>
          <a:prstGeom prst="rect">
            <a:avLst/>
          </a:prstGeom>
          <a:noFill/>
          <a:extLst>
            <a:ext uri="{909E8E84-426E-40DD-AFC4-6F175D3DCCD1}">
              <a14:hiddenFill xmlns:a14="http://schemas.microsoft.com/office/drawing/2010/main">
                <a:solidFill>
                  <a:srgbClr val="FFFFFF"/>
                </a:solidFill>
              </a14:hiddenFill>
            </a:ext>
          </a:extLst>
        </p:spPr>
      </p:pic>
      <p:pic>
        <p:nvPicPr>
          <p:cNvPr id="16398" name="Picture 14" descr="stylist-5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68863" y="2771775"/>
            <a:ext cx="1584325" cy="2663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advClick="0" advTm="5000">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p:cNvSpPr>
            <a:spLocks noGrp="1" noChangeArrowheads="1"/>
          </p:cNvSpPr>
          <p:nvPr>
            <p:ph type="body" idx="1"/>
          </p:nvPr>
        </p:nvSpPr>
        <p:spPr>
          <a:xfrm>
            <a:off x="188913" y="179388"/>
            <a:ext cx="6669087" cy="8964612"/>
          </a:xfrm>
        </p:spPr>
        <p:txBody>
          <a:bodyPr/>
          <a:lstStyle/>
          <a:p>
            <a:pPr>
              <a:lnSpc>
                <a:spcPct val="80000"/>
              </a:lnSpc>
              <a:buFontTx/>
              <a:buNone/>
            </a:pPr>
            <a:r>
              <a:rPr lang="ru-RU" altLang="ru-RU" sz="1400" b="1"/>
              <a:t>                                       Моделированный «каскад».</a:t>
            </a:r>
          </a:p>
          <a:p>
            <a:pPr>
              <a:lnSpc>
                <a:spcPct val="80000"/>
              </a:lnSpc>
              <a:buFontTx/>
              <a:buNone/>
            </a:pPr>
            <a:r>
              <a:rPr lang="ru-RU" altLang="ru-RU" sz="1400"/>
              <a:t>Моделированный каскад</a:t>
            </a:r>
          </a:p>
          <a:p>
            <a:pPr>
              <a:lnSpc>
                <a:spcPct val="80000"/>
              </a:lnSpc>
              <a:buFontTx/>
              <a:buNone/>
            </a:pPr>
            <a:r>
              <a:rPr lang="ru-RU" altLang="ru-RU" sz="1400"/>
              <a:t>Это легкая воздушная естественная прическа. Волосы не требуют длительного</a:t>
            </a:r>
          </a:p>
          <a:p>
            <a:pPr>
              <a:lnSpc>
                <a:spcPct val="80000"/>
              </a:lnSpc>
              <a:buFontTx/>
              <a:buNone/>
            </a:pPr>
            <a:r>
              <a:rPr lang="ru-RU" altLang="ru-RU" sz="1400"/>
              <a:t>ухода и ни какой специфической укладки феном. Стрижка хороша тем, что волосы</a:t>
            </a:r>
          </a:p>
          <a:p>
            <a:pPr>
              <a:lnSpc>
                <a:spcPct val="80000"/>
              </a:lnSpc>
              <a:buFontTx/>
              <a:buNone/>
            </a:pPr>
            <a:r>
              <a:rPr lang="ru-RU" altLang="ru-RU" sz="1400"/>
              <a:t>могут лежать в любом направлении. А четкая геометрия стрижки , позволяет</a:t>
            </a:r>
          </a:p>
          <a:p>
            <a:pPr>
              <a:lnSpc>
                <a:spcPct val="80000"/>
              </a:lnSpc>
              <a:buFontTx/>
              <a:buNone/>
            </a:pPr>
            <a:r>
              <a:rPr lang="ru-RU" altLang="ru-RU" sz="1400"/>
              <a:t>трансформировать ее в разные прически. Прическа может быть романтической или</a:t>
            </a:r>
          </a:p>
          <a:p>
            <a:pPr>
              <a:lnSpc>
                <a:spcPct val="80000"/>
              </a:lnSpc>
              <a:buFontTx/>
              <a:buNone/>
            </a:pPr>
            <a:r>
              <a:rPr lang="ru-RU" altLang="ru-RU" sz="1400"/>
              <a:t>спортивной в зависимости от укладки. Принцип прически комбинированный.</a:t>
            </a:r>
          </a:p>
          <a:p>
            <a:pPr>
              <a:lnSpc>
                <a:spcPct val="80000"/>
              </a:lnSpc>
              <a:buFontTx/>
              <a:buNone/>
            </a:pPr>
            <a:r>
              <a:rPr lang="ru-RU" altLang="ru-RU" sz="1400"/>
              <a:t>При выполнении данной модели используются следующие элементы:</a:t>
            </a:r>
          </a:p>
          <a:p>
            <a:pPr>
              <a:lnSpc>
                <a:spcPct val="80000"/>
              </a:lnSpc>
              <a:buFontTx/>
              <a:buNone/>
            </a:pPr>
            <a:r>
              <a:rPr lang="ru-RU" altLang="ru-RU" sz="1400"/>
              <a:t>Затылок оформлен коротко с плавным переходом  к макушке. Виски прямые. Челка</a:t>
            </a:r>
          </a:p>
          <a:p>
            <a:pPr>
              <a:lnSpc>
                <a:spcPct val="80000"/>
              </a:lnSpc>
              <a:buFontTx/>
              <a:buNone/>
            </a:pPr>
            <a:r>
              <a:rPr lang="ru-RU" altLang="ru-RU" sz="1400"/>
              <a:t>прямая и уложена на лицо.</a:t>
            </a:r>
          </a:p>
          <a:p>
            <a:pPr>
              <a:lnSpc>
                <a:spcPct val="80000"/>
              </a:lnSpc>
              <a:buFontTx/>
              <a:buNone/>
            </a:pPr>
            <a:r>
              <a:rPr lang="ru-RU" altLang="ru-RU" sz="1400"/>
              <a:t>                                            </a:t>
            </a:r>
            <a:r>
              <a:rPr lang="ru-RU" altLang="ru-RU" sz="1400" b="1"/>
              <a:t>Технология стрижки</a:t>
            </a:r>
          </a:p>
          <a:p>
            <a:pPr>
              <a:lnSpc>
                <a:spcPct val="80000"/>
              </a:lnSpc>
              <a:buFontTx/>
              <a:buNone/>
            </a:pPr>
            <a:r>
              <a:rPr lang="ru-RU" altLang="ru-RU" sz="1400"/>
              <a:t>    </a:t>
            </a:r>
          </a:p>
          <a:p>
            <a:pPr>
              <a:lnSpc>
                <a:spcPct val="80000"/>
              </a:lnSpc>
              <a:buFontTx/>
              <a:buNone/>
            </a:pPr>
            <a:r>
              <a:rPr lang="ru-RU" altLang="ru-RU" sz="1400"/>
              <a:t>1.     Стрижку начинают с оформления виска. Контрольной прядью создаю краевую</a:t>
            </a:r>
          </a:p>
          <a:p>
            <a:pPr>
              <a:lnSpc>
                <a:spcPct val="80000"/>
              </a:lnSpc>
              <a:buFontTx/>
              <a:buNone/>
            </a:pPr>
            <a:r>
              <a:rPr lang="ru-RU" altLang="ru-RU" sz="1400"/>
              <a:t>линию.</a:t>
            </a:r>
          </a:p>
          <a:p>
            <a:pPr>
              <a:lnSpc>
                <a:spcPct val="80000"/>
              </a:lnSpc>
              <a:buFontTx/>
              <a:buNone/>
            </a:pPr>
            <a:r>
              <a:rPr lang="ru-RU" altLang="ru-RU" sz="1400"/>
              <a:t>2.     Отделяю волосы горизонтальным пробором, методом наложения прядь на</a:t>
            </a:r>
          </a:p>
          <a:p>
            <a:pPr>
              <a:lnSpc>
                <a:spcPct val="80000"/>
              </a:lnSpc>
              <a:buFontTx/>
              <a:buNone/>
            </a:pPr>
            <a:r>
              <a:rPr lang="ru-RU" altLang="ru-RU" sz="1400"/>
              <a:t>прядь состригаю волосы на висках.</a:t>
            </a:r>
          </a:p>
          <a:p>
            <a:pPr>
              <a:lnSpc>
                <a:spcPct val="80000"/>
              </a:lnSpc>
              <a:buFontTx/>
              <a:buNone/>
            </a:pPr>
            <a:r>
              <a:rPr lang="ru-RU" altLang="ru-RU" sz="1400"/>
              <a:t>3.     Линии параллельные естественного роста волос отделяю прядь шириной</a:t>
            </a:r>
          </a:p>
          <a:p>
            <a:pPr>
              <a:lnSpc>
                <a:spcPct val="80000"/>
              </a:lnSpc>
              <a:buFontTx/>
              <a:buNone/>
            </a:pPr>
            <a:r>
              <a:rPr lang="ru-RU" altLang="ru-RU" sz="1400"/>
              <a:t>1,5-2 см. и оформляю окантовочную линию будущей прически. Разделяю волосы на</a:t>
            </a:r>
          </a:p>
          <a:p>
            <a:pPr>
              <a:lnSpc>
                <a:spcPct val="80000"/>
              </a:lnSpc>
              <a:buFontTx/>
              <a:buNone/>
            </a:pPr>
            <a:r>
              <a:rPr lang="ru-RU" altLang="ru-RU" sz="1400"/>
              <a:t>проборы методом наложения прядь на прядь, и по краевой линии состригаю волосы</a:t>
            </a:r>
          </a:p>
          <a:p>
            <a:pPr>
              <a:lnSpc>
                <a:spcPct val="80000"/>
              </a:lnSpc>
              <a:buFontTx/>
              <a:buNone/>
            </a:pPr>
            <a:r>
              <a:rPr lang="ru-RU" altLang="ru-RU" sz="1400"/>
              <a:t>на затылке.</a:t>
            </a:r>
          </a:p>
          <a:p>
            <a:pPr>
              <a:lnSpc>
                <a:spcPct val="80000"/>
              </a:lnSpc>
              <a:buFontTx/>
              <a:buNone/>
            </a:pPr>
            <a:r>
              <a:rPr lang="ru-RU" altLang="ru-RU" sz="1400"/>
              <a:t>4.     В зависимости от формы затылка определяем длину контрольной линии</a:t>
            </a:r>
          </a:p>
          <a:p>
            <a:pPr>
              <a:lnSpc>
                <a:spcPct val="80000"/>
              </a:lnSpc>
              <a:buFontTx/>
              <a:buNone/>
            </a:pPr>
            <a:r>
              <a:rPr lang="ru-RU" altLang="ru-RU" sz="1400"/>
              <a:t>которая будет необходима при стрижки теменной зоны.</a:t>
            </a:r>
          </a:p>
          <a:p>
            <a:pPr>
              <a:lnSpc>
                <a:spcPct val="80000"/>
              </a:lnSpc>
              <a:buFontTx/>
              <a:buNone/>
            </a:pPr>
            <a:r>
              <a:rPr lang="ru-RU" altLang="ru-RU" sz="1400"/>
              <a:t>5.     Пробором через верхнею точку головы на ранее обозначенной контрольной</a:t>
            </a:r>
          </a:p>
          <a:p>
            <a:pPr>
              <a:lnSpc>
                <a:spcPct val="80000"/>
              </a:lnSpc>
              <a:buFontTx/>
              <a:buNone/>
            </a:pPr>
            <a:r>
              <a:rPr lang="ru-RU" altLang="ru-RU" sz="1400"/>
              <a:t>линии состригаю волосы.</a:t>
            </a:r>
          </a:p>
          <a:p>
            <a:pPr>
              <a:lnSpc>
                <a:spcPct val="80000"/>
              </a:lnSpc>
              <a:buFontTx/>
              <a:buNone/>
            </a:pPr>
            <a:r>
              <a:rPr lang="ru-RU" altLang="ru-RU" sz="1400"/>
              <a:t>6.     Ориентируюсь на контрольную линию, оформляю теменную часть.</a:t>
            </a:r>
          </a:p>
          <a:p>
            <a:pPr>
              <a:lnSpc>
                <a:spcPct val="80000"/>
              </a:lnSpc>
              <a:buFontTx/>
              <a:buNone/>
            </a:pPr>
            <a:r>
              <a:rPr lang="ru-RU" altLang="ru-RU" sz="1400"/>
              <a:t>7.      Линию стрижки можно выбрать разную в зависимости от роста волос.</a:t>
            </a:r>
          </a:p>
          <a:p>
            <a:pPr>
              <a:lnSpc>
                <a:spcPct val="80000"/>
              </a:lnSpc>
              <a:buFontTx/>
              <a:buNone/>
            </a:pPr>
            <a:r>
              <a:rPr lang="ru-RU" altLang="ru-RU" sz="1400"/>
              <a:t>8.     На затылке волосы обрабатывают филировочными ножницами снимая на нет.</a:t>
            </a:r>
          </a:p>
          <a:p>
            <a:pPr>
              <a:lnSpc>
                <a:spcPct val="80000"/>
              </a:lnSpc>
              <a:buFontTx/>
              <a:buNone/>
            </a:pPr>
            <a:r>
              <a:rPr lang="ru-RU" altLang="ru-RU" sz="1400"/>
              <a:t>9.     Челку стригут, подранивая ее с ранее подстриженными волосами височно-боковой зоны.</a:t>
            </a:r>
          </a:p>
          <a:p>
            <a:pPr>
              <a:lnSpc>
                <a:spcPct val="80000"/>
              </a:lnSpc>
              <a:buFontTx/>
              <a:buNone/>
            </a:pPr>
            <a:r>
              <a:rPr lang="ru-RU" altLang="ru-RU" sz="1400"/>
              <a:t>10. Челка может быть прямой укладка феном производится по росту волос при этом могут быть использованы муссы, пенки, гели,. .</a:t>
            </a:r>
          </a:p>
        </p:txBody>
      </p:sp>
    </p:spTree>
  </p:cSld>
  <p:clrMapOvr>
    <a:masterClrMapping/>
  </p:clrMapOvr>
  <p:transition spd="slow">
    <p:wheel spokes="8"/>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p:cNvSpPr>
            <a:spLocks noGrp="1" noChangeArrowheads="1"/>
          </p:cNvSpPr>
          <p:nvPr>
            <p:ph type="subTitle" idx="1"/>
          </p:nvPr>
        </p:nvSpPr>
        <p:spPr>
          <a:xfrm>
            <a:off x="188913" y="179388"/>
            <a:ext cx="6669087" cy="8785225"/>
          </a:xfrm>
        </p:spPr>
        <p:txBody>
          <a:bodyPr/>
          <a:lstStyle/>
          <a:p>
            <a:pPr>
              <a:lnSpc>
                <a:spcPct val="80000"/>
              </a:lnSpc>
            </a:pPr>
            <a:r>
              <a:rPr lang="ru-RU" altLang="ru-RU" sz="1400" b="1"/>
              <a:t>БЕЗОПАСНОСТЬ ТРУДА И ЛИЧНОЙ ГИГИЕНЫ</a:t>
            </a:r>
          </a:p>
          <a:p>
            <a:pPr>
              <a:lnSpc>
                <a:spcPct val="80000"/>
              </a:lnSpc>
            </a:pPr>
            <a:endParaRPr lang="ru-RU" altLang="ru-RU" sz="1400" b="1"/>
          </a:p>
          <a:p>
            <a:pPr>
              <a:lnSpc>
                <a:spcPct val="80000"/>
              </a:lnSpc>
            </a:pPr>
            <a:r>
              <a:rPr lang="ru-RU" altLang="ru-RU" sz="1400"/>
              <a:t>Для безопасности труда на рабочем месте проводится инструктаж по технике</a:t>
            </a:r>
          </a:p>
          <a:p>
            <a:pPr>
              <a:lnSpc>
                <a:spcPct val="80000"/>
              </a:lnSpc>
            </a:pPr>
            <a:r>
              <a:rPr lang="ru-RU" altLang="ru-RU" sz="1400"/>
              <a:t>безопасности. Он включает в себя ознакомление с обязанностями парикмахера и с</a:t>
            </a:r>
          </a:p>
          <a:p>
            <a:pPr>
              <a:lnSpc>
                <a:spcPct val="80000"/>
              </a:lnSpc>
            </a:pPr>
            <a:r>
              <a:rPr lang="ru-RU" altLang="ru-RU" sz="1400"/>
              <a:t>требованиями предъявленными к парикмахеру и правилами организации труда, с</a:t>
            </a:r>
          </a:p>
          <a:p>
            <a:pPr>
              <a:lnSpc>
                <a:spcPct val="80000"/>
              </a:lnSpc>
            </a:pPr>
            <a:r>
              <a:rPr lang="ru-RU" altLang="ru-RU" sz="1400"/>
              <a:t>правильным обслуживанием, пользованием инструментов и приспособлений, а так</a:t>
            </a:r>
          </a:p>
          <a:p>
            <a:pPr>
              <a:lnSpc>
                <a:spcPct val="80000"/>
              </a:lnSpc>
            </a:pPr>
            <a:r>
              <a:rPr lang="ru-RU" altLang="ru-RU" sz="1400"/>
              <a:t>же с правилами поведения в случаи опасных моментов в работе. При монтаже,</a:t>
            </a:r>
          </a:p>
          <a:p>
            <a:pPr>
              <a:lnSpc>
                <a:spcPct val="80000"/>
              </a:lnSpc>
            </a:pPr>
            <a:r>
              <a:rPr lang="ru-RU" altLang="ru-RU" sz="1400"/>
              <a:t>эксплуатации и ремонте Эл. оборудования необходимо соблюдение правил</a:t>
            </a:r>
          </a:p>
          <a:p>
            <a:pPr>
              <a:lnSpc>
                <a:spcPct val="80000"/>
              </a:lnSpc>
            </a:pPr>
            <a:r>
              <a:rPr lang="ru-RU" altLang="ru-RU" sz="1400"/>
              <a:t>технической эксплуатации и безопасности обслуживания электроустановок</a:t>
            </a:r>
          </a:p>
          <a:p>
            <a:pPr>
              <a:lnSpc>
                <a:spcPct val="80000"/>
              </a:lnSpc>
            </a:pPr>
            <a:r>
              <a:rPr lang="ru-RU" altLang="ru-RU" sz="1400"/>
              <a:t>промышленных предприятий.</a:t>
            </a:r>
          </a:p>
          <a:p>
            <a:pPr>
              <a:lnSpc>
                <a:spcPct val="80000"/>
              </a:lnSpc>
            </a:pPr>
            <a:r>
              <a:rPr lang="ru-RU" altLang="ru-RU" sz="1400"/>
              <a:t>Эл. оборудование, Эл. аппараты и Эл. инструменты должны содержатся в</a:t>
            </a:r>
          </a:p>
          <a:p>
            <a:pPr>
              <a:lnSpc>
                <a:spcPct val="80000"/>
              </a:lnSpc>
            </a:pPr>
            <a:r>
              <a:rPr lang="ru-RU" altLang="ru-RU" sz="1400"/>
              <a:t>исправном состоянии. Проведенные кабели к Эл. инструментам не должны касаться</a:t>
            </a:r>
          </a:p>
          <a:p>
            <a:pPr>
              <a:lnSpc>
                <a:spcPct val="80000"/>
              </a:lnSpc>
            </a:pPr>
            <a:r>
              <a:rPr lang="ru-RU" altLang="ru-RU" sz="1400"/>
              <a:t>влажных или горячих поверхностей. При обнаружении каких либо неисправностей</a:t>
            </a:r>
          </a:p>
          <a:p>
            <a:pPr>
              <a:lnSpc>
                <a:spcPct val="80000"/>
              </a:lnSpc>
            </a:pPr>
            <a:r>
              <a:rPr lang="ru-RU" altLang="ru-RU" sz="1400"/>
              <a:t>работа Эл. приборами прекращается. Применяемые для выполнения Эл. работ</a:t>
            </a:r>
          </a:p>
          <a:p>
            <a:pPr>
              <a:lnSpc>
                <a:spcPct val="80000"/>
              </a:lnSpc>
            </a:pPr>
            <a:r>
              <a:rPr lang="ru-RU" altLang="ru-RU" sz="1400"/>
              <a:t>инструмент должен иметь изолирующие ручки. В каждой парикмахерской должны</a:t>
            </a:r>
          </a:p>
          <a:p>
            <a:pPr>
              <a:lnSpc>
                <a:spcPct val="80000"/>
              </a:lnSpc>
            </a:pPr>
            <a:r>
              <a:rPr lang="ru-RU" altLang="ru-RU" sz="1400"/>
              <a:t>быть аптечки и инструкции по оказыванию первой помощи.</a:t>
            </a:r>
          </a:p>
          <a:p>
            <a:pPr>
              <a:lnSpc>
                <a:spcPct val="80000"/>
              </a:lnSpc>
            </a:pPr>
            <a:r>
              <a:rPr lang="ru-RU" altLang="ru-RU" sz="1400"/>
              <a:t>     Электроаппаратура и электроинструменты должны отвечать следующим требованиям</a:t>
            </a:r>
          </a:p>
          <a:p>
            <a:pPr>
              <a:lnSpc>
                <a:spcPct val="80000"/>
              </a:lnSpc>
            </a:pPr>
            <a:r>
              <a:rPr lang="ru-RU" altLang="ru-RU" sz="1400"/>
              <a:t>·        Быстро включать и выключать от Эл. сети, не допускать</a:t>
            </a:r>
          </a:p>
          <a:p>
            <a:pPr>
              <a:lnSpc>
                <a:spcPct val="80000"/>
              </a:lnSpc>
            </a:pPr>
            <a:r>
              <a:rPr lang="ru-RU" altLang="ru-RU" sz="1400"/>
              <a:t>самопроизвольного включения и отключения.</a:t>
            </a:r>
          </a:p>
          <a:p>
            <a:pPr>
              <a:lnSpc>
                <a:spcPct val="80000"/>
              </a:lnSpc>
            </a:pPr>
            <a:r>
              <a:rPr lang="ru-RU" altLang="ru-RU" sz="1400"/>
              <a:t>·        Быть безопасным в работе и иметь недоступными для случайного</a:t>
            </a:r>
          </a:p>
          <a:p>
            <a:pPr>
              <a:lnSpc>
                <a:spcPct val="80000"/>
              </a:lnSpc>
            </a:pPr>
            <a:r>
              <a:rPr lang="ru-RU" altLang="ru-RU" sz="1400"/>
              <a:t>прикосновения токоведущей части.</a:t>
            </a:r>
          </a:p>
          <a:p>
            <a:pPr>
              <a:lnSpc>
                <a:spcPct val="80000"/>
              </a:lnSpc>
            </a:pPr>
            <a:r>
              <a:rPr lang="ru-RU" altLang="ru-RU" sz="1400"/>
              <a:t>·        Напряжение электроаппаратуры должно быть не выше 220 Вт. При</a:t>
            </a:r>
          </a:p>
          <a:p>
            <a:pPr>
              <a:lnSpc>
                <a:spcPct val="80000"/>
              </a:lnSpc>
            </a:pPr>
            <a:r>
              <a:rPr lang="ru-RU" altLang="ru-RU" sz="1400"/>
              <a:t>установлении электроаппаратуры мастер должен проверить, затяжку винтов,</a:t>
            </a:r>
          </a:p>
          <a:p>
            <a:pPr>
              <a:lnSpc>
                <a:spcPct val="80000"/>
              </a:lnSpc>
            </a:pPr>
            <a:r>
              <a:rPr lang="ru-RU" altLang="ru-RU" sz="1400"/>
              <a:t>крепящих узлов и деталей, состояние проводов, целостность изоляции.</a:t>
            </a:r>
          </a:p>
          <a:p>
            <a:pPr>
              <a:lnSpc>
                <a:spcPct val="80000"/>
              </a:lnSpc>
            </a:pPr>
            <a:r>
              <a:rPr lang="ru-RU" altLang="ru-RU" sz="1400"/>
              <a:t>·        Мастеру запрещается разбирать электроприборы на рабочем месте, для</a:t>
            </a:r>
          </a:p>
          <a:p>
            <a:pPr>
              <a:lnSpc>
                <a:spcPct val="80000"/>
              </a:lnSpc>
            </a:pPr>
            <a:r>
              <a:rPr lang="ru-RU" altLang="ru-RU" sz="1400"/>
              <a:t>чистки использовать нагревательные элементы.</a:t>
            </a:r>
          </a:p>
          <a:p>
            <a:pPr>
              <a:lnSpc>
                <a:spcPct val="80000"/>
              </a:lnSpc>
            </a:pPr>
            <a:r>
              <a:rPr lang="ru-RU" altLang="ru-RU" sz="1400"/>
              <a:t>·        При работе в парикмахерской необходимо проводить инструктаж по</a:t>
            </a:r>
          </a:p>
          <a:p>
            <a:pPr>
              <a:lnSpc>
                <a:spcPct val="80000"/>
              </a:lnSpc>
            </a:pPr>
            <a:r>
              <a:rPr lang="ru-RU" altLang="ru-RU" sz="1400"/>
              <a:t>безопасности труда не реже одного раза в год.</a:t>
            </a:r>
          </a:p>
          <a:p>
            <a:pPr>
              <a:lnSpc>
                <a:spcPct val="80000"/>
              </a:lnSpc>
            </a:pPr>
            <a:endParaRPr lang="ru-RU" altLang="ru-RU" sz="1400"/>
          </a:p>
        </p:txBody>
      </p:sp>
    </p:spTree>
  </p:cSld>
  <p:clrMapOvr>
    <a:masterClrMapping/>
  </p:clrMapOvr>
  <p:transition spd="slow" advClick="0" advTm="5000">
    <p:wheel spokes="8"/>
  </p:transition>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243</TotalTime>
  <Words>2051</Words>
  <Application>Microsoft Office PowerPoint</Application>
  <PresentationFormat>Экран (4:3)</PresentationFormat>
  <Paragraphs>185</Paragraphs>
  <Slides>10</Slides>
  <Notes>1</Notes>
  <HiddenSlides>0</HiddenSlides>
  <MMClips>0</MMClips>
  <ScaleCrop>false</ScaleCrop>
  <HeadingPairs>
    <vt:vector size="6" baseType="variant">
      <vt:variant>
        <vt:lpstr>Использованные шрифты</vt:lpstr>
      </vt:variant>
      <vt:variant>
        <vt:i4>1</vt:i4>
      </vt:variant>
      <vt:variant>
        <vt:lpstr>Тема</vt:lpstr>
      </vt:variant>
      <vt:variant>
        <vt:i4>1</vt:i4>
      </vt:variant>
      <vt:variant>
        <vt:lpstr>Заголовки слайдов</vt:lpstr>
      </vt:variant>
      <vt:variant>
        <vt:i4>10</vt:i4>
      </vt:variant>
    </vt:vector>
  </HeadingPairs>
  <TitlesOfParts>
    <vt:vector size="12" baseType="lpstr">
      <vt:lpstr>Arial</vt:lpstr>
      <vt:lpstr>Оформление по умолчанию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Заря</dc:creator>
  <cp:lastModifiedBy>admin</cp:lastModifiedBy>
  <cp:revision>8</cp:revision>
  <dcterms:created xsi:type="dcterms:W3CDTF">2010-11-14T09:48:13Z</dcterms:created>
  <dcterms:modified xsi:type="dcterms:W3CDTF">2015-04-08T15:51:10Z</dcterms:modified>
</cp:coreProperties>
</file>