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76" r:id="rId6"/>
    <p:sldId id="277" r:id="rId7"/>
    <p:sldId id="278" r:id="rId8"/>
    <p:sldId id="260" r:id="rId9"/>
    <p:sldId id="279" r:id="rId10"/>
    <p:sldId id="261" r:id="rId11"/>
    <p:sldId id="262" r:id="rId12"/>
    <p:sldId id="280" r:id="rId13"/>
    <p:sldId id="263" r:id="rId14"/>
    <p:sldId id="264" r:id="rId15"/>
    <p:sldId id="265" r:id="rId16"/>
    <p:sldId id="266" r:id="rId17"/>
    <p:sldId id="268" r:id="rId18"/>
    <p:sldId id="269" r:id="rId19"/>
    <p:sldId id="270" r:id="rId20"/>
    <p:sldId id="28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FF"/>
    <a:srgbClr val="6666FF"/>
    <a:srgbClr val="66FFFF"/>
    <a:srgbClr val="CCFFCC"/>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latin typeface="Times New Roman" pitchFamily="18" charset="0"/>
                </a:endParaRPr>
              </a:p>
            </p:txBody>
          </p:sp>
        </p:grpSp>
      </p:grpSp>
      <p:sp>
        <p:nvSpPr>
          <p:cNvPr id="696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696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fld id="{5BAD2685-D499-4ADB-86DC-46B34C574C26}" type="slidenum">
              <a:rPr lang="ru-RU" altLang="ru-RU"/>
              <a:pPr/>
              <a:t>‹#›</a:t>
            </a:fld>
            <a:endParaRPr lang="ru-RU" altLang="ru-RU"/>
          </a:p>
        </p:txBody>
      </p:sp>
    </p:spTree>
    <p:extLst>
      <p:ext uri="{BB962C8B-B14F-4D97-AF65-F5344CB8AC3E}">
        <p14:creationId xmlns:p14="http://schemas.microsoft.com/office/powerpoint/2010/main" val="375691206"/>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24617BBF-B09C-4437-A8A3-2FD1591D3B0D}" type="slidenum">
              <a:rPr lang="ru-RU" altLang="ru-RU"/>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15297545"/>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221F5339-6AAC-45A7-9AC4-35D15F5F9012}" type="slidenum">
              <a:rPr lang="ru-RU" altLang="ru-RU"/>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84362080"/>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69B4054C-DA97-4C34-A3AB-57C5589A484F}" type="slidenum">
              <a:rPr lang="ru-RU" altLang="ru-RU"/>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57287521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AA90B16B-3B1B-400E-91B4-FF624F8F9D96}" type="slidenum">
              <a:rPr lang="ru-RU" altLang="ru-RU"/>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9558367"/>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6CEFA823-2B64-404A-9A51-DEF588766A52}" type="slidenum">
              <a:rPr lang="ru-RU" altLang="ru-RU"/>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40088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fld id="{AF65D289-4E53-4542-85ED-4974A3D88FE1}" type="slidenum">
              <a:rPr lang="ru-RU" altLang="ru-RU"/>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59489707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fld id="{F5DA71E0-3BEA-41F2-9DFE-9D30A2EB7A61}" type="slidenum">
              <a:rPr lang="ru-RU" altLang="ru-RU"/>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12608774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fld id="{79E1098F-F584-45A1-8645-3B0D8BF054C3}" type="slidenum">
              <a:rPr lang="ru-RU" altLang="ru-RU"/>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04496872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54B23A35-DAF3-43DE-B392-A35CC26F9974}" type="slidenum">
              <a:rPr lang="ru-RU" altLang="ru-RU"/>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523120224"/>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91F8AE9C-BF0B-42DC-B4BC-C718755289C4}" type="slidenum">
              <a:rPr lang="ru-RU" altLang="ru-RU"/>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0320385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686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DDB50BAF-18F2-4B8E-B596-FC4149463BF7}" type="slidenum">
              <a:rPr lang="ru-RU" altLang="ru-RU"/>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686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686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latin typeface="Times New Roman" pitchFamily="18" charset="0"/>
              </a:endParaRPr>
            </a:p>
          </p:txBody>
        </p:sp>
        <p:sp>
          <p:nvSpPr>
            <p:cNvPr id="686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charset="0"/>
              </a:endParaRPr>
            </a:p>
          </p:txBody>
        </p:sp>
        <p:sp>
          <p:nvSpPr>
            <p:cNvPr id="686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charset="0"/>
              </a:endParaRPr>
            </a:p>
          </p:txBody>
        </p:sp>
        <p:sp>
          <p:nvSpPr>
            <p:cNvPr id="686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charset="0"/>
              </a:endParaRPr>
            </a:p>
          </p:txBody>
        </p:sp>
        <p:sp>
          <p:nvSpPr>
            <p:cNvPr id="686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a:solidFill>
                  <a:schemeClr val="hlink"/>
                </a:solidFill>
                <a:latin typeface="Arial" charset="0"/>
              </a:endParaRPr>
            </a:p>
          </p:txBody>
        </p:sp>
        <p:sp>
          <p:nvSpPr>
            <p:cNvPr id="686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latin typeface="Times New Roman" pitchFamily="18" charset="0"/>
              </a:endParaRPr>
            </a:p>
          </p:txBody>
        </p:sp>
        <p:sp>
          <p:nvSpPr>
            <p:cNvPr id="686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charset="0"/>
              </a:endParaRPr>
            </a:p>
          </p:txBody>
        </p:sp>
        <p:sp>
          <p:nvSpPr>
            <p:cNvPr id="686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86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zoom/>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91000" y="1828800"/>
            <a:ext cx="4953000" cy="2209800"/>
          </a:xfrm>
        </p:spPr>
        <p:txBody>
          <a:bodyPr/>
          <a:lstStyle/>
          <a:p>
            <a:pPr eaLnBrk="1" hangingPunct="1"/>
            <a:r>
              <a:rPr lang="ru-RU" altLang="ru-RU" sz="4600" b="1" i="1" smtClean="0">
                <a:latin typeface="Times New Roman" panose="02020603050405020304" pitchFamily="18" charset="0"/>
              </a:rPr>
              <a:t>    Вторичные энергетические </a:t>
            </a:r>
            <a:br>
              <a:rPr lang="ru-RU" altLang="ru-RU" sz="4600" b="1" i="1" smtClean="0">
                <a:latin typeface="Times New Roman" panose="02020603050405020304" pitchFamily="18" charset="0"/>
              </a:rPr>
            </a:br>
            <a:r>
              <a:rPr lang="ru-RU" altLang="ru-RU" sz="4600" b="1" i="1" smtClean="0">
                <a:latin typeface="Times New Roman" panose="02020603050405020304" pitchFamily="18" charset="0"/>
              </a:rPr>
              <a:t>       ресурсы</a:t>
            </a:r>
          </a:p>
        </p:txBody>
      </p:sp>
      <p:sp>
        <p:nvSpPr>
          <p:cNvPr id="3075" name="Rectangle 3"/>
          <p:cNvSpPr>
            <a:spLocks noGrp="1" noChangeArrowheads="1"/>
          </p:cNvSpPr>
          <p:nvPr>
            <p:ph type="subTitle" idx="1"/>
          </p:nvPr>
        </p:nvSpPr>
        <p:spPr>
          <a:xfrm>
            <a:off x="3124200" y="5105400"/>
            <a:ext cx="6019800" cy="1752600"/>
          </a:xfrm>
        </p:spPr>
        <p:txBody>
          <a:bodyPr/>
          <a:lstStyle/>
          <a:p>
            <a:pPr eaLnBrk="1" hangingPunct="1"/>
            <a:r>
              <a:rPr lang="ru-RU" altLang="ru-RU" smtClean="0"/>
              <a:t>             </a:t>
            </a:r>
            <a:r>
              <a:rPr lang="ru-RU" altLang="ru-RU" sz="2800" smtClean="0">
                <a:latin typeface="Times New Roman" panose="02020603050405020304" pitchFamily="18" charset="0"/>
              </a:rPr>
              <a:t>Выполнил: Фёдоров А.В. </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8763000" cy="2438400"/>
          </a:xfrm>
        </p:spPr>
        <p:txBody>
          <a:bodyPr/>
          <a:lstStyle/>
          <a:p>
            <a:pPr eaLnBrk="1" hangingPunct="1"/>
            <a:r>
              <a:rPr lang="ru-RU" altLang="ru-RU" sz="2800" smtClean="0">
                <a:latin typeface="Times New Roman" panose="02020603050405020304" pitchFamily="18" charset="0"/>
              </a:rPr>
              <a:t>        </a:t>
            </a:r>
            <a:r>
              <a:rPr lang="ru-RU" altLang="ru-RU" sz="2400" smtClean="0">
                <a:latin typeface="Times New Roman" panose="02020603050405020304" pitchFamily="18" charset="0"/>
              </a:rPr>
              <a:t>3. </a:t>
            </a:r>
            <a:r>
              <a:rPr lang="ru-RU" altLang="ru-RU" sz="2400" b="1" smtClean="0">
                <a:latin typeface="Times New Roman" panose="02020603050405020304" pitchFamily="18" charset="0"/>
              </a:rPr>
              <a:t>ВЭР избыточного давления (напора)</a:t>
            </a:r>
            <a:r>
              <a:rPr lang="ru-RU" altLang="ru-RU" sz="2400" smtClean="0">
                <a:latin typeface="Times New Roman" panose="02020603050405020304" pitchFamily="18" charset="0"/>
              </a:rPr>
              <a:t> </a:t>
            </a:r>
            <a:r>
              <a:rPr lang="ru-RU" altLang="ru-RU" sz="2200" smtClean="0">
                <a:latin typeface="Times New Roman" panose="02020603050405020304" pitchFamily="18" charset="0"/>
              </a:rPr>
              <a:t>– это потенциальная энергия газов, жидкостей и сыпучих тел, покидающих технологические агрегаты с избыточным давлением (напором), которое необходимо снижать перед последующей ступенью использования этих жидкостей, газов, сыпучих тел или при выбросе их в атмосферу, водоёмы, ёмкости и другие приёмники.</a:t>
            </a:r>
            <a:r>
              <a:rPr lang="ru-RU" altLang="ru-RU" sz="2800" smtClean="0">
                <a:latin typeface="Times New Roman" panose="02020603050405020304" pitchFamily="18" charset="0"/>
              </a:rPr>
              <a:t> </a:t>
            </a:r>
            <a:endParaRPr lang="ru-RU" altLang="ru-RU" smtClean="0"/>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b="4546"/>
          <a:stretch>
            <a:fillRect/>
          </a:stretch>
        </p:blipFill>
        <p:spPr bwMode="auto">
          <a:xfrm>
            <a:off x="2133600" y="2667000"/>
            <a:ext cx="54864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a:xfrm>
            <a:off x="457200" y="457200"/>
            <a:ext cx="8229600" cy="3886200"/>
          </a:xfrm>
          <a:noFill/>
        </p:spPr>
        <p:txBody>
          <a:bodyPr/>
          <a:lstStyle/>
          <a:p>
            <a:pPr eaLnBrk="1" hangingPunct="1">
              <a:buFont typeface="Wingdings" panose="05000000000000000000" pitchFamily="2" charset="2"/>
              <a:buNone/>
            </a:pPr>
            <a:r>
              <a:rPr lang="ru-RU" altLang="ru-RU" smtClean="0"/>
              <a:t>        </a:t>
            </a:r>
            <a:r>
              <a:rPr lang="ru-RU" altLang="ru-RU" sz="2400" smtClean="0">
                <a:latin typeface="Times New Roman" panose="02020603050405020304" pitchFamily="18" charset="0"/>
              </a:rPr>
              <a:t>Примером применения этих ресурсов может служить использование избыточного давления доменного газа в утилизационных бес компрессорных турбинах для выработки электрической энергии.</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95538"/>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Grp="1" noChangeArrowheads="1"/>
          </p:cNvSpPr>
          <p:nvPr>
            <p:ph type="title"/>
          </p:nvPr>
        </p:nvSpPr>
        <p:spPr>
          <a:xfrm>
            <a:off x="457200" y="228600"/>
            <a:ext cx="8229600" cy="1371600"/>
          </a:xfrm>
          <a:noFill/>
        </p:spPr>
        <p:txBody>
          <a:bodyPr/>
          <a:lstStyle/>
          <a:p>
            <a:pPr algn="ctr" eaLnBrk="1" hangingPunct="1"/>
            <a:r>
              <a:rPr lang="ru-RU" altLang="ru-RU" sz="3200" b="1" smtClean="0">
                <a:latin typeface="Times New Roman" panose="02020603050405020304" pitchFamily="18" charset="0"/>
              </a:rPr>
              <a:t>Характеристика, качественные параметры разновидностей энергоресурсов</a:t>
            </a:r>
            <a:r>
              <a:rPr lang="ru-RU" altLang="ru-RU" sz="4000" smtClean="0"/>
              <a:t> </a:t>
            </a:r>
          </a:p>
        </p:txBody>
      </p:sp>
      <p:sp>
        <p:nvSpPr>
          <p:cNvPr id="14340" name="Rectangle 6"/>
          <p:cNvSpPr>
            <a:spLocks noGrp="1" noChangeArrowheads="1"/>
          </p:cNvSpPr>
          <p:nvPr>
            <p:ph type="body" idx="1"/>
          </p:nvPr>
        </p:nvSpPr>
        <p:spPr>
          <a:xfrm>
            <a:off x="0" y="1600200"/>
            <a:ext cx="9144000" cy="5486400"/>
          </a:xfrm>
          <a:noFill/>
        </p:spPr>
        <p:txBody>
          <a:bodyPr/>
          <a:lstStyle/>
          <a:p>
            <a:pPr eaLnBrk="1" hangingPunct="1">
              <a:lnSpc>
                <a:spcPct val="80000"/>
              </a:lnSpc>
              <a:buFont typeface="Wingdings" panose="05000000000000000000" pitchFamily="2" charset="2"/>
              <a:buNone/>
            </a:pPr>
            <a:r>
              <a:rPr lang="ru-RU" altLang="ru-RU" sz="2400" b="1" smtClean="0">
                <a:latin typeface="Times New Roman" panose="02020603050405020304" pitchFamily="18" charset="0"/>
              </a:rPr>
              <a:t>          </a:t>
            </a:r>
            <a:r>
              <a:rPr lang="ru-RU" altLang="ru-RU" sz="2200" b="1" smtClean="0">
                <a:solidFill>
                  <a:srgbClr val="FF3300"/>
                </a:solidFill>
                <a:latin typeface="Times New Roman" panose="02020603050405020304" pitchFamily="18" charset="0"/>
              </a:rPr>
              <a:t>Твёрдое жидкое, газообразное топливо или электроэнергия для обслуживания технологических высоко температурных процессов (промышленные печи) и охлаждающая ввода.</a:t>
            </a:r>
          </a:p>
          <a:p>
            <a:pPr eaLnBrk="1" hangingPunct="1">
              <a:lnSpc>
                <a:spcPct val="80000"/>
              </a:lnSpc>
              <a:buFont typeface="Wingdings" panose="05000000000000000000" pitchFamily="2" charset="2"/>
              <a:buNone/>
            </a:pPr>
            <a:r>
              <a:rPr lang="ru-RU" altLang="ru-RU" sz="2200" b="1" smtClean="0">
                <a:solidFill>
                  <a:srgbClr val="FF3300"/>
                </a:solidFill>
                <a:latin typeface="Times New Roman" panose="02020603050405020304" pitchFamily="18" charset="0"/>
              </a:rPr>
              <a:t>           Газ и жидкое топливо для обслуживания технологических силовых процессов (с двигателями внутреннего сгорания воздуходувных, компрессорных и других агрегатов) и охлаждающая вода.</a:t>
            </a:r>
          </a:p>
          <a:p>
            <a:pPr eaLnBrk="1" hangingPunct="1">
              <a:lnSpc>
                <a:spcPct val="80000"/>
              </a:lnSpc>
              <a:buFont typeface="Wingdings" panose="05000000000000000000" pitchFamily="2" charset="2"/>
              <a:buNone/>
            </a:pPr>
            <a:r>
              <a:rPr lang="ru-RU" altLang="ru-RU" sz="2200" b="1" smtClean="0">
                <a:solidFill>
                  <a:srgbClr val="FF3300"/>
                </a:solidFill>
                <a:latin typeface="Times New Roman" panose="02020603050405020304" pitchFamily="18" charset="0"/>
              </a:rPr>
              <a:t>           Горючее и технологическое сырьё (в предприятиях металлургической, деревообрабатывающей, текстильной, пищевой и других отраслях промышленности).</a:t>
            </a:r>
          </a:p>
          <a:p>
            <a:pPr eaLnBrk="1" hangingPunct="1">
              <a:lnSpc>
                <a:spcPct val="80000"/>
              </a:lnSpc>
              <a:buFont typeface="Wingdings" panose="05000000000000000000" pitchFamily="2" charset="2"/>
              <a:buNone/>
            </a:pPr>
            <a:r>
              <a:rPr lang="ru-RU" altLang="ru-RU" sz="2200" b="1" smtClean="0">
                <a:solidFill>
                  <a:srgbClr val="FF3300"/>
                </a:solidFill>
                <a:latin typeface="Times New Roman" panose="02020603050405020304" pitchFamily="18" charset="0"/>
              </a:rPr>
              <a:t>           Пар для обслуживания технологических силовых (в молотовых, прессовых и штамповочных агрегатах) и нагревательных процессов.</a:t>
            </a:r>
          </a:p>
          <a:p>
            <a:pPr eaLnBrk="1" hangingPunct="1">
              <a:lnSpc>
                <a:spcPct val="80000"/>
              </a:lnSpc>
              <a:buFont typeface="Wingdings" panose="05000000000000000000" pitchFamily="2" charset="2"/>
              <a:buNone/>
            </a:pPr>
            <a:r>
              <a:rPr lang="ru-RU" altLang="ru-RU" sz="2200" b="1" smtClean="0">
                <a:solidFill>
                  <a:srgbClr val="FF3300"/>
                </a:solidFill>
                <a:latin typeface="Times New Roman" panose="02020603050405020304" pitchFamily="18" charset="0"/>
              </a:rPr>
              <a:t>           Горячая вода для бытового теплопотребления</a:t>
            </a:r>
          </a:p>
          <a:p>
            <a:pPr eaLnBrk="1" hangingPunct="1">
              <a:lnSpc>
                <a:spcPct val="80000"/>
              </a:lnSpc>
              <a:buFont typeface="Wingdings" panose="05000000000000000000" pitchFamily="2" charset="2"/>
              <a:buNone/>
            </a:pPr>
            <a:r>
              <a:rPr lang="ru-RU" altLang="ru-RU" sz="2200" b="1" smtClean="0">
                <a:solidFill>
                  <a:srgbClr val="FF3300"/>
                </a:solidFill>
                <a:latin typeface="Times New Roman" panose="02020603050405020304" pitchFamily="18" charset="0"/>
              </a:rPr>
              <a:t>           Электроэнергия, обслуживающая силовые, термические и осветительные процессы. </a:t>
            </a: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2">
            <a:extLst>
              <a:ext uri="{28A0092B-C50C-407E-A947-70E740481C1C}">
                <a14:useLocalDpi xmlns:a14="http://schemas.microsoft.com/office/drawing/2010/main" val="0"/>
              </a:ext>
            </a:extLst>
          </a:blip>
          <a:srcRect b="767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Grp="1" noChangeArrowheads="1"/>
          </p:cNvSpPr>
          <p:nvPr>
            <p:ph type="body" idx="1"/>
          </p:nvPr>
        </p:nvSpPr>
        <p:spPr>
          <a:xfrm>
            <a:off x="0" y="685800"/>
            <a:ext cx="9144000" cy="5562600"/>
          </a:xfrm>
        </p:spPr>
        <p:txBody>
          <a:bodyPr/>
          <a:lstStyle/>
          <a:p>
            <a:pPr eaLnBrk="1" hangingPunct="1">
              <a:buFont typeface="Wingdings" panose="05000000000000000000" pitchFamily="2" charset="2"/>
              <a:buNone/>
            </a:pPr>
            <a:r>
              <a:rPr lang="ru-RU" altLang="ru-RU" b="1" smtClean="0">
                <a:latin typeface="Times New Roman" panose="02020603050405020304" pitchFamily="18" charset="0"/>
              </a:rPr>
              <a:t>          </a:t>
            </a:r>
            <a:r>
              <a:rPr lang="ru-RU" altLang="ru-RU" sz="2800" b="1" smtClean="0">
                <a:latin typeface="Times New Roman" panose="02020603050405020304" pitchFamily="18" charset="0"/>
              </a:rPr>
              <a:t>ВЭР имеются также на электрических станциях и представляют собой тепловые отходы или потери тепла, получаемые в процессе энергопроизводства. </a:t>
            </a:r>
          </a:p>
          <a:p>
            <a:pPr eaLnBrk="1" hangingPunct="1">
              <a:buFont typeface="Wingdings" panose="05000000000000000000" pitchFamily="2" charset="2"/>
              <a:buNone/>
            </a:pPr>
            <a:r>
              <a:rPr lang="ru-RU" altLang="ru-RU" sz="2800" b="1" smtClean="0">
                <a:latin typeface="Times New Roman" panose="02020603050405020304" pitchFamily="18" charset="0"/>
              </a:rPr>
              <a:t>            На гидроэлектростанциях такими тепловыми отходами являются только тепловыделения в гидрогенераторах станциях.</a:t>
            </a:r>
          </a:p>
          <a:p>
            <a:pPr eaLnBrk="1" hangingPunct="1"/>
            <a:endParaRPr lang="ru-RU" altLang="ru-RU" sz="2800" b="1" smtClean="0">
              <a:latin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idx="1"/>
          </p:nvPr>
        </p:nvSpPr>
        <p:spPr>
          <a:xfrm>
            <a:off x="0" y="609600"/>
            <a:ext cx="9144000" cy="6248400"/>
          </a:xfrm>
        </p:spPr>
        <p:txBody>
          <a:bodyPr/>
          <a:lstStyle/>
          <a:p>
            <a:pPr algn="ctr" eaLnBrk="1" hangingPunct="1">
              <a:buFont typeface="Wingdings" panose="05000000000000000000" pitchFamily="2" charset="2"/>
              <a:buNone/>
            </a:pPr>
            <a:r>
              <a:rPr lang="ru-RU" altLang="ru-RU" sz="2800" smtClean="0"/>
              <a:t>         </a:t>
            </a:r>
            <a:r>
              <a:rPr lang="ru-RU" altLang="ru-RU" b="1" smtClean="0">
                <a:latin typeface="Times New Roman" panose="02020603050405020304" pitchFamily="18" charset="0"/>
              </a:rPr>
              <a:t>Использование вторичных энергетических ресурсов в промышленности</a:t>
            </a:r>
          </a:p>
          <a:p>
            <a:pPr algn="ctr" eaLnBrk="1" hangingPunct="1">
              <a:buFont typeface="Wingdings" panose="05000000000000000000" pitchFamily="2" charset="2"/>
              <a:buNone/>
            </a:pPr>
            <a:endParaRPr lang="ru-RU" altLang="ru-RU" sz="3600" b="1" smtClean="0">
              <a:latin typeface="Times New Roman" panose="02020603050405020304" pitchFamily="18" charset="0"/>
            </a:endParaRPr>
          </a:p>
          <a:p>
            <a:pPr eaLnBrk="1" hangingPunct="1">
              <a:buFont typeface="Wingdings" panose="05000000000000000000" pitchFamily="2" charset="2"/>
              <a:buNone/>
            </a:pPr>
            <a:r>
              <a:rPr lang="ru-RU" altLang="ru-RU" smtClean="0">
                <a:latin typeface="Times New Roman" panose="02020603050405020304" pitchFamily="18" charset="0"/>
              </a:rPr>
              <a:t>        </a:t>
            </a:r>
            <a:r>
              <a:rPr lang="ru-RU" altLang="ru-RU" sz="2400" b="1" smtClean="0">
                <a:solidFill>
                  <a:srgbClr val="FFFF66"/>
                </a:solidFill>
                <a:latin typeface="Times New Roman" panose="02020603050405020304" pitchFamily="18" charset="0"/>
              </a:rPr>
              <a:t>Подобные энергетические ресурсы можно использовать для удовлетворения потребностей в топливе и энергии либо непосредственно (без изменения вида энергоносителя), либо путём выработки тепла, электроэнергии, холода и механической энергии в утилизационных установках. Большинство горючих ВЭР употребляются непосредственно в виде топлива, однако некоторые из них требуют специальных утилизационных установок. Непосредственно применяются также некоторые тепловые ВЭР (например, горячая вода систем охлаждения для отопления).</a:t>
            </a:r>
          </a:p>
          <a:p>
            <a:pPr eaLnBrk="1" hangingPunct="1">
              <a:buFont typeface="Wingdings" panose="05000000000000000000" pitchFamily="2" charset="2"/>
              <a:buNone/>
            </a:pPr>
            <a:endParaRPr lang="ru-RU" altLang="ru-RU" sz="2400" b="1" smtClean="0">
              <a:solidFill>
                <a:srgbClr val="FFFF66"/>
              </a:solidFill>
              <a:latin typeface="Times New Roman" panose="02020603050405020304" pitchFamily="18" charset="0"/>
            </a:endParaRPr>
          </a:p>
          <a:p>
            <a:pPr eaLnBrk="1" hangingPunct="1">
              <a:buFont typeface="Wingdings" panose="05000000000000000000" pitchFamily="2" charset="2"/>
              <a:buNone/>
            </a:pPr>
            <a:endParaRPr lang="ru-RU" altLang="ru-RU" smtClean="0">
              <a:solidFill>
                <a:srgbClr val="FFFF66"/>
              </a:solidFill>
              <a:latin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buFont typeface="Wingdings" panose="05000000000000000000" pitchFamily="2" charset="2"/>
              <a:buNone/>
            </a:pPr>
            <a:r>
              <a:rPr lang="ru-RU" altLang="ru-RU" smtClean="0"/>
              <a:t>        </a:t>
            </a:r>
          </a:p>
        </p:txBody>
      </p:sp>
      <p:sp>
        <p:nvSpPr>
          <p:cNvPr id="17411" name="Rectangle 5"/>
          <p:cNvSpPr>
            <a:spLocks noChangeArrowheads="1"/>
          </p:cNvSpPr>
          <p:nvPr/>
        </p:nvSpPr>
        <p:spPr bwMode="auto">
          <a:xfrm>
            <a:off x="0" y="685800"/>
            <a:ext cx="899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ru-RU" altLang="ru-RU" sz="2400">
                <a:latin typeface="Times New Roman" panose="02020603050405020304" pitchFamily="18" charset="0"/>
              </a:rPr>
              <a:t>                                               </a:t>
            </a:r>
            <a:r>
              <a:rPr lang="ru-RU" altLang="ru-RU" sz="2000" b="1">
                <a:latin typeface="Times New Roman" panose="02020603050405020304" pitchFamily="18" charset="0"/>
              </a:rPr>
              <a:t>Различают следующие</a:t>
            </a:r>
            <a:r>
              <a:rPr lang="ru-RU" altLang="ru-RU" sz="2000">
                <a:latin typeface="Times New Roman" panose="02020603050405020304" pitchFamily="18" charset="0"/>
              </a:rPr>
              <a:t> </a:t>
            </a:r>
            <a:r>
              <a:rPr lang="ru-RU" altLang="ru-RU" sz="2000" b="1">
                <a:latin typeface="Times New Roman" panose="02020603050405020304" pitchFamily="18" charset="0"/>
              </a:rPr>
              <a:t>основные              </a:t>
            </a:r>
          </a:p>
          <a:p>
            <a:pPr algn="ctr" eaLnBrk="1" hangingPunct="1">
              <a:spcBef>
                <a:spcPct val="20000"/>
              </a:spcBef>
              <a:buClr>
                <a:schemeClr val="bg2"/>
              </a:buClr>
              <a:buSzPct val="75000"/>
              <a:buFont typeface="Wingdings" panose="05000000000000000000" pitchFamily="2" charset="2"/>
              <a:buNone/>
            </a:pPr>
            <a:r>
              <a:rPr lang="ru-RU" altLang="ru-RU" sz="2000" b="1">
                <a:latin typeface="Times New Roman" panose="02020603050405020304" pitchFamily="18" charset="0"/>
              </a:rPr>
              <a:t>                                             направления использования потребителями ВЭР:</a:t>
            </a:r>
            <a:r>
              <a:rPr lang="ru-RU" altLang="ru-RU" sz="2000">
                <a:latin typeface="Times New Roman" panose="02020603050405020304" pitchFamily="18" charset="0"/>
              </a:rPr>
              <a:t> </a:t>
            </a:r>
          </a:p>
          <a:p>
            <a:pPr algn="ct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 топливное - непосредственно в качестве топлива;</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 тепловое - непосредственно в качестве тепла или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выработки тепла в утилизационных установках;</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 силовое - использование электрической или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механической энергии, вырабатываемой из ВЭР в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утилизационных установках;</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 комбинированное - тепловая и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электрическая (механическая) энергия,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одновременно вырабатываемые из ВЭР </a:t>
            </a:r>
          </a:p>
          <a:p>
            <a:pPr eaLnBrk="1" hangingPunct="1">
              <a:spcBef>
                <a:spcPct val="20000"/>
              </a:spcBef>
              <a:buClr>
                <a:schemeClr val="bg2"/>
              </a:buClr>
              <a:buSzPct val="75000"/>
              <a:buFont typeface="Wingdings" panose="05000000000000000000" pitchFamily="2" charset="2"/>
              <a:buNone/>
            </a:pPr>
            <a:r>
              <a:rPr lang="ru-RU" altLang="ru-RU" sz="2000">
                <a:latin typeface="Times New Roman" panose="02020603050405020304" pitchFamily="18" charset="0"/>
              </a:rPr>
              <a:t>    в утилизационных установках.</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657600"/>
            <a:ext cx="2381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 y="1600200"/>
            <a:ext cx="6858000" cy="2057400"/>
          </a:xfrm>
        </p:spPr>
        <p:txBody>
          <a:bodyPr/>
          <a:lstStyle/>
          <a:p>
            <a:pPr eaLnBrk="1" hangingPunct="1">
              <a:lnSpc>
                <a:spcPct val="80000"/>
              </a:lnSpc>
              <a:buFont typeface="Wingdings" panose="05000000000000000000" pitchFamily="2" charset="2"/>
              <a:buNone/>
            </a:pPr>
            <a:r>
              <a:rPr lang="ru-RU" altLang="ru-RU" sz="2000" smtClean="0">
                <a:latin typeface="Times New Roman" panose="02020603050405020304" pitchFamily="18" charset="0"/>
              </a:rPr>
              <a:t>           </a:t>
            </a:r>
            <a:r>
              <a:rPr lang="ru-RU" altLang="ru-RU" sz="1800" smtClean="0">
                <a:latin typeface="Times New Roman" panose="02020603050405020304" pitchFamily="18" charset="0"/>
              </a:rPr>
              <a:t>Горючие газы – отходы основного производства: Доменный и коксовый газы практически используются полностью. Использование ферросплавного газа возможно для технологических (подогрев материалов, частичное предварительное восстановление сырья) и теплофикационных целей, сжиганием в котельной. Конвертерный газ частично используют в охладителях, но полное использование его ещё не решено.</a:t>
            </a:r>
            <a:r>
              <a:rPr lang="ru-RU" altLang="ru-RU" sz="1800" smtClean="0"/>
              <a:t>        </a:t>
            </a:r>
          </a:p>
        </p:txBody>
      </p:sp>
      <p:sp>
        <p:nvSpPr>
          <p:cNvPr id="18435" name="Rectangle 4"/>
          <p:cNvSpPr>
            <a:spLocks noGrp="1" noChangeArrowheads="1"/>
          </p:cNvSpPr>
          <p:nvPr>
            <p:ph type="title"/>
          </p:nvPr>
        </p:nvSpPr>
        <p:spPr>
          <a:xfrm>
            <a:off x="457200" y="533400"/>
            <a:ext cx="8229600" cy="990600"/>
          </a:xfrm>
          <a:noFill/>
        </p:spPr>
        <p:txBody>
          <a:bodyPr/>
          <a:lstStyle/>
          <a:p>
            <a:pPr algn="ctr" eaLnBrk="1" hangingPunct="1"/>
            <a:r>
              <a:rPr lang="ru-RU" altLang="ru-RU" sz="2400" b="1" smtClean="0">
                <a:latin typeface="Times New Roman" panose="02020603050405020304" pitchFamily="18" charset="0"/>
              </a:rPr>
              <a:t>Источники и пути использования ВЭР в черной металлургии.</a:t>
            </a:r>
            <a:r>
              <a:rPr lang="ru-RU" altLang="ru-RU" smtClean="0"/>
              <a:t> </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2971800" y="3962400"/>
            <a:ext cx="617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ru-RU" altLang="ru-RU" sz="3200"/>
              <a:t>        </a:t>
            </a:r>
            <a:r>
              <a:rPr lang="ru-RU" altLang="ru-RU">
                <a:latin typeface="Times New Roman" panose="02020603050405020304" pitchFamily="18" charset="0"/>
              </a:rPr>
              <a:t>Теплота продуктов сгорания печей: </a:t>
            </a:r>
          </a:p>
          <a:p>
            <a:pPr eaLnBrk="1" hangingPunct="1">
              <a:spcBef>
                <a:spcPct val="20000"/>
              </a:spcBef>
              <a:buClr>
                <a:schemeClr val="bg2"/>
              </a:buClr>
              <a:buSzPct val="75000"/>
              <a:buFont typeface="Wingdings" panose="05000000000000000000" pitchFamily="2" charset="2"/>
              <a:buNone/>
            </a:pPr>
            <a:r>
              <a:rPr lang="ru-RU" altLang="ru-RU">
                <a:latin typeface="Times New Roman" panose="02020603050405020304" pitchFamily="18" charset="0"/>
              </a:rPr>
              <a:t>           У мартеновских печей теплота продуктов сгорания равна 12,5 ГДж/т стали, у нагревательных печей 0,8 ГДж/т проката. Использование этой теплоты возможно в котлах-утилизаторах при условии оснащения их виброочисткой, дробеочисткой. Возможно использование этой теплоты для нагрева шахты в шахтных подогревателях. </a:t>
            </a:r>
          </a:p>
        </p:txBody>
      </p:sp>
      <p:pic>
        <p:nvPicPr>
          <p:cNvPr id="184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2819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buFont typeface="Wingdings" panose="05000000000000000000" pitchFamily="2" charset="2"/>
              <a:buNone/>
            </a:pPr>
            <a:r>
              <a:rPr lang="ru-RU" altLang="ru-RU" smtClean="0"/>
              <a:t>         </a:t>
            </a:r>
          </a:p>
        </p:txBody>
      </p:sp>
      <p:sp>
        <p:nvSpPr>
          <p:cNvPr id="19459" name="Rectangle 4"/>
          <p:cNvSpPr>
            <a:spLocks noChangeArrowheads="1"/>
          </p:cNvSpPr>
          <p:nvPr/>
        </p:nvSpPr>
        <p:spPr bwMode="auto">
          <a:xfrm>
            <a:off x="0" y="609600"/>
            <a:ext cx="899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ru-RU" altLang="ru-RU">
                <a:latin typeface="Times New Roman" panose="02020603050405020304" pitchFamily="18" charset="0"/>
              </a:rPr>
              <a:t>        Теплота материалов: Потери составляют: 1 ГДж/т жидкого чугуна, 1,2ГДж/т жидкой стали, 0,8 ГДж/т жидкого шлака, 12 ГДж/т кокса, 0,6 ГДж/т агломерата. Решено только использование теплоты кокса. В установках сухого тушения получают 0,3 – 0,4 т пара/т кокса. Использование теплоты чугуна, стали, шлака не налажено. Использование теплоты агломерата повторным использованием охлаждающего воздуха для нагрева шихты на 25÷30 % снижает содержание углерода в шихте, что выгодно для основного технологического процесса. Использование теплоты шлака возможно при создании новых типов грануляторов.</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609600"/>
            <a:ext cx="9144000" cy="2667000"/>
          </a:xfrm>
        </p:spPr>
        <p:txBody>
          <a:bodyPr/>
          <a:lstStyle/>
          <a:p>
            <a:pPr eaLnBrk="1" hangingPunct="1">
              <a:buFont typeface="Wingdings" panose="05000000000000000000" pitchFamily="2" charset="2"/>
              <a:buNone/>
            </a:pPr>
            <a:r>
              <a:rPr lang="ru-RU" altLang="ru-RU" sz="2400" smtClean="0">
                <a:latin typeface="Times New Roman" panose="02020603050405020304" pitchFamily="18" charset="0"/>
              </a:rPr>
              <a:t>            </a:t>
            </a:r>
            <a:r>
              <a:rPr lang="ru-RU" altLang="ru-RU" sz="1800" smtClean="0">
                <a:latin typeface="Times New Roman" panose="02020603050405020304" pitchFamily="18" charset="0"/>
              </a:rPr>
              <a:t>Теплота охлаждающей воды: В установках испарительного охлаждения выход пара 0,1 т/т чугуна и 0,2 т/т мартеновской стали. Все технологические вопросы испарительного охлаждения печей решены и требуется максимально широкое внедрения способа в производство. Необходимо улучшить технические решения по унификации охлаждаемых элементов, повышению давления пара, улучшить контроль за плотностью схем охлаждения, усовершенствовать автоматику утилизирующих установок. Необходимо распространение опыта чёрной металлургии в химическую промышленность, машиностроение и т. д.        </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4958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ru-RU" altLang="ru-RU" sz="2800" b="1" smtClean="0">
                <a:latin typeface="Times New Roman" panose="02020603050405020304" pitchFamily="18" charset="0"/>
              </a:rPr>
              <a:t>Источники и пути использования ВЭР в цветной металлургии</a:t>
            </a:r>
            <a:r>
              <a:rPr lang="ru-RU" altLang="ru-RU" smtClean="0"/>
              <a:t> </a:t>
            </a:r>
          </a:p>
        </p:txBody>
      </p:sp>
      <p:sp>
        <p:nvSpPr>
          <p:cNvPr id="21507" name="Rectangle 3"/>
          <p:cNvSpPr>
            <a:spLocks noGrp="1" noChangeArrowheads="1"/>
          </p:cNvSpPr>
          <p:nvPr>
            <p:ph type="body" idx="1"/>
          </p:nvPr>
        </p:nvSpPr>
        <p:spPr>
          <a:xfrm>
            <a:off x="0" y="1828800"/>
            <a:ext cx="5867400" cy="4648200"/>
          </a:xfrm>
        </p:spPr>
        <p:txBody>
          <a:bodyPr/>
          <a:lstStyle/>
          <a:p>
            <a:pPr eaLnBrk="1" hangingPunct="1">
              <a:buFont typeface="Wingdings" panose="05000000000000000000" pitchFamily="2" charset="2"/>
              <a:buNone/>
            </a:pPr>
            <a:r>
              <a:rPr lang="ru-RU" altLang="ru-RU" sz="2800" smtClean="0">
                <a:latin typeface="Times New Roman" panose="02020603050405020304" pitchFamily="18" charset="0"/>
              </a:rPr>
              <a:t>        </a:t>
            </a:r>
            <a:r>
              <a:rPr lang="ru-RU" altLang="ru-RU" sz="2000" smtClean="0">
                <a:latin typeface="Times New Roman" panose="02020603050405020304" pitchFamily="18" charset="0"/>
              </a:rPr>
              <a:t>Большие резервы по эффективному использованию ВЭР имеются и на предприятиях цветной металлургии. </a:t>
            </a:r>
          </a:p>
          <a:p>
            <a:pPr eaLnBrk="1" hangingPunct="1">
              <a:buFont typeface="Wingdings" panose="05000000000000000000" pitchFamily="2" charset="2"/>
              <a:buNone/>
            </a:pPr>
            <a:r>
              <a:rPr lang="ru-RU" altLang="ru-RU" sz="2000" smtClean="0">
                <a:latin typeface="Times New Roman" panose="02020603050405020304" pitchFamily="18" charset="0"/>
              </a:rPr>
              <a:t>            Эффективным в цветной металлургии является использование тепла уходящих дымовых газов для подогрева воздуха, поступающего в печи для сжигания топлива. Это экономит топливо, улучшает процесс его горения и, кроме того, повышает производительность печи. Однако с дымовыми газами уносится ещё значительное количество тепловой энергии, которая может использоваться в котлах-утилизаторах для выработки пара.</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09800"/>
            <a:ext cx="24272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3200400"/>
          </a:xfrm>
        </p:spPr>
        <p:txBody>
          <a:bodyPr/>
          <a:lstStyle/>
          <a:p>
            <a:pPr eaLnBrk="1" hangingPunct="1"/>
            <a:r>
              <a:rPr lang="ru-RU" altLang="ru-RU" sz="2400" b="1" smtClean="0">
                <a:latin typeface="Times New Roman" panose="02020603050405020304" pitchFamily="18" charset="0"/>
              </a:rPr>
              <a:t>                 </a:t>
            </a:r>
            <a:r>
              <a:rPr lang="ru-RU" altLang="ru-RU" sz="2800" b="1" smtClean="0">
                <a:latin typeface="Times New Roman" panose="02020603050405020304" pitchFamily="18" charset="0"/>
              </a:rPr>
              <a:t>Вторичные энергетические ресурсы</a:t>
            </a:r>
            <a:r>
              <a:rPr lang="ru-RU" altLang="ru-RU" sz="2000" smtClean="0">
                <a:latin typeface="Times New Roman" panose="02020603050405020304" pitchFamily="18" charset="0"/>
              </a:rPr>
              <a:t> </a:t>
            </a:r>
            <a:br>
              <a:rPr lang="ru-RU" altLang="ru-RU" sz="2000" smtClean="0">
                <a:latin typeface="Times New Roman" panose="02020603050405020304" pitchFamily="18" charset="0"/>
              </a:rPr>
            </a:br>
            <a:r>
              <a:rPr lang="ru-RU" altLang="ru-RU" sz="2000" smtClean="0">
                <a:latin typeface="Times New Roman" panose="02020603050405020304" pitchFamily="18" charset="0"/>
              </a:rPr>
              <a:t> - это энергия различных видов, покидающая технологический процесс или установку, использование которой не является обязательным для осуществления основного технологического процесса. Экономически она представляет собой побочную продукцию, которая при соответствующем уровне развития техники может быть частично или полностью использована для нужд новой технологии или энергоснабжения других агрегатов (процессов) на самом предприятии или за его пределами. </a:t>
            </a:r>
            <a:br>
              <a:rPr lang="ru-RU" altLang="ru-RU" sz="2000" smtClean="0">
                <a:latin typeface="Times New Roman" panose="02020603050405020304" pitchFamily="18" charset="0"/>
              </a:rPr>
            </a:br>
            <a:endParaRPr lang="ru-RU" altLang="ru-RU" sz="2000" smtClean="0">
              <a:latin typeface="Times New Roman" panose="02020603050405020304" pitchFamily="18" charset="0"/>
            </a:endParaRP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421005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body" idx="1"/>
          </p:nvPr>
        </p:nvSpPr>
        <p:spPr>
          <a:xfrm>
            <a:off x="0" y="304800"/>
            <a:ext cx="9144000" cy="6172200"/>
          </a:xfrm>
        </p:spPr>
        <p:txBody>
          <a:bodyPr/>
          <a:lstStyle/>
          <a:p>
            <a:pPr eaLnBrk="1" hangingPunct="1">
              <a:lnSpc>
                <a:spcPct val="80000"/>
              </a:lnSpc>
              <a:buFont typeface="Wingdings" panose="05000000000000000000" pitchFamily="2" charset="2"/>
              <a:buNone/>
            </a:pPr>
            <a:r>
              <a:rPr lang="ru-RU" altLang="ru-RU" sz="2400" smtClean="0">
                <a:latin typeface="Times New Roman" panose="02020603050405020304" pitchFamily="18" charset="0"/>
              </a:rPr>
              <a:t>           </a:t>
            </a:r>
            <a:r>
              <a:rPr lang="ru-RU" altLang="ru-RU" sz="2800" b="1" smtClean="0">
                <a:solidFill>
                  <a:schemeClr val="bg1"/>
                </a:solidFill>
                <a:latin typeface="Times New Roman" panose="02020603050405020304" pitchFamily="18" charset="0"/>
              </a:rPr>
              <a:t>По мере увеличения затрат на добычу топлива и производства энергии возрастает необходимость в более полном использовании их при преобразовании в виде горючих газов, тепла нагретого воздуха и воды. Хотя утилизация ВЭР нередко связана с дополнительными капитальными вложениями и увеличением численности обслуживающего персонала, опыт передовых предприятий подтверждает, что использование ВЭР экономически весьма выгодно. </a:t>
            </a:r>
          </a:p>
          <a:p>
            <a:pPr eaLnBrk="1" hangingPunct="1">
              <a:lnSpc>
                <a:spcPct val="80000"/>
              </a:lnSpc>
              <a:buFont typeface="Wingdings" panose="05000000000000000000" pitchFamily="2" charset="2"/>
              <a:buNone/>
            </a:pPr>
            <a:r>
              <a:rPr lang="ru-RU" altLang="ru-RU" sz="2800" b="1" smtClean="0">
                <a:solidFill>
                  <a:schemeClr val="bg1"/>
                </a:solidFill>
                <a:latin typeface="Times New Roman" panose="02020603050405020304" pitchFamily="18" charset="0"/>
              </a:rPr>
              <a:t>          Таким образом, повышение уровня утилизации вторичных энергетических ресурсов обеспечивает не только значительную экономию топлива, капитальных вложений и предотвращения загрязнения окружающей среды, но и существенное снижение себестоимости продукции нефтеперерабатывающих и нефтехимических предприятий. </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lstStyle/>
          <a:p>
            <a:pPr algn="ctr" eaLnBrk="1" hangingPunct="1"/>
            <a:r>
              <a:rPr lang="ru-RU" altLang="ru-RU" sz="3200" b="1" smtClean="0">
                <a:latin typeface="Times New Roman" panose="02020603050405020304" pitchFamily="18" charset="0"/>
              </a:rPr>
              <a:t>Классификация вторичных энергетических ресурсов промышленности</a:t>
            </a:r>
          </a:p>
        </p:txBody>
      </p:sp>
      <p:sp>
        <p:nvSpPr>
          <p:cNvPr id="5124" name="Rectangle 3"/>
          <p:cNvSpPr>
            <a:spLocks noGrp="1" noChangeArrowheads="1"/>
          </p:cNvSpPr>
          <p:nvPr>
            <p:ph type="body" idx="1"/>
          </p:nvPr>
        </p:nvSpPr>
        <p:spPr>
          <a:xfrm>
            <a:off x="3429000" y="3505200"/>
            <a:ext cx="5486400" cy="2743200"/>
          </a:xfrm>
        </p:spPr>
        <p:txBody>
          <a:bodyPr/>
          <a:lstStyle/>
          <a:p>
            <a:pPr eaLnBrk="1" hangingPunct="1">
              <a:buFont typeface="Wingdings" panose="05000000000000000000" pitchFamily="2" charset="2"/>
              <a:buNone/>
            </a:pPr>
            <a:r>
              <a:rPr lang="ru-RU" altLang="ru-RU" sz="2400" smtClean="0">
                <a:latin typeface="Times New Roman" panose="02020603050405020304" pitchFamily="18" charset="0"/>
              </a:rPr>
              <a:t>             </a:t>
            </a:r>
            <a:r>
              <a:rPr lang="ru-RU" altLang="ru-RU" sz="2400" b="1" smtClean="0">
                <a:latin typeface="Times New Roman" panose="02020603050405020304" pitchFamily="18" charset="0"/>
              </a:rPr>
              <a:t>Внутренние энергетические ресурсы промышленности делятся на три основные группы:          </a:t>
            </a:r>
          </a:p>
          <a:p>
            <a:pPr eaLnBrk="1" hangingPunct="1">
              <a:buFont typeface="Wingdings" panose="05000000000000000000" pitchFamily="2" charset="2"/>
              <a:buNone/>
            </a:pPr>
            <a:r>
              <a:rPr lang="ru-RU" altLang="ru-RU" sz="2400" b="1" smtClean="0">
                <a:latin typeface="Times New Roman" panose="02020603050405020304" pitchFamily="18" charset="0"/>
              </a:rPr>
              <a:t>     1. Горючие.</a:t>
            </a:r>
          </a:p>
          <a:p>
            <a:pPr eaLnBrk="1" hangingPunct="1">
              <a:buFont typeface="Wingdings" panose="05000000000000000000" pitchFamily="2" charset="2"/>
              <a:buNone/>
            </a:pPr>
            <a:r>
              <a:rPr lang="ru-RU" altLang="ru-RU" sz="2400" b="1" smtClean="0">
                <a:latin typeface="Times New Roman" panose="02020603050405020304" pitchFamily="18" charset="0"/>
              </a:rPr>
              <a:t>     2. Тепловые.</a:t>
            </a:r>
          </a:p>
          <a:p>
            <a:pPr eaLnBrk="1" hangingPunct="1">
              <a:buFont typeface="Wingdings" panose="05000000000000000000" pitchFamily="2" charset="2"/>
              <a:buNone/>
            </a:pPr>
            <a:r>
              <a:rPr lang="ru-RU" altLang="ru-RU" sz="2400" b="1" smtClean="0">
                <a:latin typeface="Times New Roman" panose="02020603050405020304" pitchFamily="18" charset="0"/>
              </a:rPr>
              <a:t>     3. Избыточного давления.</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4648200" cy="3733800"/>
          </a:xfrm>
        </p:spPr>
        <p:txBody>
          <a:bodyPr/>
          <a:lstStyle/>
          <a:p>
            <a:pPr eaLnBrk="1" hangingPunct="1"/>
            <a:r>
              <a:rPr lang="ru-RU" altLang="ru-RU" sz="2800" smtClean="0">
                <a:latin typeface="Times New Roman" panose="02020603050405020304" pitchFamily="18" charset="0"/>
              </a:rPr>
              <a:t>    </a:t>
            </a:r>
            <a:r>
              <a:rPr lang="ru-RU" altLang="ru-RU" sz="2400" b="1" smtClean="0">
                <a:latin typeface="Times New Roman" panose="02020603050405020304" pitchFamily="18" charset="0"/>
              </a:rPr>
              <a:t>1. Горючие (топливные) ВЭР</a:t>
            </a:r>
            <a:r>
              <a:rPr lang="ru-RU" altLang="ru-RU" sz="2800" smtClean="0">
                <a:latin typeface="Times New Roman" panose="02020603050405020304" pitchFamily="18" charset="0"/>
              </a:rPr>
              <a:t> </a:t>
            </a:r>
            <a:r>
              <a:rPr lang="ru-RU" altLang="ru-RU" sz="2400" smtClean="0">
                <a:latin typeface="Times New Roman" panose="02020603050405020304" pitchFamily="18" charset="0"/>
              </a:rPr>
              <a:t>– химическая энергия отходов технологических процессов химической и термохимической переработки сырья, а именно это: </a:t>
            </a:r>
            <a:br>
              <a:rPr lang="ru-RU" altLang="ru-RU" sz="2400" smtClean="0">
                <a:latin typeface="Times New Roman" panose="02020603050405020304" pitchFamily="18" charset="0"/>
              </a:rPr>
            </a:br>
            <a:r>
              <a:rPr lang="ru-RU" altLang="ru-RU" sz="2400" smtClean="0">
                <a:latin typeface="Times New Roman" panose="02020603050405020304" pitchFamily="18" charset="0"/>
              </a:rPr>
              <a:t>       – побочные горючие газы плавильных печей (доменный газ, колошниковый, шахтных печей и вагранок, конверторный и т.д.),</a:t>
            </a:r>
          </a:p>
        </p:txBody>
      </p:sp>
      <p:pic>
        <p:nvPicPr>
          <p:cNvPr id="614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76800" y="3581400"/>
            <a:ext cx="3962400" cy="2971800"/>
          </a:xfrm>
          <a:noFill/>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0"/>
            <a:ext cx="8229600" cy="1676400"/>
          </a:xfrm>
        </p:spPr>
        <p:txBody>
          <a:bodyPr/>
          <a:lstStyle/>
          <a:p>
            <a:pPr eaLnBrk="1" hangingPunct="1"/>
            <a:r>
              <a:rPr lang="ru-RU" altLang="ru-RU" sz="2400" smtClean="0">
                <a:latin typeface="Times New Roman" panose="02020603050405020304" pitchFamily="18" charset="0"/>
              </a:rPr>
              <a:t>       – горючие отходы процессов химической и термохимической переработки углеродистого сырья (синтез, отходы электродного производства, горючие газы при получении исходного сырья для пластмасс, каучука и т.д.),</a:t>
            </a:r>
            <a:br>
              <a:rPr lang="ru-RU" altLang="ru-RU" sz="2400" smtClean="0">
                <a:latin typeface="Times New Roman" panose="02020603050405020304" pitchFamily="18" charset="0"/>
              </a:rPr>
            </a:br>
            <a:endParaRPr lang="ru-RU" altLang="ru-RU" sz="2400" smtClean="0">
              <a:latin typeface="Times New Roman" panose="02020603050405020304" pitchFamily="18" charset="0"/>
            </a:endParaRPr>
          </a:p>
        </p:txBody>
      </p:sp>
      <p:pic>
        <p:nvPicPr>
          <p:cNvPr id="717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28825" y="2590800"/>
            <a:ext cx="5237163" cy="3886200"/>
          </a:xfrm>
          <a:noFill/>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066800"/>
            <a:ext cx="8229600" cy="1371600"/>
          </a:xfrm>
        </p:spPr>
        <p:txBody>
          <a:bodyPr/>
          <a:lstStyle/>
          <a:p>
            <a:pPr eaLnBrk="1" hangingPunct="1"/>
            <a:r>
              <a:rPr lang="ru-RU" altLang="ru-RU" sz="2400" smtClean="0">
                <a:latin typeface="Times New Roman" panose="02020603050405020304" pitchFamily="18" charset="0"/>
              </a:rPr>
              <a:t>       – твёрдые и жидкие топливные отходы, не используемые (не пригодные) для дальнейшего технологической переработки,</a:t>
            </a:r>
          </a:p>
        </p:txBody>
      </p:sp>
      <p:sp>
        <p:nvSpPr>
          <p:cNvPr id="8195" name="Rectangle 3"/>
          <p:cNvSpPr>
            <a:spLocks noGrp="1" noChangeArrowheads="1"/>
          </p:cNvSpPr>
          <p:nvPr>
            <p:ph type="body" idx="1"/>
          </p:nvPr>
        </p:nvSpPr>
        <p:spPr/>
        <p:txBody>
          <a:bodyPr/>
          <a:lstStyle/>
          <a:p>
            <a:pPr eaLnBrk="1" hangingPunct="1"/>
            <a:endParaRPr lang="ru-RU" altLang="ru-RU" smtClean="0"/>
          </a:p>
          <a:p>
            <a:pPr eaLnBrk="1" hangingPunct="1">
              <a:buFont typeface="Wingdings" panose="05000000000000000000" pitchFamily="2" charset="2"/>
              <a:buNone/>
            </a:pPr>
            <a:endParaRPr lang="ru-RU" altLang="ru-RU" smtClean="0"/>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533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altLang="ru-RU" sz="2400" smtClean="0">
                <a:latin typeface="Times New Roman" panose="02020603050405020304" pitchFamily="18" charset="0"/>
              </a:rPr>
              <a:t>       – отходы деревообработки, щелока целлюлозно-бумажного производства.</a:t>
            </a:r>
            <a:br>
              <a:rPr lang="ru-RU" altLang="ru-RU" sz="2400" smtClean="0">
                <a:latin typeface="Times New Roman" panose="02020603050405020304" pitchFamily="18" charset="0"/>
              </a:rPr>
            </a:br>
            <a:endParaRPr lang="ru-RU" altLang="ru-RU" sz="2400" smtClean="0">
              <a:latin typeface="Times New Roman" panose="02020603050405020304" pitchFamily="18" charset="0"/>
            </a:endParaRPr>
          </a:p>
        </p:txBody>
      </p:sp>
      <p:pic>
        <p:nvPicPr>
          <p:cNvPr id="92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752600"/>
            <a:ext cx="7315200" cy="4648200"/>
          </a:xfrm>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229600" cy="2057400"/>
          </a:xfrm>
        </p:spPr>
        <p:txBody>
          <a:bodyPr/>
          <a:lstStyle/>
          <a:p>
            <a:pPr eaLnBrk="1" hangingPunct="1"/>
            <a:r>
              <a:rPr lang="ru-RU" altLang="ru-RU" sz="2400" smtClean="0">
                <a:latin typeface="Times New Roman" panose="02020603050405020304" pitchFamily="18" charset="0"/>
              </a:rPr>
              <a:t>     </a:t>
            </a:r>
            <a:r>
              <a:rPr lang="ru-RU" altLang="ru-RU" sz="2400" b="1" smtClean="0">
                <a:latin typeface="Times New Roman" panose="02020603050405020304" pitchFamily="18" charset="0"/>
              </a:rPr>
              <a:t>2. Тепловые ВЭР</a:t>
            </a:r>
            <a:r>
              <a:rPr lang="ru-RU" altLang="ru-RU" sz="2400" smtClean="0">
                <a:latin typeface="Times New Roman" panose="02020603050405020304" pitchFamily="18" charset="0"/>
              </a:rPr>
              <a:t> – это тепло отходящих газов при сжигании топлива, тепло воды или воздуха, использованных для охлаждения технологических агрегатов и установок, теплоотходов производства, например, горячих металлургических шлаков. </a:t>
            </a:r>
            <a:br>
              <a:rPr lang="ru-RU" altLang="ru-RU" sz="2400" smtClean="0">
                <a:latin typeface="Times New Roman" panose="02020603050405020304" pitchFamily="18" charset="0"/>
              </a:rPr>
            </a:br>
            <a:endParaRPr lang="ru-RU" altLang="ru-RU" sz="2400" smtClean="0">
              <a:latin typeface="Times New Roman" panose="02020603050405020304" pitchFamily="18" charset="0"/>
            </a:endParaRP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53197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533400"/>
            <a:ext cx="4876800" cy="6324600"/>
          </a:xfrm>
        </p:spPr>
        <p:txBody>
          <a:bodyPr/>
          <a:lstStyle/>
          <a:p>
            <a:pPr eaLnBrk="1" hangingPunct="1">
              <a:lnSpc>
                <a:spcPct val="90000"/>
              </a:lnSpc>
              <a:buFont typeface="Wingdings" panose="05000000000000000000" pitchFamily="2" charset="2"/>
              <a:buNone/>
            </a:pPr>
            <a:r>
              <a:rPr lang="ru-RU" altLang="ru-RU" sz="2400" smtClean="0"/>
              <a:t>         </a:t>
            </a:r>
            <a:r>
              <a:rPr lang="ru-RU" altLang="ru-RU" sz="2400" smtClean="0">
                <a:latin typeface="Times New Roman" panose="02020603050405020304" pitchFamily="18" charset="0"/>
              </a:rPr>
              <a:t>Одним из весьма перспективных направлений использования тепла слабо нагретых вод является применение так называемых тепловых насосов, работающих по тому же принципу, что и компрессорный агрегат в домашнем холодильнике. Тепловой насос отбирает тепло от сбросной воды и аккумулирует тепловую энергию при температуре около 90 °С, иными словами, эта энергия становится пригодной для использования в системах отопления и вентиляции.</a:t>
            </a:r>
          </a:p>
          <a:p>
            <a:pPr eaLnBrk="1" hangingPunct="1">
              <a:lnSpc>
                <a:spcPct val="90000"/>
              </a:lnSpc>
            </a:pPr>
            <a:endParaRPr lang="ru-RU" altLang="ru-RU" sz="2400" smtClean="0">
              <a:latin typeface="Times New Roman" panose="02020603050405020304" pitchFamily="18" charset="0"/>
            </a:endParaRP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40005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407</TotalTime>
  <Words>1065</Words>
  <Application>Microsoft Office PowerPoint</Application>
  <PresentationFormat>Экран (4:3)</PresentationFormat>
  <Paragraphs>53</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Wingdings</vt:lpstr>
      <vt:lpstr>Calibri</vt:lpstr>
      <vt:lpstr>Arial Black</vt:lpstr>
      <vt:lpstr>Times New Roman</vt:lpstr>
      <vt:lpstr>Пиксел</vt:lpstr>
      <vt:lpstr>    Вторичные энергетические         ресурсы</vt:lpstr>
      <vt:lpstr>                 Вторичные энергетические ресурсы   - это энергия различных видов, покидающая технологический процесс или установку, использование которой не является обязательным для осуществления основного технологического процесса. Экономически она представляет собой побочную продукцию, которая при соответствующем уровне развития техники может быть частично или полностью использована для нужд новой технологии или энергоснабжения других агрегатов (процессов) на самом предприятии или за его пределами.  </vt:lpstr>
      <vt:lpstr>Классификация вторичных энергетических ресурсов промышленности</vt:lpstr>
      <vt:lpstr>    1. Горючие (топливные) ВЭР – химическая энергия отходов технологических процессов химической и термохимической переработки сырья, а именно это:         – побочные горючие газы плавильных печей (доменный газ, колошниковый, шахтных печей и вагранок, конверторный и т.д.),</vt:lpstr>
      <vt:lpstr>       – горючие отходы процессов химической и термохимической переработки углеродистого сырья (синтез, отходы электродного производства, горючие газы при получении исходного сырья для пластмасс, каучука и т.д.), </vt:lpstr>
      <vt:lpstr>       – твёрдые и жидкие топливные отходы, не используемые (не пригодные) для дальнейшего технологической переработки,</vt:lpstr>
      <vt:lpstr>       – отходы деревообработки, щелока целлюлозно-бумажного производства. </vt:lpstr>
      <vt:lpstr>     2. Тепловые ВЭР – это тепло отходящих газов при сжигании топлива, тепло воды или воздуха, использованных для охлаждения технологических агрегатов и установок, теплоотходов производства, например, горячих металлургических шлаков.  </vt:lpstr>
      <vt:lpstr>Презентация PowerPoint</vt:lpstr>
      <vt:lpstr>        3. ВЭР избыточного давления (напора) – это потенциальная энергия газов, жидкостей и сыпучих тел, покидающих технологические агрегаты с избыточным давлением (напором), которое необходимо снижать перед последующей ступенью использования этих жидкостей, газов, сыпучих тел или при выбросе их в атмосферу, водоёмы, ёмкости и другие приёмники. </vt:lpstr>
      <vt:lpstr>Презентация PowerPoint</vt:lpstr>
      <vt:lpstr>Характеристика, качественные параметры разновидностей энергоресурсов </vt:lpstr>
      <vt:lpstr>Презентация PowerPoint</vt:lpstr>
      <vt:lpstr>Презентация PowerPoint</vt:lpstr>
      <vt:lpstr>Презентация PowerPoint</vt:lpstr>
      <vt:lpstr>Источники и пути использования ВЭР в черной металлургии. </vt:lpstr>
      <vt:lpstr>Презентация PowerPoint</vt:lpstr>
      <vt:lpstr>Презентация PowerPoint</vt:lpstr>
      <vt:lpstr>Источники и пути использования ВЭР в цветной металлургии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Александр</dc:creator>
  <cp:lastModifiedBy>admin</cp:lastModifiedBy>
  <cp:revision>4</cp:revision>
  <cp:lastPrinted>1601-01-01T00:00:00Z</cp:lastPrinted>
  <dcterms:created xsi:type="dcterms:W3CDTF">1601-01-01T00:00:00Z</dcterms:created>
  <dcterms:modified xsi:type="dcterms:W3CDTF">2015-04-08T14:19:46Z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