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351" autoAdjust="0"/>
    <p:restoredTop sz="95140" autoAdjust="0"/>
  </p:normalViewPr>
  <p:slideViewPr>
    <p:cSldViewPr>
      <p:cViewPr varScale="1">
        <p:scale>
          <a:sx n="43" d="100"/>
          <a:sy n="43" d="100"/>
        </p:scale>
        <p:origin x="1362" y="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-3222625" y="304800"/>
            <a:ext cx="11909425" cy="4724400"/>
            <a:chOff x="-2030" y="192"/>
            <a:chExt cx="7502" cy="2976"/>
          </a:xfrm>
        </p:grpSpPr>
        <p:sp>
          <p:nvSpPr>
            <p:cNvPr id="5" name="Line 3"/>
            <p:cNvSpPr>
              <a:spLocks noChangeShapeType="1"/>
            </p:cNvSpPr>
            <p:nvPr/>
          </p:nvSpPr>
          <p:spPr bwMode="auto">
            <a:xfrm>
              <a:off x="912" y="1584"/>
              <a:ext cx="456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" name="AutoShape 4"/>
            <p:cNvSpPr>
              <a:spLocks noChangeArrowheads="1"/>
            </p:cNvSpPr>
            <p:nvPr/>
          </p:nvSpPr>
          <p:spPr bwMode="auto">
            <a:xfrm>
              <a:off x="-1584" y="864"/>
              <a:ext cx="2304" cy="2304"/>
            </a:xfrm>
            <a:custGeom>
              <a:avLst/>
              <a:gdLst>
                <a:gd name="G0" fmla="+- 12083 0 0"/>
                <a:gd name="G1" fmla="+- -32000 0 0"/>
                <a:gd name="G2" fmla="+- 32000 0 0"/>
                <a:gd name="T0" fmla="*/ 32000 32000  1"/>
                <a:gd name="T1" fmla="*/ G0 G0  1"/>
                <a:gd name="T2" fmla="+- 0 T0 T1"/>
                <a:gd name="T3" fmla="sqrt T2"/>
                <a:gd name="G3" fmla="*/ 32000 T3 32000"/>
                <a:gd name="T4" fmla="*/ 32000 32000  1"/>
                <a:gd name="T5" fmla="*/ G1 G1  1"/>
                <a:gd name="T6" fmla="+- 0 T4 T5"/>
                <a:gd name="T7" fmla="sqrt T6"/>
                <a:gd name="G4" fmla="*/ 32000 T7 32000"/>
                <a:gd name="T8" fmla="*/ 32000 32000  1"/>
                <a:gd name="T9" fmla="*/ G2 G2  1"/>
                <a:gd name="T10" fmla="+- 0 T8 T9"/>
                <a:gd name="T11" fmla="sqrt T10"/>
                <a:gd name="G5" fmla="*/ 32000 T11 32000"/>
                <a:gd name="G6" fmla="+- 0 0 G3"/>
                <a:gd name="G7" fmla="+- 0 0 G4"/>
                <a:gd name="G8" fmla="+- 0 0 G5"/>
                <a:gd name="G9" fmla="+- 0 G4 G0"/>
                <a:gd name="G10" fmla="?: G9 G4 G0"/>
                <a:gd name="G11" fmla="?: G9 G1 G6"/>
                <a:gd name="G12" fmla="+- 0 G5 G0"/>
                <a:gd name="G13" fmla="?: G12 G5 G0"/>
                <a:gd name="G14" fmla="?: G12 G2 G3"/>
                <a:gd name="G15" fmla="+- G11 0 1"/>
                <a:gd name="G16" fmla="+- G14 1 0"/>
                <a:gd name="G17" fmla="+- 0 G14 G3"/>
                <a:gd name="G18" fmla="?: G17 G8 G13"/>
                <a:gd name="G19" fmla="?: G17 G0 G13"/>
                <a:gd name="G20" fmla="?: G17 G3 G16"/>
                <a:gd name="G21" fmla="+- 0 G6 G11"/>
                <a:gd name="G22" fmla="?: G21 G7 G10"/>
                <a:gd name="G23" fmla="?: G21 G0 G10"/>
                <a:gd name="G24" fmla="?: G21 G6 G15"/>
                <a:gd name="G25" fmla="min G10 G13"/>
                <a:gd name="G26" fmla="max G8 G7"/>
                <a:gd name="G27" fmla="max G26 G0"/>
                <a:gd name="T12" fmla="+- 0 G27 -32000"/>
                <a:gd name="T13" fmla="*/ T12 w 64000"/>
                <a:gd name="T14" fmla="+- 0 G11 -32000"/>
                <a:gd name="T15" fmla="*/ G11 h 64000"/>
                <a:gd name="T16" fmla="+- 0 G25 -32000"/>
                <a:gd name="T17" fmla="*/ T16 w 64000"/>
                <a:gd name="T18" fmla="+- 0 G14 -32000"/>
                <a:gd name="T19" fmla="*/ G14 h 64000"/>
              </a:gdLst>
              <a:ahLst/>
              <a:cxnLst>
                <a:cxn ang="0">
                  <a:pos x="44083" y="2368"/>
                </a:cxn>
                <a:cxn ang="0">
                  <a:pos x="64000" y="32000"/>
                </a:cxn>
                <a:cxn ang="0">
                  <a:pos x="44083" y="61631"/>
                </a:cxn>
                <a:cxn ang="0">
                  <a:pos x="44083" y="61631"/>
                </a:cxn>
                <a:cxn ang="0">
                  <a:pos x="44082" y="61631"/>
                </a:cxn>
                <a:cxn ang="0">
                  <a:pos x="44083" y="61632"/>
                </a:cxn>
                <a:cxn ang="0">
                  <a:pos x="44083" y="2368"/>
                </a:cxn>
                <a:cxn ang="0">
                  <a:pos x="44082" y="2368"/>
                </a:cxn>
                <a:cxn ang="0">
                  <a:pos x="44083" y="2368"/>
                </a:cxn>
              </a:cxnLst>
              <a:rect l="T13" t="T15" r="T17" b="T19"/>
              <a:pathLst>
                <a:path w="64000" h="64000">
                  <a:moveTo>
                    <a:pt x="44083" y="2368"/>
                  </a:moveTo>
                  <a:cubicBezTo>
                    <a:pt x="56127" y="7280"/>
                    <a:pt x="64000" y="18993"/>
                    <a:pt x="64000" y="32000"/>
                  </a:cubicBezTo>
                  <a:cubicBezTo>
                    <a:pt x="64000" y="45006"/>
                    <a:pt x="56127" y="56719"/>
                    <a:pt x="44083" y="61631"/>
                  </a:cubicBezTo>
                  <a:cubicBezTo>
                    <a:pt x="44082" y="61631"/>
                    <a:pt x="44082" y="61631"/>
                    <a:pt x="44082" y="61631"/>
                  </a:cubicBezTo>
                  <a:lnTo>
                    <a:pt x="44083" y="61632"/>
                  </a:lnTo>
                  <a:lnTo>
                    <a:pt x="44083" y="2368"/>
                  </a:lnTo>
                  <a:lnTo>
                    <a:pt x="44082" y="2368"/>
                  </a:lnTo>
                  <a:cubicBezTo>
                    <a:pt x="44082" y="2368"/>
                    <a:pt x="44082" y="2368"/>
                    <a:pt x="44083" y="2368"/>
                  </a:cubicBezTo>
                  <a:close/>
                </a:path>
              </a:pathLst>
            </a:cu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7" name="AutoShape 5"/>
            <p:cNvSpPr>
              <a:spLocks noChangeArrowheads="1"/>
            </p:cNvSpPr>
            <p:nvPr/>
          </p:nvSpPr>
          <p:spPr bwMode="auto">
            <a:xfrm>
              <a:off x="-2030" y="192"/>
              <a:ext cx="2544" cy="2544"/>
            </a:xfrm>
            <a:custGeom>
              <a:avLst/>
              <a:gdLst>
                <a:gd name="G0" fmla="+- 18994 0 0"/>
                <a:gd name="G1" fmla="+- -30013 0 0"/>
                <a:gd name="G2" fmla="+- 32000 0 0"/>
                <a:gd name="T0" fmla="*/ 32000 32000  1"/>
                <a:gd name="T1" fmla="*/ G0 G0  1"/>
                <a:gd name="T2" fmla="+- 0 T0 T1"/>
                <a:gd name="T3" fmla="sqrt T2"/>
                <a:gd name="G3" fmla="*/ 32000 T3 32000"/>
                <a:gd name="T4" fmla="*/ 32000 32000  1"/>
                <a:gd name="T5" fmla="*/ G1 G1  1"/>
                <a:gd name="T6" fmla="+- 0 T4 T5"/>
                <a:gd name="T7" fmla="sqrt T6"/>
                <a:gd name="G4" fmla="*/ 32000 T7 32000"/>
                <a:gd name="T8" fmla="*/ 32000 32000  1"/>
                <a:gd name="T9" fmla="*/ G2 G2  1"/>
                <a:gd name="T10" fmla="+- 0 T8 T9"/>
                <a:gd name="T11" fmla="sqrt T10"/>
                <a:gd name="G5" fmla="*/ 32000 T11 32000"/>
                <a:gd name="G6" fmla="+- 0 0 G3"/>
                <a:gd name="G7" fmla="+- 0 0 G4"/>
                <a:gd name="G8" fmla="+- 0 0 G5"/>
                <a:gd name="G9" fmla="+- 0 G4 G0"/>
                <a:gd name="G10" fmla="?: G9 G4 G0"/>
                <a:gd name="G11" fmla="?: G9 G1 G6"/>
                <a:gd name="G12" fmla="+- 0 G5 G0"/>
                <a:gd name="G13" fmla="?: G12 G5 G0"/>
                <a:gd name="G14" fmla="?: G12 G2 G3"/>
                <a:gd name="G15" fmla="+- G11 0 1"/>
                <a:gd name="G16" fmla="+- G14 1 0"/>
                <a:gd name="G17" fmla="+- 0 G14 G3"/>
                <a:gd name="G18" fmla="?: G17 G8 G13"/>
                <a:gd name="G19" fmla="?: G17 G0 G13"/>
                <a:gd name="G20" fmla="?: G17 G3 G16"/>
                <a:gd name="G21" fmla="+- 0 G6 G11"/>
                <a:gd name="G22" fmla="?: G21 G7 G10"/>
                <a:gd name="G23" fmla="?: G21 G0 G10"/>
                <a:gd name="G24" fmla="?: G21 G6 G15"/>
                <a:gd name="G25" fmla="min G10 G13"/>
                <a:gd name="G26" fmla="max G8 G7"/>
                <a:gd name="G27" fmla="max G26 G0"/>
                <a:gd name="T12" fmla="+- 0 G27 -32000"/>
                <a:gd name="T13" fmla="*/ T12 w 64000"/>
                <a:gd name="T14" fmla="+- 0 G11 -32000"/>
                <a:gd name="T15" fmla="*/ G11 h 64000"/>
                <a:gd name="T16" fmla="+- 0 G25 -32000"/>
                <a:gd name="T17" fmla="*/ T16 w 64000"/>
                <a:gd name="T18" fmla="+- 0 G14 -32000"/>
                <a:gd name="T19" fmla="*/ G14 h 64000"/>
              </a:gdLst>
              <a:ahLst/>
              <a:cxnLst>
                <a:cxn ang="0">
                  <a:pos x="50994" y="6246"/>
                </a:cxn>
                <a:cxn ang="0">
                  <a:pos x="64000" y="32000"/>
                </a:cxn>
                <a:cxn ang="0">
                  <a:pos x="50994" y="57753"/>
                </a:cxn>
                <a:cxn ang="0">
                  <a:pos x="50994" y="57753"/>
                </a:cxn>
                <a:cxn ang="0">
                  <a:pos x="50993" y="57753"/>
                </a:cxn>
                <a:cxn ang="0">
                  <a:pos x="50994" y="57754"/>
                </a:cxn>
                <a:cxn ang="0">
                  <a:pos x="50994" y="6246"/>
                </a:cxn>
                <a:cxn ang="0">
                  <a:pos x="50993" y="6246"/>
                </a:cxn>
                <a:cxn ang="0">
                  <a:pos x="50994" y="6246"/>
                </a:cxn>
              </a:cxnLst>
              <a:rect l="T13" t="T15" r="T17" b="T19"/>
              <a:pathLst>
                <a:path w="64000" h="64000">
                  <a:moveTo>
                    <a:pt x="50994" y="6246"/>
                  </a:moveTo>
                  <a:cubicBezTo>
                    <a:pt x="59172" y="12279"/>
                    <a:pt x="64000" y="21837"/>
                    <a:pt x="64000" y="32000"/>
                  </a:cubicBezTo>
                  <a:cubicBezTo>
                    <a:pt x="64000" y="42162"/>
                    <a:pt x="59172" y="51720"/>
                    <a:pt x="50994" y="57753"/>
                  </a:cubicBezTo>
                  <a:cubicBezTo>
                    <a:pt x="50993" y="57753"/>
                    <a:pt x="50993" y="57753"/>
                    <a:pt x="50993" y="57753"/>
                  </a:cubicBezTo>
                  <a:lnTo>
                    <a:pt x="50994" y="57754"/>
                  </a:lnTo>
                  <a:lnTo>
                    <a:pt x="50994" y="6246"/>
                  </a:lnTo>
                  <a:lnTo>
                    <a:pt x="50993" y="6246"/>
                  </a:lnTo>
                  <a:cubicBezTo>
                    <a:pt x="50993" y="6246"/>
                    <a:pt x="50993" y="6246"/>
                    <a:pt x="50994" y="6246"/>
                  </a:cubicBezTo>
                  <a:close/>
                </a:path>
              </a:pathLst>
            </a:custGeom>
            <a:solidFill>
              <a:schemeClr val="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</p:grpSp>
      <p:sp>
        <p:nvSpPr>
          <p:cNvPr id="83974" name="Rectangle 6"/>
          <p:cNvSpPr>
            <a:spLocks noGrp="1" noChangeArrowheads="1"/>
          </p:cNvSpPr>
          <p:nvPr>
            <p:ph type="ctrTitle"/>
          </p:nvPr>
        </p:nvSpPr>
        <p:spPr>
          <a:xfrm>
            <a:off x="1443038" y="985838"/>
            <a:ext cx="7239000" cy="1444625"/>
          </a:xfrm>
        </p:spPr>
        <p:txBody>
          <a:bodyPr/>
          <a:lstStyle>
            <a:lvl1pPr>
              <a:defRPr sz="4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83975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1443038" y="3427413"/>
            <a:ext cx="72390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8" name="Rectangle 8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Rectangle 10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7AE75D5-88D9-4B2D-9DC0-7B2B457A201D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2305506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4D9F393-7467-4A41-AE3F-4DB914BBD1E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2647360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6413" y="301625"/>
            <a:ext cx="1827212" cy="564038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370013" y="301625"/>
            <a:ext cx="5334000" cy="564038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0319CFB-8365-4291-8FF2-0F6C36B4708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8153181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0013" y="301625"/>
            <a:ext cx="7313612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1370013" y="1827213"/>
            <a:ext cx="3579812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102225" y="1827213"/>
            <a:ext cx="35814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E4E3A5A-0FB9-445A-B67F-6FCBCE2BB8C8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725883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3A26F13-2057-4818-ACFE-74FECD9BC8C5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1765732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F0B9BD5-499D-43F4-BADB-4CBC6933D046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267737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370013" y="1827213"/>
            <a:ext cx="3579812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102225" y="1827213"/>
            <a:ext cx="35814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28E875B-88C4-49ED-80B2-6303DD284E2D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1460241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B35016F-AC91-42ED-A47C-9DBC241E0986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2352022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4BBA342-685A-40EC-BC8E-85B9FA4D70F0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139190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55A15D8-A819-4433-8266-2551298F1176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6598565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FC0BE63-AB6D-4C6E-AD8A-F9131453A3E5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5185547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955017B-A5F4-4767-97AC-D1BC233FC864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1769558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-3238500" y="0"/>
            <a:ext cx="11925300" cy="3810000"/>
            <a:chOff x="-2040" y="0"/>
            <a:chExt cx="7512" cy="2400"/>
          </a:xfrm>
        </p:grpSpPr>
        <p:sp>
          <p:nvSpPr>
            <p:cNvPr id="82947" name="AutoShape 3"/>
            <p:cNvSpPr>
              <a:spLocks noChangeArrowheads="1"/>
            </p:cNvSpPr>
            <p:nvPr/>
          </p:nvSpPr>
          <p:spPr bwMode="auto">
            <a:xfrm>
              <a:off x="-2040" y="432"/>
              <a:ext cx="2592" cy="1968"/>
            </a:xfrm>
            <a:custGeom>
              <a:avLst/>
              <a:gdLst>
                <a:gd name="G0" fmla="+- 18296 0 0"/>
                <a:gd name="G1" fmla="+- -30880 0 0"/>
                <a:gd name="G2" fmla="+- 31512 0 0"/>
                <a:gd name="T0" fmla="*/ 32000 32000  1"/>
                <a:gd name="T1" fmla="*/ G0 G0  1"/>
                <a:gd name="T2" fmla="+- 0 T0 T1"/>
                <a:gd name="T3" fmla="sqrt T2"/>
                <a:gd name="G3" fmla="*/ 32000 T3 32000"/>
                <a:gd name="T4" fmla="*/ 32000 32000  1"/>
                <a:gd name="T5" fmla="*/ G1 G1  1"/>
                <a:gd name="T6" fmla="+- 0 T4 T5"/>
                <a:gd name="T7" fmla="sqrt T6"/>
                <a:gd name="G4" fmla="*/ 32000 T7 32000"/>
                <a:gd name="T8" fmla="*/ 32000 32000  1"/>
                <a:gd name="T9" fmla="*/ G2 G2  1"/>
                <a:gd name="T10" fmla="+- 0 T8 T9"/>
                <a:gd name="T11" fmla="sqrt T10"/>
                <a:gd name="G5" fmla="*/ 32000 T11 32000"/>
                <a:gd name="G6" fmla="+- 0 0 G3"/>
                <a:gd name="G7" fmla="+- 0 0 G4"/>
                <a:gd name="G8" fmla="+- 0 0 G5"/>
                <a:gd name="G9" fmla="+- 0 G4 G0"/>
                <a:gd name="G10" fmla="?: G9 G4 G0"/>
                <a:gd name="G11" fmla="?: G9 G1 G6"/>
                <a:gd name="G12" fmla="+- 0 G5 G0"/>
                <a:gd name="G13" fmla="?: G12 G5 G0"/>
                <a:gd name="G14" fmla="?: G12 G2 G3"/>
                <a:gd name="G15" fmla="+- G11 0 1"/>
                <a:gd name="G16" fmla="+- G14 1 0"/>
                <a:gd name="G17" fmla="+- 0 G14 G3"/>
                <a:gd name="G18" fmla="?: G17 G8 G13"/>
                <a:gd name="G19" fmla="?: G17 G0 G13"/>
                <a:gd name="G20" fmla="?: G17 G3 G16"/>
                <a:gd name="G21" fmla="+- 0 G6 G11"/>
                <a:gd name="G22" fmla="?: G21 G7 G10"/>
                <a:gd name="G23" fmla="?: G21 G0 G10"/>
                <a:gd name="G24" fmla="?: G21 G6 G15"/>
                <a:gd name="G25" fmla="min G10 G13"/>
                <a:gd name="G26" fmla="max G8 G7"/>
                <a:gd name="G27" fmla="max G26 G0"/>
                <a:gd name="T12" fmla="+- 0 G27 -32000"/>
                <a:gd name="T13" fmla="*/ T12 w 64000"/>
                <a:gd name="T14" fmla="+- 0 G11 -32000"/>
                <a:gd name="T15" fmla="*/ G11 h 64000"/>
                <a:gd name="T16" fmla="+- 0 G25 -32000"/>
                <a:gd name="T17" fmla="*/ T16 w 64000"/>
                <a:gd name="T18" fmla="+- 0 G14 -32000"/>
                <a:gd name="T19" fmla="*/ G14 h 64000"/>
              </a:gdLst>
              <a:ahLst/>
              <a:cxnLst>
                <a:cxn ang="0">
                  <a:pos x="50296" y="5746"/>
                </a:cxn>
                <a:cxn ang="0">
                  <a:pos x="64000" y="32000"/>
                </a:cxn>
                <a:cxn ang="0">
                  <a:pos x="50296" y="58253"/>
                </a:cxn>
                <a:cxn ang="0">
                  <a:pos x="50296" y="58253"/>
                </a:cxn>
                <a:cxn ang="0">
                  <a:pos x="50295" y="58253"/>
                </a:cxn>
                <a:cxn ang="0">
                  <a:pos x="50296" y="58254"/>
                </a:cxn>
                <a:cxn ang="0">
                  <a:pos x="50296" y="5746"/>
                </a:cxn>
                <a:cxn ang="0">
                  <a:pos x="50295" y="5746"/>
                </a:cxn>
                <a:cxn ang="0">
                  <a:pos x="50296" y="5746"/>
                </a:cxn>
              </a:cxnLst>
              <a:rect l="T13" t="T15" r="T17" b="T19"/>
              <a:pathLst>
                <a:path w="64000" h="64000">
                  <a:moveTo>
                    <a:pt x="50296" y="5746"/>
                  </a:moveTo>
                  <a:cubicBezTo>
                    <a:pt x="58882" y="11730"/>
                    <a:pt x="64000" y="21534"/>
                    <a:pt x="64000" y="32000"/>
                  </a:cubicBezTo>
                  <a:cubicBezTo>
                    <a:pt x="64000" y="42465"/>
                    <a:pt x="58882" y="52269"/>
                    <a:pt x="50296" y="58253"/>
                  </a:cubicBezTo>
                  <a:cubicBezTo>
                    <a:pt x="50296" y="58253"/>
                    <a:pt x="50296" y="58253"/>
                    <a:pt x="50295" y="58253"/>
                  </a:cubicBezTo>
                  <a:lnTo>
                    <a:pt x="50296" y="58254"/>
                  </a:lnTo>
                  <a:lnTo>
                    <a:pt x="50296" y="5746"/>
                  </a:lnTo>
                  <a:lnTo>
                    <a:pt x="50295" y="5746"/>
                  </a:lnTo>
                  <a:cubicBezTo>
                    <a:pt x="50296" y="5746"/>
                    <a:pt x="50296" y="5746"/>
                    <a:pt x="50296" y="5746"/>
                  </a:cubicBezTo>
                  <a:close/>
                </a:path>
              </a:pathLst>
            </a:cu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82948" name="AutoShape 4"/>
            <p:cNvSpPr>
              <a:spLocks noChangeArrowheads="1"/>
            </p:cNvSpPr>
            <p:nvPr/>
          </p:nvSpPr>
          <p:spPr bwMode="auto">
            <a:xfrm>
              <a:off x="-1528" y="0"/>
              <a:ext cx="1949" cy="1987"/>
            </a:xfrm>
            <a:custGeom>
              <a:avLst/>
              <a:gdLst>
                <a:gd name="G0" fmla="+- 18077 0 0"/>
                <a:gd name="G1" fmla="+- -30880 0 0"/>
                <a:gd name="G2" fmla="+- 32000 0 0"/>
                <a:gd name="T0" fmla="*/ 32000 32000  1"/>
                <a:gd name="T1" fmla="*/ G0 G0  1"/>
                <a:gd name="T2" fmla="+- 0 T0 T1"/>
                <a:gd name="T3" fmla="sqrt T2"/>
                <a:gd name="G3" fmla="*/ 32000 T3 32000"/>
                <a:gd name="T4" fmla="*/ 32000 32000  1"/>
                <a:gd name="T5" fmla="*/ G1 G1  1"/>
                <a:gd name="T6" fmla="+- 0 T4 T5"/>
                <a:gd name="T7" fmla="sqrt T6"/>
                <a:gd name="G4" fmla="*/ 32000 T7 32000"/>
                <a:gd name="T8" fmla="*/ 32000 32000  1"/>
                <a:gd name="T9" fmla="*/ G2 G2  1"/>
                <a:gd name="T10" fmla="+- 0 T8 T9"/>
                <a:gd name="T11" fmla="sqrt T10"/>
                <a:gd name="G5" fmla="*/ 32000 T11 32000"/>
                <a:gd name="G6" fmla="+- 0 0 G3"/>
                <a:gd name="G7" fmla="+- 0 0 G4"/>
                <a:gd name="G8" fmla="+- 0 0 G5"/>
                <a:gd name="G9" fmla="+- 0 G4 G0"/>
                <a:gd name="G10" fmla="?: G9 G4 G0"/>
                <a:gd name="G11" fmla="?: G9 G1 G6"/>
                <a:gd name="G12" fmla="+- 0 G5 G0"/>
                <a:gd name="G13" fmla="?: G12 G5 G0"/>
                <a:gd name="G14" fmla="?: G12 G2 G3"/>
                <a:gd name="G15" fmla="+- G11 0 1"/>
                <a:gd name="G16" fmla="+- G14 1 0"/>
                <a:gd name="G17" fmla="+- 0 G14 G3"/>
                <a:gd name="G18" fmla="?: G17 G8 G13"/>
                <a:gd name="G19" fmla="?: G17 G0 G13"/>
                <a:gd name="G20" fmla="?: G17 G3 G16"/>
                <a:gd name="G21" fmla="+- 0 G6 G11"/>
                <a:gd name="G22" fmla="?: G21 G7 G10"/>
                <a:gd name="G23" fmla="?: G21 G0 G10"/>
                <a:gd name="G24" fmla="?: G21 G6 G15"/>
                <a:gd name="G25" fmla="min G10 G13"/>
                <a:gd name="G26" fmla="max G8 G7"/>
                <a:gd name="G27" fmla="max G26 G0"/>
                <a:gd name="T12" fmla="+- 0 G27 -32000"/>
                <a:gd name="T13" fmla="*/ T12 w 64000"/>
                <a:gd name="T14" fmla="+- 0 G11 -32000"/>
                <a:gd name="T15" fmla="*/ G11 h 64000"/>
                <a:gd name="T16" fmla="+- 0 G25 -32000"/>
                <a:gd name="T17" fmla="*/ T16 w 64000"/>
                <a:gd name="T18" fmla="+- 0 G14 -32000"/>
                <a:gd name="T19" fmla="*/ G14 h 64000"/>
              </a:gdLst>
              <a:ahLst/>
              <a:cxnLst>
                <a:cxn ang="0">
                  <a:pos x="50077" y="5595"/>
                </a:cxn>
                <a:cxn ang="0">
                  <a:pos x="64000" y="32000"/>
                </a:cxn>
                <a:cxn ang="0">
                  <a:pos x="50077" y="58404"/>
                </a:cxn>
                <a:cxn ang="0">
                  <a:pos x="50077" y="58404"/>
                </a:cxn>
                <a:cxn ang="0">
                  <a:pos x="50076" y="58404"/>
                </a:cxn>
                <a:cxn ang="0">
                  <a:pos x="50077" y="58405"/>
                </a:cxn>
                <a:cxn ang="0">
                  <a:pos x="50077" y="5595"/>
                </a:cxn>
                <a:cxn ang="0">
                  <a:pos x="50076" y="5595"/>
                </a:cxn>
                <a:cxn ang="0">
                  <a:pos x="50077" y="5595"/>
                </a:cxn>
              </a:cxnLst>
              <a:rect l="T13" t="T15" r="T17" b="T19"/>
              <a:pathLst>
                <a:path w="64000" h="64000">
                  <a:moveTo>
                    <a:pt x="50077" y="5595"/>
                  </a:moveTo>
                  <a:cubicBezTo>
                    <a:pt x="58790" y="11560"/>
                    <a:pt x="64000" y="21440"/>
                    <a:pt x="64000" y="32000"/>
                  </a:cubicBezTo>
                  <a:cubicBezTo>
                    <a:pt x="64000" y="42559"/>
                    <a:pt x="58790" y="52439"/>
                    <a:pt x="50077" y="58404"/>
                  </a:cubicBezTo>
                  <a:cubicBezTo>
                    <a:pt x="50077" y="58404"/>
                    <a:pt x="50077" y="58404"/>
                    <a:pt x="50076" y="58404"/>
                  </a:cubicBezTo>
                  <a:lnTo>
                    <a:pt x="50077" y="58405"/>
                  </a:lnTo>
                  <a:lnTo>
                    <a:pt x="50077" y="5595"/>
                  </a:lnTo>
                  <a:lnTo>
                    <a:pt x="50076" y="5595"/>
                  </a:lnTo>
                  <a:cubicBezTo>
                    <a:pt x="50077" y="5595"/>
                    <a:pt x="50077" y="5595"/>
                    <a:pt x="50077" y="5595"/>
                  </a:cubicBezTo>
                  <a:close/>
                </a:path>
              </a:pathLst>
            </a:custGeom>
            <a:solidFill>
              <a:schemeClr val="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82949" name="Line 5"/>
            <p:cNvSpPr>
              <a:spLocks noChangeShapeType="1"/>
            </p:cNvSpPr>
            <p:nvPr/>
          </p:nvSpPr>
          <p:spPr bwMode="auto">
            <a:xfrm>
              <a:off x="864" y="960"/>
              <a:ext cx="460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1027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370013" y="301625"/>
            <a:ext cx="7313612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8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1370013" y="1827213"/>
            <a:ext cx="7313612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82952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2953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2954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8162B5B-3F6F-41C6-B214-141C2B76AFCE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  <p:sldLayoutId id="2147483720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anose="05000000000000000000" pitchFamily="2" charset="2"/>
        <a:buChar char="¡"/>
        <a:defRPr sz="29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l"/>
        <a:defRPr sz="25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5000"/>
        <a:buFont typeface="Wingdings" panose="05000000000000000000" pitchFamily="2" charset="2"/>
        <a:buChar char="¡"/>
        <a:defRPr sz="22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l"/>
        <a:defRPr sz="19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anose="05000000000000000000" pitchFamily="2" charset="2"/>
        <a:buChar char="¡"/>
        <a:defRPr sz="19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WordArt 5"/>
          <p:cNvSpPr>
            <a:spLocks noChangeArrowheads="1" noChangeShapeType="1" noTextEdit="1"/>
          </p:cNvSpPr>
          <p:nvPr/>
        </p:nvSpPr>
        <p:spPr bwMode="auto">
          <a:xfrm>
            <a:off x="2627313" y="2852738"/>
            <a:ext cx="4535487" cy="1346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333"/>
              </a:avLst>
            </a:prstTxWarp>
          </a:bodyPr>
          <a:lstStyle/>
          <a:p>
            <a:pPr algn="ctr"/>
            <a:r>
              <a:rPr lang="ru-RU" sz="3600" b="1" i="1" kern="1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rgbClr val="B2B2B2">
                    <a:alpha val="50195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Мир денег</a:t>
            </a:r>
          </a:p>
        </p:txBody>
      </p:sp>
      <p:sp>
        <p:nvSpPr>
          <p:cNvPr id="2054" name="Text Box 6"/>
          <p:cNvSpPr txBox="1">
            <a:spLocks noChangeArrowheads="1"/>
          </p:cNvSpPr>
          <p:nvPr/>
        </p:nvSpPr>
        <p:spPr bwMode="auto">
          <a:xfrm>
            <a:off x="5364163" y="6491288"/>
            <a:ext cx="3779837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b="1" i="1">
                <a:latin typeface="Arial" panose="020B0604020202020204" pitchFamily="34" charset="0"/>
              </a:rPr>
              <a:t>Автор: Прибавкин Анатолий</a:t>
            </a:r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" dur="5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7" dur="5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8" dur="5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9" dur="5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3" grpId="0" animBg="1"/>
      <p:bldP spid="205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b="1" i="1" smtClean="0">
                <a:solidFill>
                  <a:schemeClr val="accent1"/>
                </a:solidFill>
              </a:rPr>
              <a:t>Литература</a:t>
            </a:r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ru-RU" altLang="ru-RU" sz="2500" b="1" i="1" smtClean="0">
                <a:solidFill>
                  <a:schemeClr val="accent1"/>
                </a:solidFill>
              </a:rPr>
              <a:t>Аникин А.В. Золото, Международные отношения</a:t>
            </a:r>
          </a:p>
          <a:p>
            <a:pPr eaLnBrk="1" hangingPunct="1"/>
            <a:endParaRPr lang="ru-RU" altLang="ru-RU" sz="2500" b="1" i="1" smtClean="0">
              <a:solidFill>
                <a:schemeClr val="accent1"/>
              </a:solidFill>
            </a:endParaRPr>
          </a:p>
          <a:p>
            <a:pPr eaLnBrk="1" hangingPunct="1"/>
            <a:r>
              <a:rPr lang="ru-RU" altLang="ru-RU" sz="2500" b="1" i="1" smtClean="0">
                <a:solidFill>
                  <a:schemeClr val="accent1"/>
                </a:solidFill>
              </a:rPr>
              <a:t>Бункина М.К. Деньги, банки, валюта</a:t>
            </a:r>
          </a:p>
          <a:p>
            <a:pPr eaLnBrk="1" hangingPunct="1"/>
            <a:endParaRPr lang="ru-RU" altLang="ru-RU" sz="2500" b="1" i="1" smtClean="0">
              <a:solidFill>
                <a:schemeClr val="accent1"/>
              </a:solidFill>
            </a:endParaRPr>
          </a:p>
          <a:p>
            <a:pPr eaLnBrk="1" hangingPunct="1"/>
            <a:r>
              <a:rPr lang="ru-RU" altLang="ru-RU" sz="2500" b="1" i="1" smtClean="0">
                <a:solidFill>
                  <a:schemeClr val="accent1"/>
                </a:solidFill>
              </a:rPr>
              <a:t>Долан Э.Дж. Деньги, банки и денежно-кредитная политика </a:t>
            </a:r>
          </a:p>
        </p:txBody>
      </p:sp>
      <p:pic>
        <p:nvPicPr>
          <p:cNvPr id="12292" name="Picture 4" descr="j022202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3613" y="160338"/>
            <a:ext cx="1781175" cy="178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778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778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778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6" dur="2000"/>
                                        <p:tgtEl>
                                          <p:spTgt spid="778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1" dur="2000"/>
                                        <p:tgtEl>
                                          <p:spTgt spid="778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6" dur="2000"/>
                                        <p:tgtEl>
                                          <p:spTgt spid="778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826" grpId="0"/>
      <p:bldP spid="77827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b="1" i="1" smtClean="0"/>
              <a:t>Что такое деньги???</a:t>
            </a:r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370013" y="1827213"/>
            <a:ext cx="7210425" cy="1871662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ru-RU" altLang="ru-RU" sz="2500" b="1" i="1" smtClean="0">
                <a:solidFill>
                  <a:schemeClr val="accent2"/>
                </a:solidFill>
              </a:rPr>
              <a:t>Деньги – товар особого рода, используемый при обмене как эквивалент всех других товаров</a:t>
            </a:r>
          </a:p>
        </p:txBody>
      </p:sp>
      <p:pic>
        <p:nvPicPr>
          <p:cNvPr id="4100" name="Picture 4" descr="j0222015"/>
          <p:cNvPicPr>
            <a:picLocks noChangeAspect="1" noChangeArrowheads="1"/>
          </p:cNvPicPr>
          <p:nvPr>
            <p:ph sz="half" idx="2"/>
          </p:nvPr>
        </p:nvPicPr>
        <p:blipFill>
          <a:blip r:embed="rId2" cstate="print">
            <a:lum bright="-36000" contrast="8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918200" y="3617913"/>
            <a:ext cx="3225800" cy="3240087"/>
          </a:xfrm>
          <a:noFill/>
        </p:spPr>
      </p:pic>
    </p:spTree>
  </p:cSld>
  <p:clrMapOvr>
    <a:masterClrMapping/>
  </p:clrMapOvr>
  <p:transition spd="slow">
    <p:comb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" dur="500" fill="hold"/>
                                        <p:tgtEl>
                                          <p:spTgt spid="6553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7" dur="500" fill="hold"/>
                                        <p:tgtEl>
                                          <p:spTgt spid="6553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8" dur="500" fill="hold"/>
                                        <p:tgtEl>
                                          <p:spTgt spid="6553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9" dur="500" fill="hold"/>
                                        <p:tgtEl>
                                          <p:spTgt spid="6553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24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1" dur="500" fill="hold"/>
                                        <p:tgtEl>
                                          <p:spTgt spid="655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12" dur="500" fill="hold"/>
                                        <p:tgtEl>
                                          <p:spTgt spid="655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13" dur="500" fill="hold"/>
                                        <p:tgtEl>
                                          <p:spTgt spid="655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14" dur="500" fill="hold"/>
                                        <p:tgtEl>
                                          <p:spTgt spid="655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538" grpId="0"/>
      <p:bldP spid="65539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b="1" i="1" smtClean="0"/>
              <a:t>Функции денег</a:t>
            </a:r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438400" y="1600200"/>
            <a:ext cx="6705600" cy="3413125"/>
          </a:xfrm>
        </p:spPr>
        <p:txBody>
          <a:bodyPr/>
          <a:lstStyle/>
          <a:p>
            <a:pPr marL="609600" indent="-609600" eaLnBrk="1" hangingPunct="1">
              <a:buFont typeface="Wingdings" panose="05000000000000000000" pitchFamily="2" charset="2"/>
              <a:buAutoNum type="arabicPeriod"/>
            </a:pPr>
            <a:r>
              <a:rPr lang="ru-RU" altLang="ru-RU" sz="2500" b="1" i="1" smtClean="0">
                <a:solidFill>
                  <a:schemeClr val="accent2"/>
                </a:solidFill>
              </a:rPr>
              <a:t>Мера стоимости</a:t>
            </a:r>
          </a:p>
          <a:p>
            <a:pPr marL="609600" indent="-609600" eaLnBrk="1" hangingPunct="1">
              <a:buFont typeface="Wingdings" panose="05000000000000000000" pitchFamily="2" charset="2"/>
              <a:buAutoNum type="arabicPeriod"/>
            </a:pPr>
            <a:r>
              <a:rPr lang="ru-RU" altLang="ru-RU" sz="2500" b="1" i="1" smtClean="0">
                <a:solidFill>
                  <a:schemeClr val="accent2"/>
                </a:solidFill>
              </a:rPr>
              <a:t>Средство обращения</a:t>
            </a:r>
          </a:p>
          <a:p>
            <a:pPr marL="609600" indent="-609600" eaLnBrk="1" hangingPunct="1">
              <a:buFont typeface="Wingdings" panose="05000000000000000000" pitchFamily="2" charset="2"/>
              <a:buAutoNum type="arabicPeriod"/>
            </a:pPr>
            <a:r>
              <a:rPr lang="ru-RU" altLang="ru-RU" sz="2500" b="1" i="1" smtClean="0">
                <a:solidFill>
                  <a:schemeClr val="accent2"/>
                </a:solidFill>
              </a:rPr>
              <a:t>Средство накопления</a:t>
            </a:r>
          </a:p>
          <a:p>
            <a:pPr marL="609600" indent="-609600" eaLnBrk="1" hangingPunct="1">
              <a:buFont typeface="Wingdings" panose="05000000000000000000" pitchFamily="2" charset="2"/>
              <a:buAutoNum type="arabicPeriod"/>
            </a:pPr>
            <a:r>
              <a:rPr lang="ru-RU" altLang="ru-RU" sz="2500" b="1" i="1" smtClean="0">
                <a:solidFill>
                  <a:schemeClr val="accent2"/>
                </a:solidFill>
              </a:rPr>
              <a:t>Средство платежа</a:t>
            </a:r>
          </a:p>
          <a:p>
            <a:pPr marL="609600" indent="-609600" eaLnBrk="1" hangingPunct="1">
              <a:buFont typeface="Wingdings" panose="05000000000000000000" pitchFamily="2" charset="2"/>
              <a:buNone/>
            </a:pPr>
            <a:endParaRPr lang="ru-RU" altLang="ru-RU" sz="2500" b="1" i="1" smtClean="0">
              <a:solidFill>
                <a:schemeClr val="accent2"/>
              </a:solidFill>
            </a:endParaRPr>
          </a:p>
        </p:txBody>
      </p:sp>
      <p:pic>
        <p:nvPicPr>
          <p:cNvPr id="5124" name="Picture 7" descr="j022202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688" y="4221163"/>
            <a:ext cx="2627312" cy="2636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65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665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665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665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665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562" grpId="0"/>
      <p:bldP spid="6656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9" descr="j030295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175" y="3200400"/>
            <a:ext cx="2609850" cy="365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b="1" i="1" smtClean="0"/>
              <a:t>Как появились деньги?</a:t>
            </a:r>
          </a:p>
        </p:txBody>
      </p:sp>
      <p:sp>
        <p:nvSpPr>
          <p:cNvPr id="68616" name="Rectangle 8"/>
          <p:cNvSpPr>
            <a:spLocks noGrp="1" noChangeArrowheads="1"/>
          </p:cNvSpPr>
          <p:nvPr>
            <p:ph idx="1"/>
          </p:nvPr>
        </p:nvSpPr>
        <p:spPr>
          <a:xfrm>
            <a:off x="2484438" y="1341438"/>
            <a:ext cx="6659562" cy="5516562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ru-RU" altLang="ru-RU" sz="1700" i="1" smtClean="0">
                <a:solidFill>
                  <a:schemeClr val="accent1"/>
                </a:solidFill>
              </a:rPr>
              <a:t>Возникновение денег. Как только в позднепервобытном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ru-RU" altLang="ru-RU" sz="1700" i="1" smtClean="0">
                <a:solidFill>
                  <a:schemeClr val="accent1"/>
                </a:solidFill>
              </a:rPr>
              <a:t>обществе возникает систематический обмен разными товарами, появилась и необходимость в изобретении денег. 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ru-RU" altLang="ru-RU" sz="1700" i="1" smtClean="0">
                <a:solidFill>
                  <a:schemeClr val="accent1"/>
                </a:solidFill>
              </a:rPr>
              <a:t>Чтобы получить возможность совершать сделки купли-продажи с любыми товарами, начали использовать первые «первобытные деньги». Чаще всего роль «первобытных» денег выполнял скот.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ru-RU" altLang="ru-RU" sz="1700" i="1" smtClean="0">
                <a:solidFill>
                  <a:schemeClr val="accent1"/>
                </a:solidFill>
              </a:rPr>
              <a:t>Лишь золото и серебро смогли стать универсальными деньгами, поскольку они не портились с течением времени и легко делились на части. Эти металлы обладали одновременно высокой стоимостью и относительно широкой распространенностью.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ru-RU" altLang="ru-RU" sz="1700" i="1" smtClean="0">
                <a:solidFill>
                  <a:schemeClr val="accent1"/>
                </a:solidFill>
              </a:rPr>
              <a:t>Поскольку золотые и серебряные монеты обладали собственной ценностью, их можно было использовать во всех странах. 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ru-RU" altLang="ru-RU" sz="1700" i="1" smtClean="0">
              <a:solidFill>
                <a:schemeClr val="accent1"/>
              </a:solidFill>
            </a:endParaRPr>
          </a:p>
          <a:p>
            <a:pPr eaLnBrk="1" hangingPunct="1"/>
            <a:endParaRPr lang="ru-RU" altLang="ru-RU" sz="1700" smtClean="0"/>
          </a:p>
          <a:p>
            <a:pPr eaLnBrk="1" hangingPunct="1"/>
            <a:endParaRPr lang="ru-RU" altLang="ru-RU" sz="1500" smtClean="0"/>
          </a:p>
        </p:txBody>
      </p:sp>
    </p:spTree>
  </p:cSld>
  <p:clrMapOvr>
    <a:masterClrMapping/>
  </p:clrMapOvr>
  <p:transition spd="slow">
    <p:checke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86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2000"/>
                                        <p:tgtEl>
                                          <p:spTgt spid="686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610" grpId="0"/>
      <p:bldP spid="6861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b="1" i="1" smtClean="0"/>
              <a:t>Первые монеты в России</a:t>
            </a:r>
          </a:p>
        </p:txBody>
      </p:sp>
      <p:sp>
        <p:nvSpPr>
          <p:cNvPr id="7270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370013" y="1827213"/>
            <a:ext cx="7291387" cy="41148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ru-RU" altLang="ru-RU" sz="1500" i="1" smtClean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ru-RU" altLang="ru-RU" sz="1500" i="1" smtClean="0"/>
              <a:t> </a:t>
            </a:r>
            <a:r>
              <a:rPr lang="ru-RU" altLang="ru-RU" sz="1500" i="1" smtClean="0">
                <a:solidFill>
                  <a:schemeClr val="accent1"/>
                </a:solidFill>
              </a:rPr>
              <a:t>Во время татаро-монгольского ига отдельные русски княжества чеканили свои монеты, но одновременно имела и хождение татарская серебряная «теньге» (от нее и произошло название российских «денег»). Из слитков серебра в 13 в. рубились куски, получившие название «рублей».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ru-RU" altLang="ru-RU" sz="1500" i="1" smtClean="0">
                <a:solidFill>
                  <a:schemeClr val="accent1"/>
                </a:solidFill>
              </a:rPr>
              <a:t>Лишь по реформе 1534 в России началась чеканка общегосударственной монеты — серебряной «копейки», названной так потому, что на ней был отчеканен всадник с копьем.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ru-RU" altLang="ru-RU" sz="1500" i="1" smtClean="0">
                <a:solidFill>
                  <a:schemeClr val="accent1"/>
                </a:solidFill>
              </a:rPr>
              <a:t>При Петре I появились новые серебряные номиналы — десять денег (5 копеек), гривенник — 10 копеек, полуполтинник (25 копеек) и полтинник (50 копеек).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ru-RU" altLang="ru-RU" sz="1500" i="1" smtClean="0">
                <a:solidFill>
                  <a:schemeClr val="accent1"/>
                </a:solidFill>
              </a:rPr>
              <a:t>В 1704 впервые отчеканен серебряный рубль. С 1718 в России появились и золотые деньги (червонцы). Россия нового времени стала первой в мире страной с десятичной денежно-весовой системой, принятой впоследствии большинством стран.</a:t>
            </a:r>
          </a:p>
          <a:p>
            <a:pPr eaLnBrk="1" hangingPunct="1">
              <a:lnSpc>
                <a:spcPct val="80000"/>
              </a:lnSpc>
            </a:pPr>
            <a:endParaRPr lang="ru-RU" altLang="ru-RU" sz="1500" i="1" smtClean="0">
              <a:solidFill>
                <a:schemeClr val="accent1"/>
              </a:solidFill>
            </a:endParaRPr>
          </a:p>
          <a:p>
            <a:pPr eaLnBrk="1" hangingPunct="1">
              <a:lnSpc>
                <a:spcPct val="80000"/>
              </a:lnSpc>
            </a:pPr>
            <a:endParaRPr lang="ru-RU" altLang="ru-RU" sz="1500" smtClean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ru-RU" altLang="ru-RU" sz="1500" smtClean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ru-RU" altLang="ru-RU" sz="1500" smtClean="0"/>
          </a:p>
        </p:txBody>
      </p:sp>
      <p:pic>
        <p:nvPicPr>
          <p:cNvPr id="7172" name="Picture 4" descr="j0293236"/>
          <p:cNvPicPr>
            <a:picLocks noChangeAspect="1" noChangeArrowheads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578725" y="5703888"/>
            <a:ext cx="1565275" cy="1154112"/>
          </a:xfrm>
          <a:noFill/>
        </p:spPr>
      </p:pic>
    </p:spTree>
  </p:cSld>
  <p:clrMapOvr>
    <a:masterClrMapping/>
  </p:clrMapOvr>
  <p:transition spd="slow"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1000"/>
                                        <p:tgtEl>
                                          <p:spTgt spid="727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2000"/>
                                        <p:tgtEl>
                                          <p:spTgt spid="727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2000"/>
                                        <p:tgtEl>
                                          <p:spTgt spid="727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2000"/>
                                        <p:tgtEl>
                                          <p:spTgt spid="727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2000"/>
                                        <p:tgtEl>
                                          <p:spTgt spid="727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706" grpId="0"/>
      <p:bldP spid="72707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5" descr="j014948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58050" y="0"/>
            <a:ext cx="1885950" cy="191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b="1" i="1" smtClean="0"/>
              <a:t>Бумажные деньги</a:t>
            </a:r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ru-RU" altLang="ru-RU" sz="1700" i="1" smtClean="0">
                <a:solidFill>
                  <a:schemeClr val="accent1"/>
                </a:solidFill>
              </a:rPr>
              <a:t>Первые бумажные деньги появились в средневековом Китае, где они широко использовались с 11 по 14 вв. Это первенство Китая объясняется не только тем, что сама бумага была изобретена именно в этой стране, но также широким развитием товарного производства и политической централизацией. В эпоху позднего средневековья экономика Китая вступила в полосу упадка, поэтому бумажные деньги исчезли.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ru-RU" altLang="ru-RU" sz="1700" i="1" smtClean="0">
                <a:solidFill>
                  <a:schemeClr val="accent1"/>
                </a:solidFill>
              </a:rPr>
              <a:t>В Западной Европе бумажные деньги были изобретены заметно позже, чем в Китае. Характерно, что переход к бумажному денежному обращению примерно совпадает с формированием капиталистического строя.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ru-RU" altLang="ru-RU" sz="1700" i="1" smtClean="0">
                <a:solidFill>
                  <a:schemeClr val="accent1"/>
                </a:solidFill>
              </a:rPr>
              <a:t>В течение 18 в. бумажные деньги получили распространение во всех странах Европы (в России — с 1769), к концу 19 в. они стали господствовать во всем мире.</a:t>
            </a:r>
          </a:p>
          <a:p>
            <a:pPr eaLnBrk="1" hangingPunct="1">
              <a:lnSpc>
                <a:spcPct val="80000"/>
              </a:lnSpc>
            </a:pPr>
            <a:endParaRPr lang="ru-RU" altLang="ru-RU" sz="1700" i="1" smtClean="0">
              <a:solidFill>
                <a:schemeClr val="accent1"/>
              </a:solidFill>
            </a:endParaRPr>
          </a:p>
          <a:p>
            <a:pPr eaLnBrk="1" hangingPunct="1">
              <a:lnSpc>
                <a:spcPct val="80000"/>
              </a:lnSpc>
            </a:pPr>
            <a:endParaRPr lang="ru-RU" altLang="ru-RU" sz="800" smtClean="0"/>
          </a:p>
        </p:txBody>
      </p:sp>
    </p:spTree>
  </p:cSld>
  <p:clrMapOvr>
    <a:masterClrMapping/>
  </p:clrMapOvr>
  <p:transition spd="slow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737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737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737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737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737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737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737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737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737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737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737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737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737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737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737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730" grpId="0"/>
      <p:bldP spid="73731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5" descr="j0300520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125" y="0"/>
            <a:ext cx="2555875" cy="164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b="1" i="1" smtClean="0"/>
              <a:t>Электронные деньги</a:t>
            </a:r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438400" y="1600200"/>
            <a:ext cx="6526213" cy="4852988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ru-RU" altLang="ru-RU" sz="1700" b="1" i="1" smtClean="0">
                <a:solidFill>
                  <a:schemeClr val="accent1"/>
                </a:solidFill>
              </a:rPr>
              <a:t>Поскольку «электронные деньги» нельзя взять в руки, то их не надо перевозить, их почти невозможно отнять во время обычной кражи или ограбления (если бандит забирает кредитную карточку, ее хозяин может быстро заблокировать свой счет). 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1700" b="1" i="1" smtClean="0">
                <a:solidFill>
                  <a:schemeClr val="accent1"/>
                </a:solidFill>
              </a:rPr>
              <a:t>Однако банки вынуждены постоянно защищать свои компьютеры от проникновения в них хакеров. В результате, с одной стороны, многократно ускоряется оборот (для перевода денег со счета на счет достаточно считанных минут, причем эти счета могут находиться в банках разных континентов).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1700" b="1" i="1" smtClean="0">
                <a:solidFill>
                  <a:schemeClr val="accent1"/>
                </a:solidFill>
              </a:rPr>
              <a:t> С другой стороны, если память банковских компьютеров будет стерта (например, в результате деятельности хакера), то восстановить денежные потери будет практически невозможно.</a:t>
            </a:r>
          </a:p>
        </p:txBody>
      </p:sp>
      <p:pic>
        <p:nvPicPr>
          <p:cNvPr id="9221" name="Picture 4" descr="j0186348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29550" y="5013325"/>
            <a:ext cx="1314450" cy="1844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747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747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47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47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47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 tmFilter="0,0; .5, 1; 1, 1"/>
                                        <p:tgtEl>
                                          <p:spTgt spid="747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747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747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747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747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 tmFilter="0,0; .5, 1; 1, 1"/>
                                        <p:tgtEl>
                                          <p:spTgt spid="747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747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747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747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747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 tmFilter="0,0; .5, 1; 1, 1"/>
                                        <p:tgtEl>
                                          <p:spTgt spid="747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754" grpId="0"/>
      <p:bldP spid="74755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4" descr="j0283209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488" y="4710113"/>
            <a:ext cx="2195512" cy="2147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b="1" i="1" smtClean="0"/>
              <a:t>Существует два вида кредитных денег</a:t>
            </a:r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ru-RU" altLang="ru-RU" b="1" i="1" smtClean="0">
                <a:solidFill>
                  <a:schemeClr val="accent1"/>
                </a:solidFill>
              </a:rPr>
              <a:t>Банкноты - основной элемент наличия денежной массы</a:t>
            </a:r>
          </a:p>
          <a:p>
            <a:pPr eaLnBrk="1" hangingPunct="1"/>
            <a:r>
              <a:rPr lang="ru-RU" altLang="ru-RU" b="1" i="1" smtClean="0">
                <a:solidFill>
                  <a:schemeClr val="accent1"/>
                </a:solidFill>
              </a:rPr>
              <a:t>Чеки и Кредитные карточки – главные средства безналичных расчетов</a:t>
            </a:r>
          </a:p>
        </p:txBody>
      </p:sp>
    </p:spTree>
  </p:cSld>
  <p:clrMapOvr>
    <a:masterClrMapping/>
  </p:clrMapOvr>
  <p:transition spd="slow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577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7577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757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757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2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4" dur="2000"/>
                                        <p:tgtEl>
                                          <p:spTgt spid="757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6" presetID="1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8" dur="2000"/>
                                        <p:tgtEl>
                                          <p:spTgt spid="757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77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b="1" i="1" smtClean="0"/>
              <a:t>Основная формула денег</a:t>
            </a:r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ru-RU" altLang="ru-RU" sz="1900" b="1" i="1" smtClean="0">
                <a:solidFill>
                  <a:schemeClr val="accent1"/>
                </a:solidFill>
              </a:rPr>
              <a:t>Эта формула описывает факторы, которые определяют количество денег, необходимых для нормального функционирования рыночного хозяйства. Она имеет вид: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ru-RU" altLang="ru-RU" b="1" i="1" u="sng" smtClean="0">
                <a:solidFill>
                  <a:schemeClr val="hlink"/>
                </a:solidFill>
              </a:rPr>
              <a:t>M Ч V = P Ч Q,</a:t>
            </a:r>
            <a:r>
              <a:rPr lang="ru-RU" altLang="ru-RU" b="1" i="1" u="sng" smtClean="0">
                <a:solidFill>
                  <a:schemeClr val="accent1"/>
                </a:solidFill>
              </a:rPr>
              <a:t> </a:t>
            </a:r>
            <a:r>
              <a:rPr lang="ru-RU" altLang="ru-RU" b="1" i="1" smtClean="0">
                <a:solidFill>
                  <a:schemeClr val="accent1"/>
                </a:solidFill>
              </a:rPr>
              <a:t>где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ru-RU" altLang="ru-RU" sz="1700" b="1" i="1" smtClean="0">
                <a:solidFill>
                  <a:schemeClr val="hlink"/>
                </a:solidFill>
              </a:rPr>
              <a:t>М</a:t>
            </a:r>
            <a:r>
              <a:rPr lang="ru-RU" altLang="ru-RU" sz="1700" b="1" i="1" smtClean="0">
                <a:solidFill>
                  <a:schemeClr val="accent1"/>
                </a:solidFill>
              </a:rPr>
              <a:t> – среднее кол-во находящихся  в обращении денег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ru-RU" altLang="ru-RU" sz="1700" b="1" i="1" smtClean="0">
                <a:solidFill>
                  <a:schemeClr val="hlink"/>
                </a:solidFill>
              </a:rPr>
              <a:t>V</a:t>
            </a:r>
            <a:r>
              <a:rPr lang="ru-RU" altLang="ru-RU" sz="1700" b="1" i="1" smtClean="0">
                <a:solidFill>
                  <a:schemeClr val="accent1"/>
                </a:solidFill>
              </a:rPr>
              <a:t> — скорость обращения денег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ru-RU" altLang="ru-RU" sz="1700" b="1" i="1" smtClean="0">
                <a:solidFill>
                  <a:schemeClr val="hlink"/>
                </a:solidFill>
              </a:rPr>
              <a:t>P</a:t>
            </a:r>
            <a:r>
              <a:rPr lang="ru-RU" altLang="ru-RU" sz="1700" b="1" i="1" smtClean="0">
                <a:solidFill>
                  <a:schemeClr val="accent1"/>
                </a:solidFill>
              </a:rPr>
              <a:t> — уровень цен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ru-RU" altLang="ru-RU" sz="1700" b="1" i="1" smtClean="0">
                <a:solidFill>
                  <a:schemeClr val="hlink"/>
                </a:solidFill>
              </a:rPr>
              <a:t>Q </a:t>
            </a:r>
            <a:r>
              <a:rPr lang="ru-RU" altLang="ru-RU" sz="1700" b="1" i="1" smtClean="0">
                <a:solidFill>
                  <a:schemeClr val="accent1"/>
                </a:solidFill>
              </a:rPr>
              <a:t>— количество проданных товаров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ru-RU" altLang="ru-RU" sz="1700" b="1" i="1" smtClean="0">
              <a:solidFill>
                <a:schemeClr val="accent1"/>
              </a:solidFill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ru-RU" altLang="ru-RU" sz="1700" b="1" i="1" smtClean="0">
                <a:solidFill>
                  <a:schemeClr val="accent1"/>
                </a:solidFill>
              </a:rPr>
              <a:t>Левая часть формулы(</a:t>
            </a:r>
            <a:r>
              <a:rPr lang="en-US" altLang="ru-RU" sz="1700" b="1" i="1" smtClean="0">
                <a:solidFill>
                  <a:schemeClr val="accent1"/>
                </a:solidFill>
              </a:rPr>
              <a:t>M</a:t>
            </a:r>
            <a:r>
              <a:rPr lang="ru-RU" altLang="ru-RU" sz="1700" b="1" i="1" smtClean="0">
                <a:solidFill>
                  <a:schemeClr val="accent1"/>
                </a:solidFill>
              </a:rPr>
              <a:t>Ч</a:t>
            </a:r>
            <a:r>
              <a:rPr lang="en-US" altLang="ru-RU" sz="1700" b="1" i="1" smtClean="0">
                <a:solidFill>
                  <a:schemeClr val="accent1"/>
                </a:solidFill>
              </a:rPr>
              <a:t>V)</a:t>
            </a:r>
            <a:r>
              <a:rPr lang="ru-RU" altLang="ru-RU" sz="1700" b="1" i="1" smtClean="0">
                <a:solidFill>
                  <a:schemeClr val="accent1"/>
                </a:solidFill>
              </a:rPr>
              <a:t> - </a:t>
            </a:r>
            <a:r>
              <a:rPr lang="ru-RU" altLang="ru-RU" sz="1900" b="1" i="1" smtClean="0">
                <a:solidFill>
                  <a:schemeClr val="accent1"/>
                </a:solidFill>
              </a:rPr>
              <a:t>количество уплаченных денег, а правая часть</a:t>
            </a:r>
            <a:r>
              <a:rPr lang="en-US" altLang="ru-RU" sz="1900" b="1" i="1" smtClean="0">
                <a:solidFill>
                  <a:schemeClr val="accent1"/>
                </a:solidFill>
              </a:rPr>
              <a:t>(P</a:t>
            </a:r>
            <a:r>
              <a:rPr lang="ru-RU" altLang="ru-RU" sz="1900" b="1" i="1" smtClean="0">
                <a:solidFill>
                  <a:schemeClr val="accent1"/>
                </a:solidFill>
              </a:rPr>
              <a:t>Ч</a:t>
            </a:r>
            <a:r>
              <a:rPr lang="en-US" altLang="ru-RU" sz="1900" b="1" i="1" smtClean="0">
                <a:solidFill>
                  <a:schemeClr val="accent1"/>
                </a:solidFill>
              </a:rPr>
              <a:t>Q)</a:t>
            </a:r>
            <a:r>
              <a:rPr lang="ru-RU" altLang="ru-RU" sz="1900" b="1" i="1" smtClean="0">
                <a:solidFill>
                  <a:schemeClr val="accent1"/>
                </a:solidFill>
              </a:rPr>
              <a:t> – сумма проданных товаров.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ru-RU" altLang="ru-RU" sz="1900" b="1" i="1" smtClean="0">
              <a:solidFill>
                <a:schemeClr val="accent1"/>
              </a:solidFill>
            </a:endParaRPr>
          </a:p>
        </p:txBody>
      </p:sp>
      <p:pic>
        <p:nvPicPr>
          <p:cNvPr id="11268" name="Picture 4" descr="j0234687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61300" y="6005513"/>
            <a:ext cx="1228725" cy="72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comb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68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68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768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768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68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768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768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768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768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768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768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768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768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768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768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768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768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768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768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768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768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768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768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768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2000" fill="hold"/>
                                        <p:tgtEl>
                                          <p:spTgt spid="768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2000"/>
                                        <p:tgtEl>
                                          <p:spTgt spid="768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2000" fill="hold"/>
                                        <p:tgtEl>
                                          <p:spTgt spid="768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768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2000" fill="hold"/>
                                        <p:tgtEl>
                                          <p:spTgt spid="768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2000"/>
                                        <p:tgtEl>
                                          <p:spTgt spid="768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2000" fill="hold"/>
                                        <p:tgtEl>
                                          <p:spTgt spid="768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2000" fill="hold"/>
                                        <p:tgtEl>
                                          <p:spTgt spid="768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2000" fill="hold"/>
                                        <p:tgtEl>
                                          <p:spTgt spid="768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802" grpId="0"/>
    </p:bldLst>
  </p:timing>
</p:sld>
</file>

<file path=ppt/theme/theme1.xml><?xml version="1.0" encoding="utf-8"?>
<a:theme xmlns:a="http://schemas.openxmlformats.org/drawingml/2006/main" name="Затмение">
  <a:themeElements>
    <a:clrScheme name="Затмение 1">
      <a:dk1>
        <a:srgbClr val="000000"/>
      </a:dk1>
      <a:lt1>
        <a:srgbClr val="FFFFFF"/>
      </a:lt1>
      <a:dk2>
        <a:srgbClr val="006666"/>
      </a:dk2>
      <a:lt2>
        <a:srgbClr val="5F5F5F"/>
      </a:lt2>
      <a:accent1>
        <a:srgbClr val="33CCCC"/>
      </a:accent1>
      <a:accent2>
        <a:srgbClr val="99CCCC"/>
      </a:accent2>
      <a:accent3>
        <a:srgbClr val="FFFFFF"/>
      </a:accent3>
      <a:accent4>
        <a:srgbClr val="000000"/>
      </a:accent4>
      <a:accent5>
        <a:srgbClr val="ADE2E2"/>
      </a:accent5>
      <a:accent6>
        <a:srgbClr val="8AB9B9"/>
      </a:accent6>
      <a:hlink>
        <a:srgbClr val="006666"/>
      </a:hlink>
      <a:folHlink>
        <a:srgbClr val="B2B2B2"/>
      </a:folHlink>
    </a:clrScheme>
    <a:fontScheme name="Затмение">
      <a:majorFont>
        <a:latin typeface="Arial"/>
        <a:ea typeface=""/>
        <a:cs typeface=""/>
      </a:majorFont>
      <a:minorFont>
        <a:latin typeface="Verdan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Затмение 1">
        <a:dk1>
          <a:srgbClr val="000000"/>
        </a:dk1>
        <a:lt1>
          <a:srgbClr val="FFFFFF"/>
        </a:lt1>
        <a:dk2>
          <a:srgbClr val="006666"/>
        </a:dk2>
        <a:lt2>
          <a:srgbClr val="5F5F5F"/>
        </a:lt2>
        <a:accent1>
          <a:srgbClr val="33CCCC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AB9B9"/>
        </a:accent6>
        <a:hlink>
          <a:srgbClr val="006666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Затмение 2">
        <a:dk1>
          <a:srgbClr val="000000"/>
        </a:dk1>
        <a:lt1>
          <a:srgbClr val="FFFFFF"/>
        </a:lt1>
        <a:dk2>
          <a:srgbClr val="333366"/>
        </a:dk2>
        <a:lt2>
          <a:srgbClr val="5F5F5F"/>
        </a:lt2>
        <a:accent1>
          <a:srgbClr val="CC99FF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E2CAFF"/>
        </a:accent5>
        <a:accent6>
          <a:srgbClr val="8AB9B9"/>
        </a:accent6>
        <a:hlink>
          <a:srgbClr val="666699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Затмение 3">
        <a:dk1>
          <a:srgbClr val="000000"/>
        </a:dk1>
        <a:lt1>
          <a:srgbClr val="FFFFFF"/>
        </a:lt1>
        <a:dk2>
          <a:srgbClr val="0000CC"/>
        </a:dk2>
        <a:lt2>
          <a:srgbClr val="434343"/>
        </a:lt2>
        <a:accent1>
          <a:srgbClr val="99CC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E7B900"/>
        </a:accent6>
        <a:hlink>
          <a:srgbClr val="FF00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Затмение 4">
        <a:dk1>
          <a:srgbClr val="000000"/>
        </a:dk1>
        <a:lt1>
          <a:srgbClr val="64AAAE"/>
        </a:lt1>
        <a:dk2>
          <a:srgbClr val="FFFFCC"/>
        </a:dk2>
        <a:lt2>
          <a:srgbClr val="5F5F5F"/>
        </a:lt2>
        <a:accent1>
          <a:srgbClr val="B4B1DB"/>
        </a:accent1>
        <a:accent2>
          <a:srgbClr val="61C1D7"/>
        </a:accent2>
        <a:accent3>
          <a:srgbClr val="B8D2D3"/>
        </a:accent3>
        <a:accent4>
          <a:srgbClr val="000000"/>
        </a:accent4>
        <a:accent5>
          <a:srgbClr val="D6D5EA"/>
        </a:accent5>
        <a:accent6>
          <a:srgbClr val="57AFC3"/>
        </a:accent6>
        <a:hlink>
          <a:srgbClr val="257177"/>
        </a:hlink>
        <a:folHlink>
          <a:srgbClr val="CC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Затмение 5">
        <a:dk1>
          <a:srgbClr val="5F5F5F"/>
        </a:dk1>
        <a:lt1>
          <a:srgbClr val="F8F8F8"/>
        </a:lt1>
        <a:dk2>
          <a:srgbClr val="2A285A"/>
        </a:dk2>
        <a:lt2>
          <a:srgbClr val="FFFFFF"/>
        </a:lt2>
        <a:accent1>
          <a:srgbClr val="999966"/>
        </a:accent1>
        <a:accent2>
          <a:srgbClr val="8C8B9D"/>
        </a:accent2>
        <a:accent3>
          <a:srgbClr val="ACACB5"/>
        </a:accent3>
        <a:accent4>
          <a:srgbClr val="D4D4D4"/>
        </a:accent4>
        <a:accent5>
          <a:srgbClr val="CACAB8"/>
        </a:accent5>
        <a:accent6>
          <a:srgbClr val="7E7D8E"/>
        </a:accent6>
        <a:hlink>
          <a:srgbClr val="465174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Затмение 6">
        <a:dk1>
          <a:srgbClr val="434343"/>
        </a:dk1>
        <a:lt1>
          <a:srgbClr val="FFFFFF"/>
        </a:lt1>
        <a:dk2>
          <a:srgbClr val="360404"/>
        </a:dk2>
        <a:lt2>
          <a:srgbClr val="FFFFFF"/>
        </a:lt2>
        <a:accent1>
          <a:srgbClr val="669900"/>
        </a:accent1>
        <a:accent2>
          <a:srgbClr val="CC6600"/>
        </a:accent2>
        <a:accent3>
          <a:srgbClr val="AEAAAA"/>
        </a:accent3>
        <a:accent4>
          <a:srgbClr val="DADADA"/>
        </a:accent4>
        <a:accent5>
          <a:srgbClr val="B8CAAA"/>
        </a:accent5>
        <a:accent6>
          <a:srgbClr val="B95C00"/>
        </a:accent6>
        <a:hlink>
          <a:srgbClr val="CC33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Затмение 7">
        <a:dk1>
          <a:srgbClr val="434343"/>
        </a:dk1>
        <a:lt1>
          <a:srgbClr val="FFFFFF"/>
        </a:lt1>
        <a:dk2>
          <a:srgbClr val="000000"/>
        </a:dk2>
        <a:lt2>
          <a:srgbClr val="8285FE"/>
        </a:lt2>
        <a:accent1>
          <a:srgbClr val="669900"/>
        </a:accent1>
        <a:accent2>
          <a:srgbClr val="9900FF"/>
        </a:accent2>
        <a:accent3>
          <a:srgbClr val="AAAAAA"/>
        </a:accent3>
        <a:accent4>
          <a:srgbClr val="DADADA"/>
        </a:accent4>
        <a:accent5>
          <a:srgbClr val="B8CAAA"/>
        </a:accent5>
        <a:accent6>
          <a:srgbClr val="8A00E7"/>
        </a:accent6>
        <a:hlink>
          <a:srgbClr val="6600CC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Затмение 8">
        <a:dk1>
          <a:srgbClr val="434343"/>
        </a:dk1>
        <a:lt1>
          <a:srgbClr val="FFFFFF"/>
        </a:lt1>
        <a:dk2>
          <a:srgbClr val="000000"/>
        </a:dk2>
        <a:lt2>
          <a:srgbClr val="0066FF"/>
        </a:lt2>
        <a:accent1>
          <a:srgbClr val="339966"/>
        </a:accent1>
        <a:accent2>
          <a:srgbClr val="FFCC00"/>
        </a:accent2>
        <a:accent3>
          <a:srgbClr val="AAAAAA"/>
        </a:accent3>
        <a:accent4>
          <a:srgbClr val="DADADA"/>
        </a:accent4>
        <a:accent5>
          <a:srgbClr val="ADCAB8"/>
        </a:accent5>
        <a:accent6>
          <a:srgbClr val="E7B900"/>
        </a:accent6>
        <a:hlink>
          <a:srgbClr val="CC00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Затмение 9">
        <a:dk1>
          <a:srgbClr val="333300"/>
        </a:dk1>
        <a:lt1>
          <a:srgbClr val="FFFFFF"/>
        </a:lt1>
        <a:dk2>
          <a:srgbClr val="669900"/>
        </a:dk2>
        <a:lt2>
          <a:srgbClr val="FFFFCC"/>
        </a:lt2>
        <a:accent1>
          <a:srgbClr val="CCCC00"/>
        </a:accent1>
        <a:accent2>
          <a:srgbClr val="99CC00"/>
        </a:accent2>
        <a:accent3>
          <a:srgbClr val="B8CAAA"/>
        </a:accent3>
        <a:accent4>
          <a:srgbClr val="DADADA"/>
        </a:accent4>
        <a:accent5>
          <a:srgbClr val="E2E2AA"/>
        </a:accent5>
        <a:accent6>
          <a:srgbClr val="8AB900"/>
        </a:accent6>
        <a:hlink>
          <a:srgbClr val="336600"/>
        </a:hlink>
        <a:folHlink>
          <a:srgbClr val="FFFF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Затмение 10">
        <a:dk1>
          <a:srgbClr val="333333"/>
        </a:dk1>
        <a:lt1>
          <a:srgbClr val="FFFFCC"/>
        </a:lt1>
        <a:dk2>
          <a:srgbClr val="660000"/>
        </a:dk2>
        <a:lt2>
          <a:srgbClr val="CCCCCC"/>
        </a:lt2>
        <a:accent1>
          <a:srgbClr val="FF6600"/>
        </a:accent1>
        <a:accent2>
          <a:srgbClr val="CC3300"/>
        </a:accent2>
        <a:accent3>
          <a:srgbClr val="B8AAAA"/>
        </a:accent3>
        <a:accent4>
          <a:srgbClr val="DADAAE"/>
        </a:accent4>
        <a:accent5>
          <a:srgbClr val="FFB8AA"/>
        </a:accent5>
        <a:accent6>
          <a:srgbClr val="B92D00"/>
        </a:accent6>
        <a:hlink>
          <a:srgbClr val="9900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Eclipse</Template>
  <TotalTime>267</TotalTime>
  <Words>646</Words>
  <Application>Microsoft Office PowerPoint</Application>
  <PresentationFormat>Экран (4:3)</PresentationFormat>
  <Paragraphs>50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5" baseType="lpstr">
      <vt:lpstr>Verdana</vt:lpstr>
      <vt:lpstr>Arial</vt:lpstr>
      <vt:lpstr>Wingdings</vt:lpstr>
      <vt:lpstr>Calibri</vt:lpstr>
      <vt:lpstr>Затмение</vt:lpstr>
      <vt:lpstr>Презентация PowerPoint</vt:lpstr>
      <vt:lpstr>Что такое деньги???</vt:lpstr>
      <vt:lpstr>Функции денег</vt:lpstr>
      <vt:lpstr>Как появились деньги?</vt:lpstr>
      <vt:lpstr>Первые монеты в России</vt:lpstr>
      <vt:lpstr>Бумажные деньги</vt:lpstr>
      <vt:lpstr>Электронные деньги</vt:lpstr>
      <vt:lpstr>Существует два вида кредитных денег</vt:lpstr>
      <vt:lpstr>Основная формула денег</vt:lpstr>
      <vt:lpstr>Литература</vt:lpstr>
    </vt:vector>
  </TitlesOfParts>
  <Company>Толясик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Толясик</dc:creator>
  <cp:lastModifiedBy>admin</cp:lastModifiedBy>
  <cp:revision>6</cp:revision>
  <dcterms:created xsi:type="dcterms:W3CDTF">2008-05-18T08:51:48Z</dcterms:created>
  <dcterms:modified xsi:type="dcterms:W3CDTF">2015-04-08T17:28:09Z</dcterms:modified>
</cp:coreProperties>
</file>