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64" r:id="rId6"/>
    <p:sldId id="275" r:id="rId7"/>
    <p:sldId id="263" r:id="rId8"/>
    <p:sldId id="258" r:id="rId9"/>
    <p:sldId id="259" r:id="rId10"/>
    <p:sldId id="260" r:id="rId11"/>
    <p:sldId id="278" r:id="rId12"/>
    <p:sldId id="277" r:id="rId13"/>
    <p:sldId id="266" r:id="rId14"/>
    <p:sldId id="272" r:id="rId15"/>
    <p:sldId id="265" r:id="rId16"/>
    <p:sldId id="267" r:id="rId17"/>
    <p:sldId id="268" r:id="rId18"/>
    <p:sldId id="269" r:id="rId19"/>
    <p:sldId id="270" r:id="rId20"/>
    <p:sldId id="271" r:id="rId21"/>
    <p:sldId id="279" r:id="rId22"/>
    <p:sldId id="273" r:id="rId23"/>
    <p:sldId id="274" r:id="rId24"/>
    <p:sldId id="276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AEFC2-5152-46EF-AD27-C4E5B2CF2EA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CB5DD-61F7-4BCD-8848-B34DEDF6AE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758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1CDE4-A0E5-4BC6-AA32-3CDFFDA9A31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5B97E-0004-48F7-BBF5-BC08FC32F7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55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55FE9-E8DB-4D4A-BB10-0D183D5851E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8EB9-3301-463F-89CC-1BC245ECB0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226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0CEF-C055-476C-92BB-868CFEB6AA7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57602-A4A1-4DAB-B95C-BEE5C32AB7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4668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7A33-46A7-4310-8619-1B0D0E53E32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81C12-C7D2-4508-8D4F-5D8EF78295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96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92F12-969C-457E-85A8-BF22863AEB77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B771B-959B-416B-8C46-E7FE86315A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783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E0D8-BE31-43ED-ABA4-EA49DF95D49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CC61C-0EAE-492E-8FE1-2AC75898C5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28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34FC9-9B1F-476C-BD85-7839DF92A40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168FB5-4A14-488F-BC11-F2976BF876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285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55E81-0E0E-415E-ACFD-A77AA2908BB4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CA623-7C98-4EB8-A0D6-5ED783D144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8693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79334-4E72-438F-916E-4B94EC13F3FD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97BDE-3931-466B-9BB0-218848858D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08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8083-C09F-4EAA-9E33-C6EED2ADB99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4F545-F115-473F-B048-AAF836DFE3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42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01D35D-4BFA-47FA-A995-23BBF32A5FFA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Monotype Corsiva" panose="03010101010201010101" pitchFamily="66" charset="0"/>
              </a:defRPr>
            </a:lvl1pPr>
          </a:lstStyle>
          <a:p>
            <a:fld id="{3FDEA6E3-D62D-4B6F-9648-E0399CFD629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otype Corsiva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Северокавказский  экономический район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571875" y="6143625"/>
            <a:ext cx="521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anose="03010101010201010101" pitchFamily="66" charset="0"/>
              </a:rPr>
              <a:t>Подготовили: Завьялова Ксения и Андреева Анастасия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000500" y="714375"/>
            <a:ext cx="4686300" cy="5411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200" smtClean="0">
                <a:latin typeface="Arial" panose="020B0604020202020204" pitchFamily="34" charset="0"/>
              </a:rPr>
              <a:t>    </a:t>
            </a:r>
            <a:r>
              <a:rPr lang="ru-RU" altLang="ru-RU" sz="2200" smtClean="0"/>
              <a:t>Из крупяных культур в России основными являются просо, гречиха и рис. Просо возделывают в степных районах Северного Кавказа. Отраслью специализации является и рисосеяние. Рисовые системы созданы в</a:t>
            </a:r>
            <a:br>
              <a:rPr lang="ru-RU" altLang="ru-RU" sz="2200" smtClean="0"/>
            </a:br>
            <a:r>
              <a:rPr lang="ru-RU" altLang="ru-RU" sz="2200" smtClean="0"/>
              <a:t>Краснодарском крае, в Ростовской области и Дагестане.  Крупнейший</a:t>
            </a:r>
            <a:br>
              <a:rPr lang="ru-RU" altLang="ru-RU" sz="2200" smtClean="0"/>
            </a:br>
            <a:r>
              <a:rPr lang="ru-RU" altLang="ru-RU" sz="2200" smtClean="0"/>
              <a:t>производитель риса - Кубань. Сахарная свекла преимущественно произрастает в Центральном Черноземье и на Северном Кавказе. Главная масличная культура - подсолнечник - выращивается на Северном Кавказе. Конопля возделывается в Нечерноземье и на Северном Кавказе.</a:t>
            </a:r>
            <a:br>
              <a:rPr lang="ru-RU" altLang="ru-RU" sz="2200" smtClean="0"/>
            </a:br>
            <a:endParaRPr lang="ru-RU" altLang="ru-RU" sz="2200" smtClean="0"/>
          </a:p>
        </p:txBody>
      </p:sp>
      <p:pic>
        <p:nvPicPr>
          <p:cNvPr id="5122" name="Picture 2" descr="C:\Documents and Settings\User\Мои документы\география\1211549596_proso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857250"/>
            <a:ext cx="2500312" cy="1785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123" name="Picture 3" descr="C:\Documents and Settings\User\Мои документы\география\newsimg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857500"/>
            <a:ext cx="2500312" cy="1428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124" name="Picture 4" descr="C:\Documents and Settings\User\Мои документы\география\cannabi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429125"/>
            <a:ext cx="2500312" cy="1643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3929063" y="285750"/>
            <a:ext cx="4757737" cy="5840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 </a:t>
            </a:r>
            <a:r>
              <a:rPr lang="ru-RU" altLang="ru-RU" sz="2000" smtClean="0"/>
              <a:t>Велико значение района в производстве важных технических культур :</a:t>
            </a:r>
            <a:br>
              <a:rPr lang="ru-RU" altLang="ru-RU" sz="2000" smtClean="0"/>
            </a:br>
            <a:r>
              <a:rPr lang="ru-RU" altLang="ru-RU" sz="2000" smtClean="0"/>
              <a:t>подсолнечника, сахарной свеклы, табака. Северный Кавказ крупный район</a:t>
            </a:r>
            <a:br>
              <a:rPr lang="ru-RU" altLang="ru-RU" sz="2000" smtClean="0"/>
            </a:br>
            <a:r>
              <a:rPr lang="ru-RU" altLang="ru-RU" sz="2000" smtClean="0"/>
              <a:t>садоводства и виноградарства. Здесь находится около трети всех плодово-</a:t>
            </a:r>
            <a:br>
              <a:rPr lang="ru-RU" altLang="ru-RU" sz="2000" smtClean="0"/>
            </a:br>
            <a:r>
              <a:rPr lang="ru-RU" altLang="ru-RU" sz="2000" smtClean="0"/>
              <a:t>ягодных насаждений и почти все виноградники РФ. Северный Кавказ -</a:t>
            </a:r>
            <a:br>
              <a:rPr lang="ru-RU" altLang="ru-RU" sz="2000" smtClean="0"/>
            </a:br>
            <a:r>
              <a:rPr lang="ru-RU" altLang="ru-RU" sz="2000" smtClean="0"/>
              <a:t>единственный в России район, где выращиваются субтропические культуры - чай,</a:t>
            </a:r>
            <a:br>
              <a:rPr lang="ru-RU" altLang="ru-RU" sz="2000" smtClean="0"/>
            </a:br>
            <a:r>
              <a:rPr lang="ru-RU" altLang="ru-RU" sz="2000" smtClean="0"/>
              <a:t>цитрусовые, хурма, инжир.</a:t>
            </a:r>
            <a:br>
              <a:rPr lang="ru-RU" altLang="ru-RU" sz="2000" smtClean="0"/>
            </a:br>
            <a:r>
              <a:rPr lang="ru-RU" altLang="ru-RU" sz="2000" smtClean="0"/>
              <a:t>Велик удельный вес Северного Кавказа и в производстве овощей. Общероссийское</a:t>
            </a:r>
            <a:br>
              <a:rPr lang="ru-RU" altLang="ru-RU" sz="2000" smtClean="0"/>
            </a:br>
            <a:r>
              <a:rPr lang="ru-RU" altLang="ru-RU" sz="2000" smtClean="0"/>
              <a:t>значение имеет плодоводство, особенно виноградарство. Виноградники</a:t>
            </a:r>
            <a:br>
              <a:rPr lang="ru-RU" altLang="ru-RU" sz="2000" smtClean="0"/>
            </a:br>
            <a:r>
              <a:rPr lang="ru-RU" altLang="ru-RU" sz="2000" smtClean="0"/>
              <a:t>размещаются в Кубано-Черноморском районе, в основном вокруг Анапы, Геленджика</a:t>
            </a:r>
            <a:br>
              <a:rPr lang="ru-RU" altLang="ru-RU" sz="2000" smtClean="0"/>
            </a:br>
            <a:r>
              <a:rPr lang="ru-RU" altLang="ru-RU" sz="2000" smtClean="0"/>
              <a:t>и Темрюка. Неслучайно Северному Кавказу принадлежит ведущее место в России по</a:t>
            </a:r>
            <a:br>
              <a:rPr lang="ru-RU" altLang="ru-RU" sz="2000" smtClean="0"/>
            </a:br>
            <a:r>
              <a:rPr lang="ru-RU" altLang="ru-RU" sz="2000" smtClean="0"/>
              <a:t>производству столовых и сухих вин, шампанского и коньяков.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20482" name="Picture 2" descr="C:\Program Files\Miranda IM K&amp;S Pack Ultimate\Принятые файлы\2844486\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2857500" cy="2390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483" name="Picture 3" descr="C:\Program Files\Miranda IM K&amp;S Pack Ultimate\Принятые файлы\2844486\we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357563"/>
            <a:ext cx="3000375" cy="2786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User\Мои документы\география\0_1522_5f7156f7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14375"/>
            <a:ext cx="2571750" cy="2643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4357688" y="642938"/>
            <a:ext cx="41433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anose="03010101010201010101" pitchFamily="66" charset="0"/>
              </a:rPr>
              <a:t>Здесь разводятся красно степная  и калмыцкая  породы крупного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рогатого скота.  На Нижнем Дону и на Кубани развито свиноводство, где оно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выгодно сочетается с зерновым хозяйством и свеклосеянием. Преобладает крупная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белая порода свиней, которая отличается высокой  продуктивностью.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Овцеводство распространено главным образом в Ставропольском крае, Ростовской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области и в Дагестане. Большое значение имеет здесь тонкорунное  овцеводство.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Северный Кавказ  занимает ведущее место в России по настригу шерсти.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Развито на Северном Кавказе и птицеводство. Известны в стране Адлерская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птицефабрика, Лабинское птицеводческое АО и др. предприятия.</a:t>
            </a:r>
          </a:p>
        </p:txBody>
      </p:sp>
      <p:pic>
        <p:nvPicPr>
          <p:cNvPr id="21507" name="Picture 3" descr="C:\Documents and Settings\User\Мои документы\география\2425139742_f307850372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714750"/>
            <a:ext cx="2971800" cy="2714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4500563" y="428625"/>
            <a:ext cx="4186237" cy="59293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smtClean="0"/>
              <a:t>Северный Кавказ  имеет также все предпосылки для развития туризма и</a:t>
            </a:r>
            <a:br>
              <a:rPr lang="ru-RU" altLang="ru-RU" sz="2000" smtClean="0"/>
            </a:br>
            <a:r>
              <a:rPr lang="ru-RU" altLang="ru-RU" sz="2000" smtClean="0"/>
              <a:t>альпинизма, организации здесь горнолыжных  курортов.</a:t>
            </a:r>
            <a:br>
              <a:rPr lang="ru-RU" altLang="ru-RU" sz="2000" smtClean="0"/>
            </a:br>
            <a:r>
              <a:rPr lang="ru-RU" altLang="ru-RU" sz="2000" smtClean="0"/>
              <a:t>Район  богат  также разнообразными минеральными водами -  соляно-щелочными,</a:t>
            </a:r>
            <a:br>
              <a:rPr lang="ru-RU" altLang="ru-RU" sz="2000" smtClean="0"/>
            </a:br>
            <a:r>
              <a:rPr lang="ru-RU" altLang="ru-RU" sz="2000" smtClean="0"/>
              <a:t>железистыми, углекислыми, азотными, метановыми. Район обладает не только минеральными  источниками и лечебными грязями, но  и</a:t>
            </a:r>
            <a:br>
              <a:rPr lang="ru-RU" altLang="ru-RU" sz="2000" smtClean="0"/>
            </a:br>
            <a:r>
              <a:rPr lang="ru-RU" altLang="ru-RU" sz="2000" smtClean="0"/>
              <a:t>прекрасным климатом предгорий, живописной природой. Особенно выделяются две</a:t>
            </a:r>
            <a:br>
              <a:rPr lang="ru-RU" altLang="ru-RU" sz="2000" smtClean="0"/>
            </a:br>
            <a:r>
              <a:rPr lang="ru-RU" altLang="ru-RU" sz="2000" smtClean="0"/>
              <a:t>группы курортов - Минеральных вод и Причерноморская. Анапа - самый большой</a:t>
            </a:r>
            <a:br>
              <a:rPr lang="ru-RU" altLang="ru-RU" sz="2000" smtClean="0"/>
            </a:br>
            <a:r>
              <a:rPr lang="ru-RU" altLang="ru-RU" sz="2000" smtClean="0"/>
              <a:t>детский курорт России . Число солнечных дней здесь достигает 280  в год.</a:t>
            </a:r>
            <a:br>
              <a:rPr lang="ru-RU" altLang="ru-RU" sz="2000" smtClean="0"/>
            </a:br>
            <a:r>
              <a:rPr lang="ru-RU" altLang="ru-RU" sz="2000" smtClean="0"/>
              <a:t>Осадки выпадают реже, чем в других южных районах побережья Черного моря.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</p:txBody>
      </p:sp>
      <p:pic>
        <p:nvPicPr>
          <p:cNvPr id="10242" name="Picture 2" descr="C:\Documents and Settings\User\Мои документы\география\elbru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571500"/>
            <a:ext cx="4000500" cy="5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3214688" y="571500"/>
            <a:ext cx="5749925" cy="6286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/>
              <a:t>Курорт Сочи вытянут на 140 км. Здесь насчитывается свыше 150 санаториев и</a:t>
            </a:r>
            <a:br>
              <a:rPr lang="ru-RU" altLang="ru-RU" sz="2000" smtClean="0"/>
            </a:br>
            <a:r>
              <a:rPr lang="ru-RU" altLang="ru-RU" sz="2000" smtClean="0"/>
              <a:t>домов отдыха. Это крупнейший в России климатический и бальнеологический</a:t>
            </a:r>
            <a:br>
              <a:rPr lang="ru-RU" altLang="ru-RU" sz="2000" smtClean="0"/>
            </a:br>
            <a:r>
              <a:rPr lang="ru-RU" altLang="ru-RU" sz="2000" smtClean="0"/>
              <a:t>курорт. Основное лечебное средство - мацестинские сероводородно-хлоридно-</a:t>
            </a:r>
            <a:br>
              <a:rPr lang="ru-RU" altLang="ru-RU" sz="2000" smtClean="0"/>
            </a:br>
            <a:r>
              <a:rPr lang="ru-RU" altLang="ru-RU" sz="2000" smtClean="0"/>
              <a:t>натриевые воды. В санаториях Кисловодска, Пятигорска, Железноводска и</a:t>
            </a:r>
            <a:br>
              <a:rPr lang="ru-RU" altLang="ru-RU" sz="2000" smtClean="0"/>
            </a:br>
            <a:r>
              <a:rPr lang="ru-RU" altLang="ru-RU" sz="2000" smtClean="0"/>
              <a:t>Ессентуков лечатся ежегодно сотни тысяч человек.   В районе исключительно</a:t>
            </a:r>
            <a:br>
              <a:rPr lang="ru-RU" altLang="ru-RU" sz="2000" smtClean="0"/>
            </a:br>
            <a:r>
              <a:rPr lang="ru-RU" altLang="ru-RU" sz="2000" smtClean="0"/>
              <a:t>благоприятные условия для развития туризма и альпинизма. Заслуженной славой</a:t>
            </a:r>
            <a:br>
              <a:rPr lang="ru-RU" altLang="ru-RU" sz="2000" smtClean="0"/>
            </a:br>
            <a:r>
              <a:rPr lang="ru-RU" altLang="ru-RU" sz="2000" smtClean="0"/>
              <a:t>пользуются у туристов Баксанское ущелье, Теберда, Домбай, Архыз и другие</a:t>
            </a:r>
            <a:br>
              <a:rPr lang="ru-RU" altLang="ru-RU" sz="2000" smtClean="0"/>
            </a:br>
            <a:r>
              <a:rPr lang="ru-RU" altLang="ru-RU" sz="2000" smtClean="0"/>
              <a:t>места с уникальными ландшафтами. В то же время рекреационные ресурсы</a:t>
            </a:r>
            <a:br>
              <a:rPr lang="ru-RU" altLang="ru-RU" sz="2000" smtClean="0"/>
            </a:br>
            <a:r>
              <a:rPr lang="ru-RU" altLang="ru-RU" sz="2000" smtClean="0"/>
              <a:t>побережья Каспийского моря и ресурсы горной зоны используются очень слабо.</a:t>
            </a:r>
            <a:br>
              <a:rPr lang="ru-RU" altLang="ru-RU" sz="2000" smtClean="0"/>
            </a:br>
            <a:r>
              <a:rPr lang="ru-RU" altLang="ru-RU" sz="2000" smtClean="0"/>
              <a:t>Дальнейшее развитие курортно-рекреационного комплекса представляется наиболее</a:t>
            </a:r>
            <a:br>
              <a:rPr lang="ru-RU" altLang="ru-RU" sz="2000" smtClean="0"/>
            </a:br>
            <a:r>
              <a:rPr lang="ru-RU" altLang="ru-RU" sz="2000" smtClean="0"/>
              <a:t>эффективным и целесообразным направлением в развитии всего  хозяйства Северо-</a:t>
            </a:r>
            <a:br>
              <a:rPr lang="ru-RU" altLang="ru-RU" sz="2000" smtClean="0"/>
            </a:br>
            <a:r>
              <a:rPr lang="ru-RU" altLang="ru-RU" sz="2000" smtClean="0"/>
              <a:t>Кавказского экономического района.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2" name="Picture 2" descr="C:\Program Files\Miranda IM K&amp;S Pack Ultimate\Принятые файлы\2844486\so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857250"/>
            <a:ext cx="3000375" cy="49291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000125"/>
            <a:ext cx="4543425" cy="512603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Малообеспечен</a:t>
            </a:r>
            <a:r>
              <a:rPr lang="ru-RU" dirty="0" smtClean="0"/>
              <a:t> Северный Кавказ  лесными ресурсами (на его долю приходится лишь</a:t>
            </a:r>
            <a:br>
              <a:rPr lang="ru-RU" dirty="0" smtClean="0"/>
            </a:br>
            <a:r>
              <a:rPr lang="ru-RU" dirty="0" smtClean="0"/>
              <a:t>0,5 % ). Их особенностью является то, что 65 % леса относится к высокогорным</a:t>
            </a:r>
            <a:br>
              <a:rPr lang="ru-RU" dirty="0" smtClean="0"/>
            </a:br>
            <a:r>
              <a:rPr lang="ru-RU" dirty="0" smtClean="0"/>
              <a:t>лесам и не имеют эксплуатационного значения. В связи с этим леса Северного</a:t>
            </a:r>
            <a:br>
              <a:rPr lang="ru-RU" dirty="0" smtClean="0"/>
            </a:br>
            <a:r>
              <a:rPr lang="ru-RU" dirty="0" smtClean="0"/>
              <a:t>Кавказа могут рассматриваться с точки зрения их рекреационно-оздоровительной</a:t>
            </a:r>
            <a:br>
              <a:rPr lang="ru-RU" dirty="0" smtClean="0"/>
            </a:br>
            <a:r>
              <a:rPr lang="ru-RU" dirty="0" smtClean="0"/>
              <a:t>и природоохранной полезности.</a:t>
            </a:r>
            <a:endParaRPr lang="ru-RU" dirty="0"/>
          </a:p>
        </p:txBody>
      </p:sp>
      <p:pic>
        <p:nvPicPr>
          <p:cNvPr id="9218" name="Picture 2" descr="C:\Program Files\Miranda IM K&amp;S Pack Ultimate\Принятые файлы\2844486\1256888289_12485250311583-30_10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857375"/>
            <a:ext cx="3810000" cy="3357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4"/>
          <p:cNvSpPr txBox="1">
            <a:spLocks noChangeArrowheads="1"/>
          </p:cNvSpPr>
          <p:nvPr/>
        </p:nvSpPr>
        <p:spPr bwMode="auto">
          <a:xfrm>
            <a:off x="6000750" y="260350"/>
            <a:ext cx="29289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Monotype Corsiva" panose="03010101010201010101" pitchFamily="66" charset="0"/>
              </a:rPr>
              <a:t>Большая часть равнинного Северного Кавказа лежит в зоне степей. Только на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востоке они сменяются полупустынями. Предгорья Большого Кавказа покрыты</a:t>
            </a:r>
            <a:br>
              <a:rPr lang="ru-RU" altLang="ru-RU">
                <a:latin typeface="Monotype Corsiva" panose="03010101010201010101" pitchFamily="66" charset="0"/>
              </a:rPr>
            </a:br>
            <a:r>
              <a:rPr lang="ru-RU" altLang="ru-RU">
                <a:latin typeface="Monotype Corsiva" panose="03010101010201010101" pitchFamily="66" charset="0"/>
              </a:rPr>
              <a:t>широколиственными и хвойными лесами, преобладает дуб, бук и граб.</a:t>
            </a:r>
            <a:br>
              <a:rPr lang="ru-RU" altLang="ru-RU">
                <a:latin typeface="Monotype Corsiva" panose="03010101010201010101" pitchFamily="66" charset="0"/>
              </a:rPr>
            </a:br>
            <a:endParaRPr lang="ru-RU" altLang="ru-RU">
              <a:latin typeface="Monotype Corsiva" panose="03010101010201010101" pitchFamily="66" charset="0"/>
            </a:endParaRPr>
          </a:p>
        </p:txBody>
      </p:sp>
      <p:pic>
        <p:nvPicPr>
          <p:cNvPr id="11266" name="Picture 2" descr="C:\Program Files\Miranda IM K&amp;S Pack Ultimate\Принятые файлы\2844486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2714625" cy="2571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1267" name="Picture 3" descr="C:\Program Files\Miranda IM K&amp;S Pack Ultimate\Принятые файлы\2844486\beech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286125"/>
            <a:ext cx="2928937" cy="3286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4572000" y="549275"/>
            <a:ext cx="4257675" cy="5191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     </a:t>
            </a:r>
            <a:r>
              <a:rPr lang="ru-RU" altLang="ru-RU" sz="2000" smtClean="0"/>
              <a:t>По природным условиям Северный Кавказ  разделяется на несколько зон:</a:t>
            </a:r>
            <a:br>
              <a:rPr lang="ru-RU" altLang="ru-RU" sz="2000" smtClean="0"/>
            </a:br>
            <a:r>
              <a:rPr lang="ru-RU" altLang="ru-RU" sz="2000" smtClean="0"/>
              <a:t>острозасушливую, засушливую, зону неустойчивого увлажнения и влажную зону.</a:t>
            </a:r>
            <a:br>
              <a:rPr lang="ru-RU" altLang="ru-RU" sz="2000" smtClean="0"/>
            </a:br>
            <a:r>
              <a:rPr lang="ru-RU" altLang="ru-RU" sz="2000" smtClean="0"/>
              <a:t>Годовое количество осадков в острозасушливой зоне ниже 300 мм, из них 60 %</a:t>
            </a:r>
            <a:br>
              <a:rPr lang="ru-RU" altLang="ru-RU" sz="2000" smtClean="0"/>
            </a:br>
            <a:r>
              <a:rPr lang="ru-RU" altLang="ru-RU" sz="2000" smtClean="0"/>
              <a:t>выпадает летом в виде дождей, быстро испаряющихся при высокой температуре.</a:t>
            </a:r>
            <a:br>
              <a:rPr lang="ru-RU" altLang="ru-RU" sz="2000" smtClean="0"/>
            </a:br>
            <a:r>
              <a:rPr lang="ru-RU" altLang="ru-RU" sz="2000" smtClean="0"/>
              <a:t>Здесь преобладают бедные каштановые почвы.</a:t>
            </a:r>
            <a:br>
              <a:rPr lang="ru-RU" altLang="ru-RU" sz="2000" smtClean="0"/>
            </a:br>
            <a:r>
              <a:rPr lang="ru-RU" altLang="ru-RU" sz="2000" smtClean="0"/>
              <a:t>Влажная зона с осадками свыше 550 мм занимает лесостепную, лесную и горную</a:t>
            </a:r>
            <a:br>
              <a:rPr lang="ru-RU" altLang="ru-RU" sz="2000" smtClean="0"/>
            </a:br>
            <a:r>
              <a:rPr lang="ru-RU" altLang="ru-RU" sz="2000" smtClean="0"/>
              <a:t>области южных районов Северного Кавказа. В степи залегают мощные черноземы.</a:t>
            </a:r>
          </a:p>
        </p:txBody>
      </p:sp>
      <p:pic>
        <p:nvPicPr>
          <p:cNvPr id="12290" name="Picture 2" descr="C:\Documents and Settings\User\Мои документы\география\011060_2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642938"/>
            <a:ext cx="3009900" cy="45243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3924300" y="188913"/>
            <a:ext cx="4824413" cy="64801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</a:t>
            </a:r>
            <a:r>
              <a:rPr lang="ru-RU" altLang="ru-RU" sz="2000" smtClean="0"/>
              <a:t>Северокавказский район один из наиболее густонаселенных районов страны. На</a:t>
            </a:r>
            <a:br>
              <a:rPr lang="ru-RU" altLang="ru-RU" sz="2000" smtClean="0"/>
            </a:br>
            <a:r>
              <a:rPr lang="ru-RU" altLang="ru-RU" sz="2000" smtClean="0"/>
              <a:t>его территории проживает свыше 18 млн человек. средняя плотность населения 50</a:t>
            </a:r>
            <a:br>
              <a:rPr lang="ru-RU" altLang="ru-RU" sz="2000" smtClean="0"/>
            </a:br>
            <a:r>
              <a:rPr lang="ru-RU" altLang="ru-RU" sz="2000" smtClean="0"/>
              <a:t>ч/ кв. км. От других районов страны  население Северного Кавказа отличается</a:t>
            </a:r>
            <a:br>
              <a:rPr lang="ru-RU" altLang="ru-RU" sz="2000" smtClean="0"/>
            </a:br>
            <a:r>
              <a:rPr lang="ru-RU" altLang="ru-RU" sz="2000" smtClean="0"/>
              <a:t>многонациональностью. В одном только Дагестане проживает более 30</a:t>
            </a:r>
            <a:br>
              <a:rPr lang="ru-RU" altLang="ru-RU" sz="2000" smtClean="0"/>
            </a:br>
            <a:r>
              <a:rPr lang="ru-RU" altLang="ru-RU" sz="2000" smtClean="0"/>
              <a:t>народностей. На равнинах Предкавказья и Нижнего Дона  преобладают русские и</a:t>
            </a:r>
            <a:br>
              <a:rPr lang="ru-RU" altLang="ru-RU" sz="2000" smtClean="0"/>
            </a:br>
            <a:r>
              <a:rPr lang="ru-RU" altLang="ru-RU" sz="2000" smtClean="0"/>
              <a:t>украинцы. Наиболее многочисленные коренные национальности   Северного Кавказа</a:t>
            </a:r>
            <a:br>
              <a:rPr lang="ru-RU" altLang="ru-RU" sz="2000" smtClean="0"/>
            </a:br>
            <a:r>
              <a:rPr lang="ru-RU" altLang="ru-RU" sz="2000" smtClean="0"/>
              <a:t>образуют  самостоятельные республики : Адыгею, Дагестан, Кабардино-</a:t>
            </a:r>
            <a:br>
              <a:rPr lang="ru-RU" altLang="ru-RU" sz="2000" smtClean="0"/>
            </a:br>
            <a:r>
              <a:rPr lang="ru-RU" altLang="ru-RU" sz="2000" smtClean="0"/>
              <a:t>Балкарскую, Карачаево- Черкесскую, Северную Осетию, Ингушскую и Чеченскую.</a:t>
            </a:r>
            <a:br>
              <a:rPr lang="ru-RU" altLang="ru-RU" sz="2000" smtClean="0"/>
            </a:br>
            <a:r>
              <a:rPr lang="ru-RU" altLang="ru-RU" sz="2000" smtClean="0"/>
              <a:t>На Северном Кавказе  преобладает городское население (54 %). Города в</a:t>
            </a:r>
            <a:br>
              <a:rPr lang="ru-RU" altLang="ru-RU" sz="2000" smtClean="0"/>
            </a:br>
            <a:r>
              <a:rPr lang="ru-RU" altLang="ru-RU" sz="2000" smtClean="0"/>
              <a:t>основном средние и малые . В районе  насчитывается 8 тысяч сельских</a:t>
            </a:r>
            <a:br>
              <a:rPr lang="ru-RU" altLang="ru-RU" sz="2000" smtClean="0"/>
            </a:br>
            <a:r>
              <a:rPr lang="ru-RU" altLang="ru-RU" sz="2000" smtClean="0"/>
              <a:t>поселений. Станицы расположены в степной зоне Северного Кавказа и велики по</a:t>
            </a:r>
            <a:br>
              <a:rPr lang="ru-RU" altLang="ru-RU" sz="2000" smtClean="0"/>
            </a:br>
            <a:r>
              <a:rPr lang="ru-RU" altLang="ru-RU" sz="2000" smtClean="0"/>
              <a:t>территории и численности населения.  Для горных районов характерны мелкие и</a:t>
            </a:r>
            <a:br>
              <a:rPr lang="ru-RU" altLang="ru-RU" sz="2000" smtClean="0"/>
            </a:br>
            <a:r>
              <a:rPr lang="ru-RU" altLang="ru-RU" sz="2000" smtClean="0"/>
              <a:t>средние поселения.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13314" name="Picture 2" descr="C:\Program Files\Miranda IM K&amp;S Pack Ultimate\Принятые файлы\2844486\1263046317_657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2071688"/>
            <a:ext cx="3071812" cy="2143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000500" y="857250"/>
            <a:ext cx="4686300" cy="5268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700" smtClean="0">
                <a:latin typeface="Arial" panose="020B0604020202020204" pitchFamily="34" charset="0"/>
              </a:rPr>
              <a:t>   </a:t>
            </a:r>
            <a:r>
              <a:rPr lang="ru-RU" altLang="ru-RU" sz="2700" smtClean="0"/>
              <a:t>В отличие</a:t>
            </a:r>
            <a:br>
              <a:rPr lang="ru-RU" altLang="ru-RU" sz="2700" smtClean="0"/>
            </a:br>
            <a:r>
              <a:rPr lang="ru-RU" altLang="ru-RU" sz="2700" smtClean="0"/>
              <a:t>от других районов европейской части России на Северном Кавказе высок</a:t>
            </a:r>
            <a:br>
              <a:rPr lang="ru-RU" altLang="ru-RU" sz="2700" smtClean="0"/>
            </a:br>
            <a:r>
              <a:rPr lang="ru-RU" altLang="ru-RU" sz="2700" smtClean="0"/>
              <a:t>естественный прирост населения. </a:t>
            </a:r>
          </a:p>
        </p:txBody>
      </p:sp>
      <p:pic>
        <p:nvPicPr>
          <p:cNvPr id="4" name="Picture 5" descr="C:\Program Files\Miranda IM K&amp;S Pack Ultimate\Принятые файлы\2844486\640230_200403301625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125538"/>
            <a:ext cx="3214688" cy="19462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5" name="Picture 4" descr="C:\Program Files\Miranda IM K&amp;S Pack Ultimate\Принятые файлы\2844486\640232_20040330162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643313"/>
            <a:ext cx="3143250" cy="1643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600200"/>
            <a:ext cx="4614862" cy="4525963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Северо</a:t>
            </a:r>
            <a:r>
              <a:rPr lang="ru-RU" dirty="0" smtClean="0"/>
              <a:t> - Кавказский экономический район один из крупнейших  районов России. Северный Кавказ расположен между тремя морями (Черным, Азовским, Каспийским), </a:t>
            </a:r>
            <a:br>
              <a:rPr lang="ru-RU" dirty="0" smtClean="0"/>
            </a:br>
            <a:r>
              <a:rPr lang="ru-RU" dirty="0" smtClean="0"/>
              <a:t>Главным Кавказским хребтом, </a:t>
            </a:r>
            <a:r>
              <a:rPr lang="ru-RU" dirty="0" err="1" smtClean="0"/>
              <a:t>Кумо</a:t>
            </a:r>
            <a:r>
              <a:rPr lang="ru-RU" dirty="0" smtClean="0"/>
              <a:t> - </a:t>
            </a:r>
            <a:r>
              <a:rPr lang="ru-RU" dirty="0" err="1" smtClean="0"/>
              <a:t>Манычской</a:t>
            </a:r>
            <a:r>
              <a:rPr lang="ru-RU" dirty="0" smtClean="0"/>
              <a:t> впадиной и южной оконечностью</a:t>
            </a:r>
            <a:br>
              <a:rPr lang="ru-RU" dirty="0" smtClean="0"/>
            </a:br>
            <a:r>
              <a:rPr lang="ru-RU" dirty="0" smtClean="0"/>
              <a:t>Русской равнины.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Площадь: 355,1 тыс. км2. Население: 17,7 млн.. чел.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Documents and Settings\User\Мои документы\география\skavkaz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528763"/>
            <a:ext cx="3648075" cy="4643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/>
          <p:cNvSpPr>
            <a:spLocks noGrp="1"/>
          </p:cNvSpPr>
          <p:nvPr>
            <p:ph idx="1"/>
          </p:nvPr>
        </p:nvSpPr>
        <p:spPr>
          <a:xfrm>
            <a:off x="5214938" y="1285875"/>
            <a:ext cx="3471862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    </a:t>
            </a:r>
            <a:r>
              <a:rPr lang="ru-RU" altLang="ru-RU" sz="2000" smtClean="0"/>
              <a:t>В настоящее время в связи со сложной</a:t>
            </a:r>
            <a:br>
              <a:rPr lang="ru-RU" altLang="ru-RU" sz="2000" smtClean="0"/>
            </a:br>
            <a:r>
              <a:rPr lang="ru-RU" altLang="ru-RU" sz="2000" smtClean="0"/>
              <a:t>финансово-экономической ситуацией в стране здесь происходит высвобождение</a:t>
            </a:r>
            <a:br>
              <a:rPr lang="ru-RU" altLang="ru-RU" sz="2000" smtClean="0"/>
            </a:br>
            <a:r>
              <a:rPr lang="ru-RU" altLang="ru-RU" sz="2000" smtClean="0"/>
              <a:t>рабочей силы и превращение района в трудоизбыточный.</a:t>
            </a:r>
            <a:br>
              <a:rPr lang="ru-RU" altLang="ru-RU" sz="2000" smtClean="0"/>
            </a:br>
            <a:r>
              <a:rPr lang="ru-RU" altLang="ru-RU" sz="2000" smtClean="0"/>
              <a:t>В этих условиях  проблема занятости приобретает особую актуальность. В то же</a:t>
            </a:r>
            <a:r>
              <a:rPr lang="ru-RU" altLang="ru-RU" sz="2000" smtClean="0">
                <a:latin typeface="Arial" panose="020B0604020202020204" pitchFamily="34" charset="0"/>
              </a:rPr>
              <a:t> </a:t>
            </a:r>
            <a:r>
              <a:rPr lang="ru-RU" altLang="ru-RU" sz="2000" smtClean="0"/>
              <a:t>время в связи с Чеченской войной и другими национальными конфликтами</a:t>
            </a:r>
            <a:br>
              <a:rPr lang="ru-RU" altLang="ru-RU" sz="2000" smtClean="0"/>
            </a:br>
            <a:r>
              <a:rPr lang="ru-RU" altLang="ru-RU" sz="2000" smtClean="0"/>
              <a:t>наблюдается миграционный отток беженцев, особенно русскоязычного населения, в</a:t>
            </a:r>
            <a:br>
              <a:rPr lang="ru-RU" altLang="ru-RU" sz="2000" smtClean="0"/>
            </a:br>
            <a:r>
              <a:rPr lang="ru-RU" altLang="ru-RU" sz="2000" smtClean="0"/>
              <a:t>другие районы России.</a:t>
            </a:r>
          </a:p>
        </p:txBody>
      </p:sp>
      <p:pic>
        <p:nvPicPr>
          <p:cNvPr id="14338" name="Picture 2" descr="C:\Documents and Settings\User\Мои документы\география\baner_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4500562" cy="3929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3714750" y="714375"/>
            <a:ext cx="5105400" cy="614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</a:t>
            </a:r>
            <a:r>
              <a:rPr lang="ru-RU" altLang="ru-RU" sz="2000" smtClean="0"/>
              <a:t>Огромное значение для внутренних перевозок и для связей с другими районами</a:t>
            </a:r>
            <a:br>
              <a:rPr lang="ru-RU" altLang="ru-RU" sz="2000" smtClean="0"/>
            </a:br>
            <a:r>
              <a:rPr lang="ru-RU" altLang="ru-RU" sz="2000" smtClean="0"/>
              <a:t>России и странами зарубежья имеет транспорт, и прежде всего железнодорожный.</a:t>
            </a:r>
            <a:br>
              <a:rPr lang="ru-RU" altLang="ru-RU" sz="2000" smtClean="0"/>
            </a:br>
            <a:r>
              <a:rPr lang="ru-RU" altLang="ru-RU" sz="2000" smtClean="0"/>
              <a:t>Главная магистраль - Северо-Кавказская с продолжением в Азербайджан.</a:t>
            </a:r>
            <a:br>
              <a:rPr lang="ru-RU" altLang="ru-RU" sz="2000" smtClean="0"/>
            </a:br>
            <a:r>
              <a:rPr lang="ru-RU" altLang="ru-RU" sz="2000" smtClean="0"/>
              <a:t>Кроме этой главной магистрали в районе проходит дорога, соединяющая Волгоград</a:t>
            </a:r>
            <a:br>
              <a:rPr lang="ru-RU" altLang="ru-RU" sz="2000" smtClean="0"/>
            </a:br>
            <a:r>
              <a:rPr lang="ru-RU" altLang="ru-RU" sz="2000" smtClean="0"/>
              <a:t>с Сальском, Краснодаром и Новороссийском, пересекая Кавказскую дорогу.</a:t>
            </a:r>
            <a:br>
              <a:rPr lang="ru-RU" altLang="ru-RU" sz="2000" smtClean="0"/>
            </a:br>
            <a:r>
              <a:rPr lang="ru-RU" altLang="ru-RU" sz="2000" smtClean="0"/>
              <a:t>Получил развитие трубопроводный  транспорт. Особенно важна роль нефтепровода</a:t>
            </a:r>
            <a:br>
              <a:rPr lang="ru-RU" altLang="ru-RU" sz="2000" smtClean="0"/>
            </a:br>
            <a:r>
              <a:rPr lang="ru-RU" altLang="ru-RU" sz="2000" smtClean="0"/>
              <a:t>Махачкала - Грозный - Туапсе.</a:t>
            </a:r>
            <a:br>
              <a:rPr lang="ru-RU" altLang="ru-RU" sz="2000" smtClean="0"/>
            </a:br>
            <a:r>
              <a:rPr lang="ru-RU" altLang="ru-RU" sz="2000" smtClean="0"/>
              <a:t>Вывоз из Северного Кавказа преобладает над ввозом. Вывозятся уголь, нефть,</a:t>
            </a:r>
            <a:br>
              <a:rPr lang="ru-RU" altLang="ru-RU" sz="2000" smtClean="0"/>
            </a:br>
            <a:r>
              <a:rPr lang="ru-RU" altLang="ru-RU" sz="2000" smtClean="0"/>
              <a:t>газ, хлеб, строительные материалы, овощи, фрукты, консервы, вино, продукция</a:t>
            </a:r>
            <a:br>
              <a:rPr lang="ru-RU" altLang="ru-RU" sz="2000" smtClean="0"/>
            </a:br>
            <a:r>
              <a:rPr lang="ru-RU" altLang="ru-RU" sz="2000" smtClean="0"/>
              <a:t>машиностроения. Ввозят на Северный Кавказ лес и пиломатериалы, прокат черных</a:t>
            </a:r>
            <a:br>
              <a:rPr lang="ru-RU" altLang="ru-RU" sz="2000" smtClean="0"/>
            </a:br>
            <a:r>
              <a:rPr lang="ru-RU" altLang="ru-RU" sz="2000" smtClean="0"/>
              <a:t>металлов, машины и оборудование, автомобили, тракторы, калийные и фосфорные</a:t>
            </a:r>
            <a:br>
              <a:rPr lang="ru-RU" altLang="ru-RU" sz="2000" smtClean="0"/>
            </a:br>
            <a:r>
              <a:rPr lang="ru-RU" altLang="ru-RU" sz="2000" smtClean="0"/>
              <a:t>удобрения, продукцию легкой промышленности</a:t>
            </a:r>
          </a:p>
        </p:txBody>
      </p:sp>
      <p:pic>
        <p:nvPicPr>
          <p:cNvPr id="2" name="Picture 2" descr="C:\Program Files\Miranda IM K&amp;S Pack Ultimate\Принятые файлы\2844486\2013_3-b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603375"/>
            <a:ext cx="3357563" cy="3857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>
          <a:xfrm>
            <a:off x="3929063" y="785813"/>
            <a:ext cx="4757737" cy="53403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500" smtClean="0">
                <a:latin typeface="Arial" panose="020B0604020202020204" pitchFamily="34" charset="0"/>
              </a:rPr>
              <a:t>   </a:t>
            </a:r>
            <a:r>
              <a:rPr lang="ru-RU" altLang="ru-RU" sz="2500" smtClean="0"/>
              <a:t>Основой экономики  Северного Кавказа является электроэнергетика. Во многих</a:t>
            </a:r>
            <a:br>
              <a:rPr lang="ru-RU" altLang="ru-RU" sz="2500" smtClean="0"/>
            </a:br>
            <a:r>
              <a:rPr lang="ru-RU" altLang="ru-RU" sz="2500" smtClean="0"/>
              <a:t>районах построены тепловые и гидравлические электростанции. Наиболее крупные</a:t>
            </a:r>
            <a:br>
              <a:rPr lang="ru-RU" altLang="ru-RU" sz="2500" smtClean="0"/>
            </a:br>
            <a:r>
              <a:rPr lang="ru-RU" altLang="ru-RU" sz="2500" smtClean="0"/>
              <a:t>тепловые электростанции созданы в Краснодаре, Грозном, Новочеркасске,</a:t>
            </a:r>
            <a:br>
              <a:rPr lang="ru-RU" altLang="ru-RU" sz="2500" smtClean="0"/>
            </a:br>
            <a:r>
              <a:rPr lang="ru-RU" altLang="ru-RU" sz="2500" smtClean="0"/>
              <a:t>Невинномысске,  а  среди гидроэлектростанций выделяются : Цимлянская,</a:t>
            </a:r>
            <a:br>
              <a:rPr lang="ru-RU" altLang="ru-RU" sz="2500" smtClean="0"/>
            </a:br>
            <a:r>
              <a:rPr lang="ru-RU" altLang="ru-RU" sz="2500" smtClean="0"/>
              <a:t>Гизельдонская, Баксанская, Белореченская. Энергосистема района  соединена с</a:t>
            </a:r>
            <a:br>
              <a:rPr lang="ru-RU" altLang="ru-RU" sz="2500" smtClean="0"/>
            </a:br>
            <a:r>
              <a:rPr lang="ru-RU" altLang="ru-RU" sz="2500" smtClean="0"/>
              <a:t>Донбассом, Поволжьем.</a:t>
            </a:r>
          </a:p>
        </p:txBody>
      </p:sp>
      <p:pic>
        <p:nvPicPr>
          <p:cNvPr id="16386" name="Picture 2" descr="C:\Program Files\Miranda IM K&amp;S Pack Ultimate\Принятые файлы\2844486\clyde_hydro_8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714500"/>
            <a:ext cx="3286125" cy="3143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429125" y="785813"/>
            <a:ext cx="4257675" cy="5340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700" smtClean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700" smtClean="0">
                <a:latin typeface="Arial" panose="020B0604020202020204" pitchFamily="34" charset="0"/>
              </a:rPr>
              <a:t>   </a:t>
            </a:r>
            <a:r>
              <a:rPr lang="ru-RU" altLang="ru-RU" sz="2700" smtClean="0"/>
              <a:t>Химический комплекс развивается преимущественно на местном  сырье и</a:t>
            </a:r>
            <a:br>
              <a:rPr lang="ru-RU" altLang="ru-RU" sz="2700" smtClean="0"/>
            </a:br>
            <a:r>
              <a:rPr lang="ru-RU" altLang="ru-RU" sz="2700" smtClean="0"/>
              <a:t>производит разнообразные  виды продукции - фосфорные и азотные  удобрения,</a:t>
            </a:r>
            <a:br>
              <a:rPr lang="ru-RU" altLang="ru-RU" sz="2700" smtClean="0"/>
            </a:br>
            <a:r>
              <a:rPr lang="ru-RU" altLang="ru-RU" sz="2700" smtClean="0"/>
              <a:t>лаки и краски, синтетические моющие средства, пластмассы и искусственные</a:t>
            </a:r>
            <a:br>
              <a:rPr lang="ru-RU" altLang="ru-RU" sz="2700" smtClean="0"/>
            </a:br>
            <a:r>
              <a:rPr lang="ru-RU" altLang="ru-RU" sz="2700" smtClean="0"/>
              <a:t>волокна.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700" smtClean="0"/>
          </a:p>
        </p:txBody>
      </p:sp>
      <p:pic>
        <p:nvPicPr>
          <p:cNvPr id="17410" name="Picture 2" descr="C:\Program Files\Miranda IM K&amp;S Pack Ultimate\Принятые файлы\2844486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785813"/>
            <a:ext cx="3571875" cy="2786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7411" name="Picture 3" descr="C:\Program Files\Miranda IM K&amp;S Pack Ultimate\Принятые файлы\2844486\kras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857625"/>
            <a:ext cx="3643313" cy="23241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3571875" y="1143000"/>
            <a:ext cx="5114925" cy="49831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200" smtClean="0"/>
              <a:t>К отраслям рыночной специализации относятся сельскохозяйственное</a:t>
            </a:r>
            <a:br>
              <a:rPr lang="ru-RU" altLang="ru-RU" sz="2200" smtClean="0"/>
            </a:br>
            <a:r>
              <a:rPr lang="ru-RU" altLang="ru-RU" sz="2200" smtClean="0"/>
              <a:t>машиностроение и производство технологического и бурового оборудования для</a:t>
            </a:r>
            <a:r>
              <a:rPr lang="ru-RU" altLang="ru-RU" sz="2200" smtClean="0">
                <a:latin typeface="Arial" panose="020B0604020202020204" pitchFamily="34" charset="0"/>
              </a:rPr>
              <a:t> </a:t>
            </a:r>
            <a:r>
              <a:rPr lang="ru-RU" altLang="ru-RU" sz="2200" smtClean="0"/>
              <a:t>газовой и нефтяной промышленности. Отраслью рыночного значения является</a:t>
            </a:r>
            <a:br>
              <a:rPr lang="ru-RU" altLang="ru-RU" sz="2200" smtClean="0"/>
            </a:br>
            <a:r>
              <a:rPr lang="ru-RU" altLang="ru-RU" sz="2200" smtClean="0"/>
              <a:t>производство электровозов - Новочеркасск. В Северо-Кавказском районе также</a:t>
            </a:r>
            <a:br>
              <a:rPr lang="ru-RU" altLang="ru-RU" sz="2200" smtClean="0"/>
            </a:br>
            <a:r>
              <a:rPr lang="ru-RU" altLang="ru-RU" sz="2200" smtClean="0"/>
              <a:t>производятся речные и морские суда. Появились новые  трудоемкие отрасли</a:t>
            </a:r>
            <a:br>
              <a:rPr lang="ru-RU" altLang="ru-RU" sz="2200" smtClean="0"/>
            </a:br>
            <a:r>
              <a:rPr lang="ru-RU" altLang="ru-RU" sz="2200" smtClean="0"/>
              <a:t>машиностроения - приборостроение, электротехника и др. Новой отраслью</a:t>
            </a:r>
            <a:br>
              <a:rPr lang="ru-RU" altLang="ru-RU" sz="2200" smtClean="0"/>
            </a:br>
            <a:r>
              <a:rPr lang="ru-RU" altLang="ru-RU" sz="2200" smtClean="0"/>
              <a:t>является атомное машиностроение.</a:t>
            </a:r>
          </a:p>
        </p:txBody>
      </p:sp>
      <p:pic>
        <p:nvPicPr>
          <p:cNvPr id="19458" name="Picture 2" descr="C:\Program Files\Miranda IM K&amp;S Pack Ultimate\Принятые файлы\2844486\em_machinary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3214688" cy="2703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19459" name="Picture 3" descr="C:\Program Files\Miranda IM K&amp;S Pack Ultimate\Принятые файлы\2844486\a665a732bb86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286125"/>
            <a:ext cx="3214688" cy="3159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75" y="785813"/>
            <a:ext cx="5686425" cy="534035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Судя по многочисленному количеству статей в газетах и журналах и передач,</a:t>
            </a:r>
            <a:br>
              <a:rPr lang="ru-RU" dirty="0" smtClean="0"/>
            </a:br>
            <a:r>
              <a:rPr lang="ru-RU" dirty="0" smtClean="0"/>
              <a:t>можно сделать вывод, что современный Северный Кавказ живет за счет</a:t>
            </a:r>
            <a:br>
              <a:rPr lang="ru-RU" dirty="0" smtClean="0"/>
            </a:br>
            <a:r>
              <a:rPr lang="ru-RU" dirty="0" smtClean="0"/>
              <a:t>натурального хозяйства и дотаций из Москвы.</a:t>
            </a:r>
            <a:br>
              <a:rPr lang="ru-RU" dirty="0" smtClean="0"/>
            </a:br>
            <a:r>
              <a:rPr lang="ru-RU" dirty="0" smtClean="0"/>
              <a:t>Как уже упоминалось этот регион является далеко не бедным в отношении</a:t>
            </a:r>
            <a:br>
              <a:rPr lang="ru-RU" dirty="0" smtClean="0"/>
            </a:br>
            <a:r>
              <a:rPr lang="ru-RU" dirty="0" smtClean="0"/>
              <a:t>природных ресурсов, однако же  сейчас, как и в советские времена доходная</a:t>
            </a:r>
            <a:br>
              <a:rPr lang="ru-RU" dirty="0" smtClean="0"/>
            </a:br>
            <a:r>
              <a:rPr lang="ru-RU" dirty="0" smtClean="0"/>
              <a:t>часть региональных бюджетов почти на 60-85 % обеспечена трансфертами. Большая</a:t>
            </a:r>
            <a:br>
              <a:rPr lang="ru-RU" dirty="0" smtClean="0"/>
            </a:br>
            <a:r>
              <a:rPr lang="ru-RU" dirty="0" smtClean="0"/>
              <a:t>часть денег разворовывается, их не хватает на своевременную выплату зарплаты</a:t>
            </a:r>
            <a:br>
              <a:rPr lang="ru-RU" dirty="0" smtClean="0"/>
            </a:br>
            <a:r>
              <a:rPr lang="ru-RU" dirty="0" smtClean="0"/>
              <a:t>бюджетникам и пенсии.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Picture 2" descr="C:\Documents and Settings\User\Мои документы\география\elbrus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642938"/>
            <a:ext cx="2928938" cy="508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1785938" y="2143125"/>
            <a:ext cx="5429250" cy="1143000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mtClean="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5143500" y="428625"/>
            <a:ext cx="3471863" cy="6097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700" smtClean="0"/>
              <a:t>В состав Северо - Кавказского экономического района входят: Ростовская область. Краснодарский и Ставропольский края, республики Адыгея, Дагестан, Кабардино-Балкарская, Карачаево-Черкесская, Северная Осетия — Алания, Ингушская и Чеченская</a:t>
            </a:r>
            <a:r>
              <a:rPr lang="en-US" altLang="ru-RU" sz="2700" smtClean="0"/>
              <a:t> </a:t>
            </a:r>
            <a:r>
              <a:rPr lang="ru-RU" altLang="ru-RU" sz="2700" smtClean="0"/>
              <a:t>республики.</a:t>
            </a:r>
          </a:p>
          <a:p>
            <a:pPr eaLnBrk="1" hangingPunct="1">
              <a:lnSpc>
                <a:spcPct val="90000"/>
              </a:lnSpc>
            </a:pPr>
            <a:endParaRPr lang="ru-RU" altLang="ru-RU" sz="2700" smtClean="0"/>
          </a:p>
        </p:txBody>
      </p:sp>
      <p:pic>
        <p:nvPicPr>
          <p:cNvPr id="4099" name="Picture 2" descr="C:\Documents and Settings\User\Мои документы\география\reg61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240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3" descr="C:\Documents and Settings\User\Мои документы\география\reg26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8813"/>
            <a:ext cx="1928813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4" descr="C:\Documents and Settings\User\Мои документы\география\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0"/>
            <a:ext cx="214312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C:\Documents and Settings\User\Мои документы\география\reg05m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6188"/>
            <a:ext cx="157162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C:\Documents and Settings\User\Мои документы\география\8_5_radm_621725171_s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928813"/>
            <a:ext cx="16954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7" descr="C:\Documents and Settings\User\Мои документы\география\reg09m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3714750"/>
            <a:ext cx="1643062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 descr="C:\Documents and Settings\User\Мои документы\география\reg15m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786188"/>
            <a:ext cx="14287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 descr="C:\Documents and Settings\User\Мои документы\география\reg20m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5000625"/>
            <a:ext cx="17430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4929188" y="0"/>
            <a:ext cx="4214812" cy="62865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000" smtClean="0">
                <a:latin typeface="Arial" panose="020B0604020202020204" pitchFamily="34" charset="0"/>
              </a:rPr>
              <a:t>     </a:t>
            </a:r>
            <a:r>
              <a:rPr lang="ru-RU" altLang="ru-RU" sz="2000" smtClean="0"/>
              <a:t>Северокавказский регион является крупнейшим поставщиком нефти и газа. Ведущими отраслями рыночной специализации являются:</a:t>
            </a:r>
            <a:br>
              <a:rPr lang="ru-RU" altLang="ru-RU" sz="2000" smtClean="0"/>
            </a:br>
            <a:r>
              <a:rPr lang="ru-RU" altLang="ru-RU" sz="2000" smtClean="0"/>
              <a:t>газовая, нефтяная,</a:t>
            </a:r>
            <a:r>
              <a:rPr lang="ru-RU" altLang="ru-RU" sz="2000" smtClean="0">
                <a:latin typeface="Arial" panose="020B0604020202020204" pitchFamily="34" charset="0"/>
              </a:rPr>
              <a:t>,</a:t>
            </a:r>
            <a:r>
              <a:rPr lang="ru-RU" altLang="ru-RU" sz="2000" smtClean="0"/>
              <a:t> каменноугольная, цветная металлургия, разнообразное</a:t>
            </a:r>
            <a:br>
              <a:rPr lang="ru-RU" altLang="ru-RU" sz="2000" smtClean="0"/>
            </a:br>
            <a:r>
              <a:rPr lang="ru-RU" altLang="ru-RU" sz="2000" smtClean="0"/>
              <a:t>машиностроение, цементная и пищевая промышленность. Северный  Кавказ -  один из старейших нефтеперерабатывающих районов страны. К</a:t>
            </a:r>
            <a:br>
              <a:rPr lang="ru-RU" altLang="ru-RU" sz="2000" smtClean="0"/>
            </a:br>
            <a:r>
              <a:rPr lang="ru-RU" altLang="ru-RU" sz="2000" smtClean="0"/>
              <a:t>старым районам нефтепереработки Грозный, Туапсе, Краснодар  в последние годы</a:t>
            </a:r>
            <a:br>
              <a:rPr lang="ru-RU" altLang="ru-RU" sz="2000" smtClean="0"/>
            </a:br>
            <a:r>
              <a:rPr lang="ru-RU" altLang="ru-RU" sz="2000" smtClean="0"/>
              <a:t>добавились новые в Предкавказье. Природный газ добывается в основном  в</a:t>
            </a:r>
            <a:br>
              <a:rPr lang="ru-RU" altLang="ru-RU" sz="2000" smtClean="0"/>
            </a:br>
            <a:r>
              <a:rPr lang="ru-RU" altLang="ru-RU" sz="2000" smtClean="0"/>
              <a:t>Ставропольском и Краснодарском краях, а попутный - в Чечне и Дагестане.</a:t>
            </a:r>
            <a:br>
              <a:rPr lang="ru-RU" altLang="ru-RU" sz="2000" smtClean="0"/>
            </a:br>
            <a:r>
              <a:rPr lang="ru-RU" altLang="ru-RU" sz="2000" smtClean="0"/>
              <a:t>Добывается также газовый конденсат - ценнейшее сырье для химической</a:t>
            </a:r>
            <a:br>
              <a:rPr lang="ru-RU" altLang="ru-RU" sz="2000" smtClean="0"/>
            </a:br>
            <a:r>
              <a:rPr lang="ru-RU" altLang="ru-RU" sz="2000" smtClean="0"/>
              <a:t>промышленности. Однако нефтяной промышленности  Чеченской войной нанесен</a:t>
            </a:r>
            <a:br>
              <a:rPr lang="ru-RU" altLang="ru-RU" sz="2000" smtClean="0"/>
            </a:br>
            <a:r>
              <a:rPr lang="ru-RU" altLang="ru-RU" sz="2000" smtClean="0"/>
              <a:t>большой урон.</a:t>
            </a:r>
            <a:br>
              <a:rPr lang="ru-RU" altLang="ru-RU" sz="2000" smtClean="0"/>
            </a:br>
            <a:endParaRPr lang="ru-RU" altLang="ru-RU" sz="2000" smtClean="0"/>
          </a:p>
        </p:txBody>
      </p:sp>
      <p:pic>
        <p:nvPicPr>
          <p:cNvPr id="6147" name="Picture 3" descr="C:\Program Files\Miranda IM K&amp;S Pack Ultimate\Принятые файлы\2844486\color184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214313"/>
            <a:ext cx="2500313" cy="28209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5124" name="Picture 4" descr="C:\Program Files\Miranda IM K&amp;S Pack Ultimate\Принятые файлы\2844486\oil22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2571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C:\Documents and Settings\User\Мои документы\география\181987_image_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000500"/>
            <a:ext cx="2971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Содержимое 2"/>
          <p:cNvSpPr>
            <a:spLocks noGrp="1"/>
          </p:cNvSpPr>
          <p:nvPr>
            <p:ph idx="1"/>
          </p:nvPr>
        </p:nvSpPr>
        <p:spPr>
          <a:xfrm>
            <a:off x="2928938" y="571500"/>
            <a:ext cx="5757862" cy="55546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500" smtClean="0">
                <a:latin typeface="Arial" panose="020B0604020202020204" pitchFamily="34" charset="0"/>
              </a:rPr>
              <a:t>   </a:t>
            </a:r>
            <a:r>
              <a:rPr lang="ru-RU" altLang="ru-RU" sz="2500" smtClean="0"/>
              <a:t>Северокавказский регион отличается  богатством и разнообразием сырьевых и</a:t>
            </a:r>
            <a:br>
              <a:rPr lang="ru-RU" altLang="ru-RU" sz="2500" smtClean="0"/>
            </a:br>
            <a:r>
              <a:rPr lang="ru-RU" altLang="ru-RU" sz="2500" smtClean="0"/>
              <a:t>топливно-энергетических ресурсов. Значительны запасы природного газа.  Общие</a:t>
            </a:r>
            <a:br>
              <a:rPr lang="ru-RU" altLang="ru-RU" sz="2500" smtClean="0"/>
            </a:br>
            <a:r>
              <a:rPr lang="ru-RU" altLang="ru-RU" sz="2500" smtClean="0"/>
              <a:t>геологические запасы углей составляют около  44 млрд т. Сосредоточены  они в</a:t>
            </a:r>
            <a:br>
              <a:rPr lang="ru-RU" altLang="ru-RU" sz="2500" smtClean="0"/>
            </a:br>
            <a:r>
              <a:rPr lang="ru-RU" altLang="ru-RU" sz="2500" smtClean="0"/>
              <a:t>основном в Ростовской области, в восточной части Донбасса.  Преобладают</a:t>
            </a:r>
            <a:br>
              <a:rPr lang="ru-RU" altLang="ru-RU" sz="2500" smtClean="0"/>
            </a:br>
            <a:r>
              <a:rPr lang="ru-RU" altLang="ru-RU" sz="2500" smtClean="0"/>
              <a:t>антрациты залегающие в основном на глубине около 600 метров.</a:t>
            </a:r>
            <a:br>
              <a:rPr lang="ru-RU" altLang="ru-RU" sz="2500" smtClean="0"/>
            </a:br>
            <a:r>
              <a:rPr lang="ru-RU" altLang="ru-RU" sz="2500" smtClean="0"/>
              <a:t>Северный Кавказ располагает значительными ресурсами  руд цветных и редких</a:t>
            </a:r>
            <a:br>
              <a:rPr lang="ru-RU" altLang="ru-RU" sz="2500" smtClean="0"/>
            </a:br>
            <a:r>
              <a:rPr lang="ru-RU" altLang="ru-RU" sz="2500" smtClean="0"/>
              <a:t>металлов (свинца, цинка, серебра, вольфрама, молибдена).</a:t>
            </a:r>
          </a:p>
        </p:txBody>
      </p:sp>
      <p:pic>
        <p:nvPicPr>
          <p:cNvPr id="8195" name="Picture 3" descr="C:\Program Files\Miranda IM K&amp;S Pack Ultimate\Принятые файлы\2844486\coal-train3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857250"/>
            <a:ext cx="3000375" cy="5072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571500"/>
            <a:ext cx="5543550" cy="5786438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Угольная промышленность сосредоточена в Ростовской области, куда заходит</a:t>
            </a:r>
            <a:br>
              <a:rPr lang="ru-RU" dirty="0" smtClean="0"/>
            </a:br>
            <a:r>
              <a:rPr lang="ru-RU" dirty="0" smtClean="0"/>
              <a:t>восточное крыло Донбасса. Угли в небольшом количестве есть также на юге</a:t>
            </a:r>
            <a:br>
              <a:rPr lang="ru-RU" dirty="0" smtClean="0"/>
            </a:br>
            <a:r>
              <a:rPr lang="ru-RU" dirty="0" smtClean="0"/>
              <a:t>Ставропольского края, в Кабардино-Балкарии и Дагестане.</a:t>
            </a:r>
            <a:br>
              <a:rPr lang="ru-RU" dirty="0" smtClean="0"/>
            </a:br>
            <a:r>
              <a:rPr lang="ru-RU" dirty="0" smtClean="0"/>
              <a:t>В районе представлена цветная и черная  металлургия. В  г. Владикавказе</a:t>
            </a:r>
            <a:br>
              <a:rPr lang="ru-RU" dirty="0" smtClean="0"/>
            </a:br>
            <a:r>
              <a:rPr lang="ru-RU" dirty="0" smtClean="0"/>
              <a:t>работает </a:t>
            </a:r>
            <a:r>
              <a:rPr lang="ru-RU" dirty="0" err="1" smtClean="0"/>
              <a:t>электроцинковый</a:t>
            </a:r>
            <a:r>
              <a:rPr lang="ru-RU" dirty="0" smtClean="0"/>
              <a:t>  завод, </a:t>
            </a:r>
            <a:r>
              <a:rPr lang="ru-RU" dirty="0" err="1" smtClean="0"/>
              <a:t>Урупский</a:t>
            </a:r>
            <a:r>
              <a:rPr lang="ru-RU" dirty="0" smtClean="0"/>
              <a:t> горно-обогатительный комбинат  - в</a:t>
            </a:r>
            <a:br>
              <a:rPr lang="ru-RU" dirty="0" smtClean="0"/>
            </a:br>
            <a:r>
              <a:rPr lang="ru-RU" dirty="0" err="1" smtClean="0"/>
              <a:t>Карачаево-Черкессии</a:t>
            </a:r>
            <a:r>
              <a:rPr lang="ru-RU" dirty="0" smtClean="0"/>
              <a:t>,  </a:t>
            </a:r>
            <a:r>
              <a:rPr lang="ru-RU" dirty="0" err="1" smtClean="0"/>
              <a:t>в</a:t>
            </a:r>
            <a:r>
              <a:rPr lang="ru-RU" dirty="0" smtClean="0"/>
              <a:t> Тырныаузе - вольфрамомолибденовый комбинат.</a:t>
            </a:r>
            <a:br>
              <a:rPr lang="ru-RU" dirty="0" smtClean="0"/>
            </a:br>
            <a:r>
              <a:rPr lang="ru-RU" dirty="0" smtClean="0"/>
              <a:t>Металлургические заводы специализируются на производстве стали, труб, а также</a:t>
            </a:r>
            <a:br>
              <a:rPr lang="ru-RU" dirty="0" smtClean="0"/>
            </a:br>
            <a:r>
              <a:rPr lang="ru-RU" dirty="0" smtClean="0"/>
              <a:t>стального литья.</a:t>
            </a:r>
            <a:endParaRPr lang="ru-RU" dirty="0"/>
          </a:p>
        </p:txBody>
      </p:sp>
      <p:pic>
        <p:nvPicPr>
          <p:cNvPr id="18434" name="Picture 2" descr="C:\Program Files\Miranda IM K&amp;S Pack Ultimate\Принятые файлы\2844486\objects_rec_0049_i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3143250" cy="44386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000500" y="1214438"/>
            <a:ext cx="4686300" cy="4911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ru-RU" altLang="ru-RU" sz="2500" smtClean="0">
                <a:latin typeface="Arial" panose="020B0604020202020204" pitchFamily="34" charset="0"/>
              </a:rPr>
              <a:t>   </a:t>
            </a:r>
            <a:r>
              <a:rPr lang="ru-RU" altLang="ru-RU" sz="2500" smtClean="0"/>
              <a:t>Значительный удельный вес</a:t>
            </a:r>
            <a:br>
              <a:rPr lang="ru-RU" altLang="ru-RU" sz="2500" smtClean="0"/>
            </a:br>
            <a:r>
              <a:rPr lang="ru-RU" altLang="ru-RU" sz="2500" smtClean="0"/>
              <a:t>в России занимает в  производства зерна, сахарной свеклы, семян</a:t>
            </a:r>
            <a:br>
              <a:rPr lang="ru-RU" altLang="ru-RU" sz="2500" smtClean="0"/>
            </a:br>
            <a:r>
              <a:rPr lang="ru-RU" altLang="ru-RU" sz="2500" smtClean="0"/>
              <a:t>подсолнечника, овощей, плодов, винограда и продуктов животноводств. Курортный</a:t>
            </a:r>
            <a:br>
              <a:rPr lang="ru-RU" altLang="ru-RU" sz="2500" smtClean="0"/>
            </a:br>
            <a:r>
              <a:rPr lang="ru-RU" altLang="ru-RU" sz="2500" smtClean="0"/>
              <a:t>рекреационный комплекс имеет общероссийское значение.</a:t>
            </a:r>
            <a:br>
              <a:rPr lang="ru-RU" altLang="ru-RU" sz="2500" smtClean="0"/>
            </a:br>
            <a:r>
              <a:rPr lang="ru-RU" altLang="ru-RU" sz="2500" smtClean="0"/>
              <a:t>Северный Кавказ занимает важное место в экономике России.  Его удельный вес в</a:t>
            </a:r>
            <a:br>
              <a:rPr lang="ru-RU" altLang="ru-RU" sz="2500" smtClean="0"/>
            </a:br>
            <a:r>
              <a:rPr lang="ru-RU" altLang="ru-RU" sz="2500" smtClean="0"/>
              <a:t>промышленности  - 8 %,  в сельском хозяйстве - 16 %. </a:t>
            </a:r>
            <a:br>
              <a:rPr lang="ru-RU" altLang="ru-RU" sz="2500" smtClean="0"/>
            </a:br>
            <a:endParaRPr lang="ru-RU" altLang="ru-RU" sz="2500" smtClean="0"/>
          </a:p>
        </p:txBody>
      </p:sp>
      <p:pic>
        <p:nvPicPr>
          <p:cNvPr id="7170" name="Picture 2" descr="C:\Documents and Settings\User\Мои документы\география\128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2786062" cy="1428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171" name="Picture 3" descr="C:\Documents and Settings\User\Мои документы\география\428b04a401eb0f45da2f2838efe5d7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2357438"/>
            <a:ext cx="2786062" cy="1714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7172" name="Picture 4" descr="C:\Documents and Settings\User\Мои документы\география\90671951280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071938"/>
            <a:ext cx="2786062" cy="2000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857625" y="785813"/>
            <a:ext cx="4829175" cy="5340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3000" smtClean="0">
                <a:latin typeface="Arial" panose="020B0604020202020204" pitchFamily="34" charset="0"/>
              </a:rPr>
              <a:t>   </a:t>
            </a:r>
            <a:r>
              <a:rPr lang="ru-RU" altLang="ru-RU" sz="3000" smtClean="0"/>
              <a:t>Ведущая зерновая культура России - озимая и яровая пшеница. Более урожайной, но и требовательной к теплу и качеству почв является озимая пшеница. Ее посевы сосредоточены на Северном Кавказе и в Центрально - Черноземном районе. Яровая пшеница преобладает в Поволжье, на Урале, в Сибири, в Центре страны. </a:t>
            </a:r>
          </a:p>
        </p:txBody>
      </p:sp>
      <p:pic>
        <p:nvPicPr>
          <p:cNvPr id="2050" name="Picture 2" descr="C:\Documents and Settings\User\Мои документы\география\wheat22_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71500"/>
            <a:ext cx="2314575" cy="2857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2051" name="Picture 3" descr="C:\Documents and Settings\User\Мои документы\география\wheat12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643313"/>
            <a:ext cx="2286000" cy="27146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5072063" y="500063"/>
            <a:ext cx="3614737" cy="5626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ru-RU" sz="2700" smtClean="0">
                <a:latin typeface="Arial" panose="020B0604020202020204" pitchFamily="34" charset="0"/>
              </a:rPr>
              <a:t>    </a:t>
            </a:r>
            <a:r>
              <a:rPr lang="ru-RU" altLang="ru-RU" sz="2700" smtClean="0"/>
              <a:t>Северный Кавказ - главный производитель кукурузы в</a:t>
            </a:r>
            <a:br>
              <a:rPr lang="ru-RU" altLang="ru-RU" sz="2700" smtClean="0"/>
            </a:br>
            <a:r>
              <a:rPr lang="ru-RU" altLang="ru-RU" sz="2700" smtClean="0"/>
              <a:t>Российской Федерации. Теплолюбивая культура кукуруза на зерно выращивается на Северном Кавказе, в Центральном Черноземье и южном Поволжье (так называемый "кукурузный пояс"). </a:t>
            </a:r>
          </a:p>
        </p:txBody>
      </p:sp>
      <p:pic>
        <p:nvPicPr>
          <p:cNvPr id="3075" name="Picture 3" descr="C:\Documents and Settings\User\Мои документы\география\sweet-corn-clean15jpg-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4381500" cy="3429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Другая 3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298</Words>
  <Application>Microsoft Office PowerPoint</Application>
  <PresentationFormat>Экран (4:3)</PresentationFormat>
  <Paragraphs>29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Monotype Corsiva</vt:lpstr>
      <vt:lpstr>Calibri</vt:lpstr>
      <vt:lpstr>Тема Office</vt:lpstr>
      <vt:lpstr>Северокавказский  экономический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admin</cp:lastModifiedBy>
  <cp:revision>20</cp:revision>
  <dcterms:created xsi:type="dcterms:W3CDTF">2010-03-03T15:33:05Z</dcterms:created>
  <dcterms:modified xsi:type="dcterms:W3CDTF">2015-04-08T15:53:53Z</dcterms:modified>
</cp:coreProperties>
</file>