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81" r:id="rId25"/>
    <p:sldId id="282" r:id="rId26"/>
    <p:sldId id="285" r:id="rId27"/>
    <p:sldId id="283" r:id="rId28"/>
    <p:sldId id="284" r:id="rId29"/>
    <p:sldId id="289" r:id="rId30"/>
    <p:sldId id="286" r:id="rId31"/>
    <p:sldId id="288" r:id="rId32"/>
    <p:sldId id="290" r:id="rId33"/>
    <p:sldId id="287" r:id="rId34"/>
    <p:sldId id="291" r:id="rId35"/>
    <p:sldId id="292" r:id="rId36"/>
    <p:sldId id="293" r:id="rId37"/>
    <p:sldId id="294" r:id="rId38"/>
    <p:sldId id="295" r:id="rId39"/>
    <p:sldId id="297" r:id="rId40"/>
    <p:sldId id="301" r:id="rId41"/>
    <p:sldId id="302" r:id="rId42"/>
    <p:sldId id="296" r:id="rId43"/>
    <p:sldId id="298" r:id="rId44"/>
    <p:sldId id="299" r:id="rId45"/>
    <p:sldId id="300" r:id="rId46"/>
    <p:sldId id="303" r:id="rId47"/>
    <p:sldId id="307" r:id="rId48"/>
    <p:sldId id="308" r:id="rId49"/>
    <p:sldId id="304" r:id="rId50"/>
    <p:sldId id="305" r:id="rId51"/>
    <p:sldId id="309" r:id="rId52"/>
    <p:sldId id="311" r:id="rId53"/>
    <p:sldId id="310" r:id="rId54"/>
    <p:sldId id="306" r:id="rId55"/>
    <p:sldId id="312" r:id="rId5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DC398F9B-9D23-495A-85F3-2C3DAE682D07}" type="slidenum">
              <a:rPr lang="ru-RU" altLang="ru-RU"/>
              <a:pPr/>
              <a:t>‹#›</a:t>
            </a:fld>
            <a:endParaRPr lang="ru-RU" altLang="ru-RU"/>
          </a:p>
        </p:txBody>
      </p:sp>
    </p:spTree>
    <p:extLst>
      <p:ext uri="{BB962C8B-B14F-4D97-AF65-F5344CB8AC3E}">
        <p14:creationId xmlns:p14="http://schemas.microsoft.com/office/powerpoint/2010/main" val="3626271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B5A8A934-F5CC-43E6-A19D-BF3062A7A71B}" type="slidenum">
              <a:rPr lang="ru-RU" altLang="ru-RU"/>
              <a:pPr/>
              <a:t>‹#›</a:t>
            </a:fld>
            <a:endParaRPr lang="ru-RU" altLang="ru-RU"/>
          </a:p>
        </p:txBody>
      </p:sp>
    </p:spTree>
    <p:extLst>
      <p:ext uri="{BB962C8B-B14F-4D97-AF65-F5344CB8AC3E}">
        <p14:creationId xmlns:p14="http://schemas.microsoft.com/office/powerpoint/2010/main" val="3130730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9E510348-35D0-43ED-90B5-E19D61477809}" type="slidenum">
              <a:rPr lang="ru-RU" altLang="ru-RU"/>
              <a:pPr/>
              <a:t>‹#›</a:t>
            </a:fld>
            <a:endParaRPr lang="ru-RU" altLang="ru-RU"/>
          </a:p>
        </p:txBody>
      </p:sp>
    </p:spTree>
    <p:extLst>
      <p:ext uri="{BB962C8B-B14F-4D97-AF65-F5344CB8AC3E}">
        <p14:creationId xmlns:p14="http://schemas.microsoft.com/office/powerpoint/2010/main" val="3072392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B212E34D-BF84-4C07-9343-A13262224514}" type="slidenum">
              <a:rPr lang="ru-RU" altLang="ru-RU"/>
              <a:pPr/>
              <a:t>‹#›</a:t>
            </a:fld>
            <a:endParaRPr lang="ru-RU" altLang="ru-RU"/>
          </a:p>
        </p:txBody>
      </p:sp>
    </p:spTree>
    <p:extLst>
      <p:ext uri="{BB962C8B-B14F-4D97-AF65-F5344CB8AC3E}">
        <p14:creationId xmlns:p14="http://schemas.microsoft.com/office/powerpoint/2010/main" val="349318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57C1F856-1BFA-4B28-9889-C9E0FEDAEDA9}" type="slidenum">
              <a:rPr lang="ru-RU" altLang="ru-RU"/>
              <a:pPr/>
              <a:t>‹#›</a:t>
            </a:fld>
            <a:endParaRPr lang="ru-RU" altLang="ru-RU"/>
          </a:p>
        </p:txBody>
      </p:sp>
    </p:spTree>
    <p:extLst>
      <p:ext uri="{BB962C8B-B14F-4D97-AF65-F5344CB8AC3E}">
        <p14:creationId xmlns:p14="http://schemas.microsoft.com/office/powerpoint/2010/main" val="618350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1E6F4BE3-378D-407B-9B89-ADDE45694514}" type="slidenum">
              <a:rPr lang="ru-RU" altLang="ru-RU"/>
              <a:pPr/>
              <a:t>‹#›</a:t>
            </a:fld>
            <a:endParaRPr lang="ru-RU" altLang="ru-RU"/>
          </a:p>
        </p:txBody>
      </p:sp>
    </p:spTree>
    <p:extLst>
      <p:ext uri="{BB962C8B-B14F-4D97-AF65-F5344CB8AC3E}">
        <p14:creationId xmlns:p14="http://schemas.microsoft.com/office/powerpoint/2010/main" val="387989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29D6D8F4-15F3-4D77-9149-776CEE528503}" type="slidenum">
              <a:rPr lang="ru-RU" altLang="ru-RU"/>
              <a:pPr/>
              <a:t>‹#›</a:t>
            </a:fld>
            <a:endParaRPr lang="ru-RU" altLang="ru-RU"/>
          </a:p>
        </p:txBody>
      </p:sp>
    </p:spTree>
    <p:extLst>
      <p:ext uri="{BB962C8B-B14F-4D97-AF65-F5344CB8AC3E}">
        <p14:creationId xmlns:p14="http://schemas.microsoft.com/office/powerpoint/2010/main" val="3717366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p>
        </p:txBody>
      </p:sp>
      <p:sp>
        <p:nvSpPr>
          <p:cNvPr id="8" name="Нижний колонтитул 7"/>
          <p:cNvSpPr>
            <a:spLocks noGrp="1"/>
          </p:cNvSpPr>
          <p:nvPr>
            <p:ph type="ftr" sz="quarter" idx="11"/>
          </p:nvPr>
        </p:nvSpPr>
        <p:spPr/>
        <p:txBody>
          <a:bodyPr/>
          <a:lstStyle>
            <a:lvl1pPr>
              <a:defRPr/>
            </a:lvl1pPr>
          </a:lstStyle>
          <a:p>
            <a:endParaRPr lang="ru-RU" altLang="ru-RU"/>
          </a:p>
        </p:txBody>
      </p:sp>
      <p:sp>
        <p:nvSpPr>
          <p:cNvPr id="9" name="Номер слайда 8"/>
          <p:cNvSpPr>
            <a:spLocks noGrp="1"/>
          </p:cNvSpPr>
          <p:nvPr>
            <p:ph type="sldNum" sz="quarter" idx="12"/>
          </p:nvPr>
        </p:nvSpPr>
        <p:spPr/>
        <p:txBody>
          <a:bodyPr/>
          <a:lstStyle>
            <a:lvl1pPr>
              <a:defRPr/>
            </a:lvl1pPr>
          </a:lstStyle>
          <a:p>
            <a:fld id="{1F0BEB9C-2899-4A33-AE1F-7162C0D424EB}" type="slidenum">
              <a:rPr lang="ru-RU" altLang="ru-RU"/>
              <a:pPr/>
              <a:t>‹#›</a:t>
            </a:fld>
            <a:endParaRPr lang="ru-RU" altLang="ru-RU"/>
          </a:p>
        </p:txBody>
      </p:sp>
    </p:spTree>
    <p:extLst>
      <p:ext uri="{BB962C8B-B14F-4D97-AF65-F5344CB8AC3E}">
        <p14:creationId xmlns:p14="http://schemas.microsoft.com/office/powerpoint/2010/main" val="394680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p>
        </p:txBody>
      </p:sp>
      <p:sp>
        <p:nvSpPr>
          <p:cNvPr id="4" name="Нижний колонтитул 3"/>
          <p:cNvSpPr>
            <a:spLocks noGrp="1"/>
          </p:cNvSpPr>
          <p:nvPr>
            <p:ph type="ftr" sz="quarter" idx="11"/>
          </p:nvPr>
        </p:nvSpPr>
        <p:spPr/>
        <p:txBody>
          <a:bodyPr/>
          <a:lstStyle>
            <a:lvl1pPr>
              <a:defRPr/>
            </a:lvl1pPr>
          </a:lstStyle>
          <a:p>
            <a:endParaRPr lang="ru-RU" altLang="ru-RU"/>
          </a:p>
        </p:txBody>
      </p:sp>
      <p:sp>
        <p:nvSpPr>
          <p:cNvPr id="5" name="Номер слайда 4"/>
          <p:cNvSpPr>
            <a:spLocks noGrp="1"/>
          </p:cNvSpPr>
          <p:nvPr>
            <p:ph type="sldNum" sz="quarter" idx="12"/>
          </p:nvPr>
        </p:nvSpPr>
        <p:spPr/>
        <p:txBody>
          <a:bodyPr/>
          <a:lstStyle>
            <a:lvl1pPr>
              <a:defRPr/>
            </a:lvl1pPr>
          </a:lstStyle>
          <a:p>
            <a:fld id="{B3A04332-20C3-4BBD-A943-03DF0DC7A6AE}" type="slidenum">
              <a:rPr lang="ru-RU" altLang="ru-RU"/>
              <a:pPr/>
              <a:t>‹#›</a:t>
            </a:fld>
            <a:endParaRPr lang="ru-RU" altLang="ru-RU"/>
          </a:p>
        </p:txBody>
      </p:sp>
    </p:spTree>
    <p:extLst>
      <p:ext uri="{BB962C8B-B14F-4D97-AF65-F5344CB8AC3E}">
        <p14:creationId xmlns:p14="http://schemas.microsoft.com/office/powerpoint/2010/main" val="73994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p>
        </p:txBody>
      </p:sp>
      <p:sp>
        <p:nvSpPr>
          <p:cNvPr id="3" name="Нижний колонтитул 2"/>
          <p:cNvSpPr>
            <a:spLocks noGrp="1"/>
          </p:cNvSpPr>
          <p:nvPr>
            <p:ph type="ftr" sz="quarter" idx="11"/>
          </p:nvPr>
        </p:nvSpPr>
        <p:spPr/>
        <p:txBody>
          <a:bodyPr/>
          <a:lstStyle>
            <a:lvl1pPr>
              <a:defRPr/>
            </a:lvl1pPr>
          </a:lstStyle>
          <a:p>
            <a:endParaRPr lang="ru-RU" altLang="ru-RU"/>
          </a:p>
        </p:txBody>
      </p:sp>
      <p:sp>
        <p:nvSpPr>
          <p:cNvPr id="4" name="Номер слайда 3"/>
          <p:cNvSpPr>
            <a:spLocks noGrp="1"/>
          </p:cNvSpPr>
          <p:nvPr>
            <p:ph type="sldNum" sz="quarter" idx="12"/>
          </p:nvPr>
        </p:nvSpPr>
        <p:spPr/>
        <p:txBody>
          <a:bodyPr/>
          <a:lstStyle>
            <a:lvl1pPr>
              <a:defRPr/>
            </a:lvl1pPr>
          </a:lstStyle>
          <a:p>
            <a:fld id="{5E46F65B-FF55-4CF7-A70E-9D34D3F958EF}" type="slidenum">
              <a:rPr lang="ru-RU" altLang="ru-RU"/>
              <a:pPr/>
              <a:t>‹#›</a:t>
            </a:fld>
            <a:endParaRPr lang="ru-RU" altLang="ru-RU"/>
          </a:p>
        </p:txBody>
      </p:sp>
    </p:spTree>
    <p:extLst>
      <p:ext uri="{BB962C8B-B14F-4D97-AF65-F5344CB8AC3E}">
        <p14:creationId xmlns:p14="http://schemas.microsoft.com/office/powerpoint/2010/main" val="3883921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1584D666-FF87-4E74-8DA7-A63EB9F5CC6E}" type="slidenum">
              <a:rPr lang="ru-RU" altLang="ru-RU"/>
              <a:pPr/>
              <a:t>‹#›</a:t>
            </a:fld>
            <a:endParaRPr lang="ru-RU" altLang="ru-RU"/>
          </a:p>
        </p:txBody>
      </p:sp>
    </p:spTree>
    <p:extLst>
      <p:ext uri="{BB962C8B-B14F-4D97-AF65-F5344CB8AC3E}">
        <p14:creationId xmlns:p14="http://schemas.microsoft.com/office/powerpoint/2010/main" val="26944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A1A2B6A2-55B3-4D20-9DA6-01C649309D3F}" type="slidenum">
              <a:rPr lang="ru-RU" altLang="ru-RU"/>
              <a:pPr/>
              <a:t>‹#›</a:t>
            </a:fld>
            <a:endParaRPr lang="ru-RU" altLang="ru-RU"/>
          </a:p>
        </p:txBody>
      </p:sp>
    </p:spTree>
    <p:extLst>
      <p:ext uri="{BB962C8B-B14F-4D97-AF65-F5344CB8AC3E}">
        <p14:creationId xmlns:p14="http://schemas.microsoft.com/office/powerpoint/2010/main" val="3574820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91E3FC1-391A-4A2A-9B5A-AD4140D2CF13}"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74638"/>
            <a:ext cx="8435975" cy="6249987"/>
          </a:xfrm>
        </p:spPr>
        <p:txBody>
          <a:bodyPr/>
          <a:lstStyle/>
          <a:p>
            <a:r>
              <a:rPr lang="ru-RU" altLang="ru-RU"/>
              <a:t/>
            </a:r>
            <a:br>
              <a:rPr lang="ru-RU" altLang="ru-RU"/>
            </a:br>
            <a:endParaRPr lang="ru-RU" altLang="ru-RU"/>
          </a:p>
        </p:txBody>
      </p:sp>
      <p:pic>
        <p:nvPicPr>
          <p:cNvPr id="2053" name="Picture 5" descr="j01494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3500438"/>
            <a:ext cx="7164387" cy="3357562"/>
          </a:xfrm>
          <a:prstGeom prst="rect">
            <a:avLst/>
          </a:prstGeom>
          <a:noFill/>
          <a:extLst>
            <a:ext uri="{909E8E84-426E-40DD-AFC4-6F175D3DCCD1}">
              <a14:hiddenFill xmlns:a14="http://schemas.microsoft.com/office/drawing/2010/main">
                <a:solidFill>
                  <a:srgbClr val="FFFFFF"/>
                </a:solidFill>
              </a14:hiddenFill>
            </a:ext>
          </a:extLst>
        </p:spPr>
      </p:pic>
      <p:sp>
        <p:nvSpPr>
          <p:cNvPr id="2054" name="Rectangle 6"/>
          <p:cNvSpPr>
            <a:spLocks noChangeArrowheads="1"/>
          </p:cNvSpPr>
          <p:nvPr/>
        </p:nvSpPr>
        <p:spPr bwMode="auto">
          <a:xfrm>
            <a:off x="468313" y="333375"/>
            <a:ext cx="867568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altLang="ru-RU" sz="2400" b="1">
                <a:solidFill>
                  <a:schemeClr val="tx2"/>
                </a:solidFill>
                <a:latin typeface="Arial Black" panose="020B0A04020102020204" pitchFamily="34" charset="0"/>
              </a:rPr>
              <a:t>ТЕОРЕТИЧЕСКИЕ ОСНОВЫ</a:t>
            </a:r>
            <a:br>
              <a:rPr lang="ru-RU" altLang="ru-RU" sz="2400" b="1">
                <a:solidFill>
                  <a:schemeClr val="tx2"/>
                </a:solidFill>
                <a:latin typeface="Arial Black" panose="020B0A04020102020204" pitchFamily="34" charset="0"/>
              </a:rPr>
            </a:br>
            <a:r>
              <a:rPr lang="ru-RU" altLang="ru-RU" sz="2400" b="1">
                <a:solidFill>
                  <a:schemeClr val="tx2"/>
                </a:solidFill>
                <a:latin typeface="Arial Black" panose="020B0A04020102020204" pitchFamily="34" charset="0"/>
              </a:rPr>
              <a:t>НАЛОГОВОЙ СИСТЕМЫ РОССИЙСКОЙ ФЕДЕРАЦИИ</a:t>
            </a:r>
            <a:r>
              <a:rPr lang="ru-RU" altLang="ru-RU" sz="2400">
                <a:solidFill>
                  <a:schemeClr val="tx2"/>
                </a:solidFill>
              </a:rPr>
              <a:t/>
            </a:r>
            <a:br>
              <a:rPr lang="ru-RU" altLang="ru-RU" sz="2400">
                <a:solidFill>
                  <a:schemeClr val="tx2"/>
                </a:solidFill>
              </a:rPr>
            </a:br>
            <a:endParaRPr lang="ru-RU" altLang="ru-RU" sz="2400">
              <a:solidFill>
                <a:schemeClr val="tx2"/>
              </a:solidFill>
            </a:endParaRPr>
          </a:p>
        </p:txBody>
      </p:sp>
      <p:pic>
        <p:nvPicPr>
          <p:cNvPr id="2056" name="Picture 8" descr="j019637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288" y="1412875"/>
            <a:ext cx="1724025" cy="1809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15888"/>
            <a:ext cx="8229600" cy="504825"/>
          </a:xfrm>
        </p:spPr>
        <p:txBody>
          <a:bodyPr/>
          <a:lstStyle/>
          <a:p>
            <a:r>
              <a:rPr lang="ru-RU" altLang="ru-RU" sz="2400" b="1"/>
              <a:t>Экономическое содержание налога</a:t>
            </a:r>
          </a:p>
        </p:txBody>
      </p:sp>
      <p:sp>
        <p:nvSpPr>
          <p:cNvPr id="14339" name="Rectangle 3"/>
          <p:cNvSpPr>
            <a:spLocks noGrp="1" noChangeArrowheads="1"/>
          </p:cNvSpPr>
          <p:nvPr>
            <p:ph type="body" idx="1"/>
          </p:nvPr>
        </p:nvSpPr>
        <p:spPr>
          <a:xfrm>
            <a:off x="179388" y="620713"/>
            <a:ext cx="8785225" cy="5975350"/>
          </a:xfrm>
        </p:spPr>
        <p:txBody>
          <a:bodyPr/>
          <a:lstStyle/>
          <a:p>
            <a:endParaRPr lang="ru-RU" altLang="ru-RU"/>
          </a:p>
        </p:txBody>
      </p:sp>
      <p:sp>
        <p:nvSpPr>
          <p:cNvPr id="14340" name="Rectangle 4"/>
          <p:cNvSpPr>
            <a:spLocks noChangeArrowheads="1"/>
          </p:cNvSpPr>
          <p:nvPr/>
        </p:nvSpPr>
        <p:spPr bwMode="auto">
          <a:xfrm>
            <a:off x="2987675" y="765175"/>
            <a:ext cx="3384550"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000" b="1"/>
              <a:t>Теория налогов</a:t>
            </a:r>
          </a:p>
        </p:txBody>
      </p:sp>
      <p:sp>
        <p:nvSpPr>
          <p:cNvPr id="14343" name="Rectangle 7"/>
          <p:cNvSpPr>
            <a:spLocks noChangeArrowheads="1"/>
          </p:cNvSpPr>
          <p:nvPr/>
        </p:nvSpPr>
        <p:spPr bwMode="auto">
          <a:xfrm>
            <a:off x="6443663" y="4797425"/>
            <a:ext cx="2520950" cy="8651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Встроенные </a:t>
            </a:r>
          </a:p>
          <a:p>
            <a:pPr algn="ctr"/>
            <a:r>
              <a:rPr lang="ru-RU" altLang="ru-RU"/>
              <a:t>стабилизаторы</a:t>
            </a:r>
          </a:p>
          <a:p>
            <a:pPr algn="ctr"/>
            <a:r>
              <a:rPr lang="ru-RU" altLang="ru-RU"/>
              <a:t>рыночной экономики</a:t>
            </a:r>
          </a:p>
        </p:txBody>
      </p:sp>
      <p:sp>
        <p:nvSpPr>
          <p:cNvPr id="14344" name="Rectangle 8"/>
          <p:cNvSpPr>
            <a:spLocks noChangeArrowheads="1"/>
          </p:cNvSpPr>
          <p:nvPr/>
        </p:nvSpPr>
        <p:spPr bwMode="auto">
          <a:xfrm>
            <a:off x="6372225" y="3500438"/>
            <a:ext cx="2520950" cy="7191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Средство уравнивания</a:t>
            </a:r>
          </a:p>
          <a:p>
            <a:pPr algn="ctr"/>
            <a:r>
              <a:rPr lang="ru-RU" altLang="ru-RU"/>
              <a:t>доходов</a:t>
            </a:r>
          </a:p>
        </p:txBody>
      </p:sp>
      <p:sp>
        <p:nvSpPr>
          <p:cNvPr id="14345" name="Rectangle 9"/>
          <p:cNvSpPr>
            <a:spLocks noChangeArrowheads="1"/>
          </p:cNvSpPr>
          <p:nvPr/>
        </p:nvSpPr>
        <p:spPr bwMode="auto">
          <a:xfrm>
            <a:off x="6443663" y="2276475"/>
            <a:ext cx="2449512" cy="792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Регулятор</a:t>
            </a:r>
          </a:p>
          <a:p>
            <a:pPr algn="ctr"/>
            <a:r>
              <a:rPr lang="ru-RU" altLang="ru-RU"/>
              <a:t>экономических </a:t>
            </a:r>
          </a:p>
          <a:p>
            <a:pPr algn="ctr"/>
            <a:r>
              <a:rPr lang="ru-RU" altLang="ru-RU"/>
              <a:t>процессов</a:t>
            </a:r>
          </a:p>
        </p:txBody>
      </p:sp>
      <p:sp>
        <p:nvSpPr>
          <p:cNvPr id="14346" name="Rectangle 10"/>
          <p:cNvSpPr>
            <a:spLocks noChangeArrowheads="1"/>
          </p:cNvSpPr>
          <p:nvPr/>
        </p:nvSpPr>
        <p:spPr bwMode="auto">
          <a:xfrm>
            <a:off x="3492500" y="2276475"/>
            <a:ext cx="2519363"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Источник доходов</a:t>
            </a:r>
          </a:p>
          <a:p>
            <a:pPr algn="ctr"/>
            <a:r>
              <a:rPr lang="ru-RU" altLang="ru-RU"/>
              <a:t>государства</a:t>
            </a:r>
          </a:p>
        </p:txBody>
      </p:sp>
      <p:sp>
        <p:nvSpPr>
          <p:cNvPr id="14347" name="Rectangle 11"/>
          <p:cNvSpPr>
            <a:spLocks noChangeArrowheads="1"/>
          </p:cNvSpPr>
          <p:nvPr/>
        </p:nvSpPr>
        <p:spPr bwMode="auto">
          <a:xfrm>
            <a:off x="3492500" y="3500438"/>
            <a:ext cx="2519363" cy="7191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Страховой</a:t>
            </a:r>
          </a:p>
          <a:p>
            <a:pPr algn="ctr"/>
            <a:r>
              <a:rPr lang="ru-RU" altLang="ru-RU"/>
              <a:t>платеж</a:t>
            </a:r>
          </a:p>
        </p:txBody>
      </p:sp>
      <p:sp>
        <p:nvSpPr>
          <p:cNvPr id="14348" name="Rectangle 12"/>
          <p:cNvSpPr>
            <a:spLocks noChangeArrowheads="1"/>
          </p:cNvSpPr>
          <p:nvPr/>
        </p:nvSpPr>
        <p:spPr bwMode="auto">
          <a:xfrm>
            <a:off x="179388" y="2276475"/>
            <a:ext cx="2663825"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Плата граждан </a:t>
            </a:r>
          </a:p>
          <a:p>
            <a:pPr algn="ctr"/>
            <a:r>
              <a:rPr lang="ru-RU" altLang="ru-RU"/>
              <a:t>государству</a:t>
            </a:r>
          </a:p>
        </p:txBody>
      </p:sp>
      <p:sp>
        <p:nvSpPr>
          <p:cNvPr id="14349" name="Rectangle 13"/>
          <p:cNvSpPr>
            <a:spLocks noChangeArrowheads="1"/>
          </p:cNvSpPr>
          <p:nvPr/>
        </p:nvSpPr>
        <p:spPr bwMode="auto">
          <a:xfrm>
            <a:off x="179388" y="3500438"/>
            <a:ext cx="2663825" cy="7191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Договорная</a:t>
            </a:r>
          </a:p>
          <a:p>
            <a:pPr algn="ctr"/>
            <a:r>
              <a:rPr lang="ru-RU" altLang="ru-RU"/>
              <a:t>плата</a:t>
            </a:r>
          </a:p>
        </p:txBody>
      </p:sp>
      <p:sp>
        <p:nvSpPr>
          <p:cNvPr id="14350" name="Rectangle 14"/>
          <p:cNvSpPr>
            <a:spLocks noChangeArrowheads="1"/>
          </p:cNvSpPr>
          <p:nvPr/>
        </p:nvSpPr>
        <p:spPr bwMode="auto">
          <a:xfrm>
            <a:off x="3492500" y="4724400"/>
            <a:ext cx="2592388" cy="9366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Добровольные взносы</a:t>
            </a:r>
          </a:p>
          <a:p>
            <a:pPr algn="ctr"/>
            <a:r>
              <a:rPr lang="ru-RU" altLang="ru-RU"/>
              <a:t>граждан для</a:t>
            </a:r>
          </a:p>
          <a:p>
            <a:pPr algn="ctr"/>
            <a:r>
              <a:rPr lang="ru-RU" altLang="ru-RU"/>
              <a:t>государственных целей</a:t>
            </a:r>
          </a:p>
        </p:txBody>
      </p:sp>
      <p:sp>
        <p:nvSpPr>
          <p:cNvPr id="14351" name="Rectangle 15"/>
          <p:cNvSpPr>
            <a:spLocks noChangeArrowheads="1"/>
          </p:cNvSpPr>
          <p:nvPr/>
        </p:nvSpPr>
        <p:spPr bwMode="auto">
          <a:xfrm>
            <a:off x="179388" y="4724400"/>
            <a:ext cx="2663825" cy="9366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Покупка гражданами</a:t>
            </a:r>
          </a:p>
          <a:p>
            <a:pPr algn="ctr"/>
            <a:r>
              <a:rPr lang="ru-RU" altLang="ru-RU"/>
              <a:t>государственных</a:t>
            </a:r>
          </a:p>
          <a:p>
            <a:pPr algn="ctr"/>
            <a:r>
              <a:rPr lang="ru-RU" altLang="ru-RU"/>
              <a:t>услуг</a:t>
            </a:r>
          </a:p>
        </p:txBody>
      </p:sp>
      <p:sp>
        <p:nvSpPr>
          <p:cNvPr id="14352" name="Rectangle 16"/>
          <p:cNvSpPr>
            <a:spLocks noChangeArrowheads="1"/>
          </p:cNvSpPr>
          <p:nvPr/>
        </p:nvSpPr>
        <p:spPr bwMode="auto">
          <a:xfrm>
            <a:off x="3492500" y="5949950"/>
            <a:ext cx="2735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Средство обеспечения</a:t>
            </a:r>
          </a:p>
          <a:p>
            <a:pPr algn="ctr"/>
            <a:r>
              <a:rPr lang="ru-RU" altLang="ru-RU"/>
              <a:t>расходов государства</a:t>
            </a:r>
          </a:p>
        </p:txBody>
      </p:sp>
      <p:sp>
        <p:nvSpPr>
          <p:cNvPr id="14353" name="Rectangle 17"/>
          <p:cNvSpPr>
            <a:spLocks noChangeArrowheads="1"/>
          </p:cNvSpPr>
          <p:nvPr/>
        </p:nvSpPr>
        <p:spPr bwMode="auto">
          <a:xfrm>
            <a:off x="179388" y="5949950"/>
            <a:ext cx="2663825"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Аванс части состояния</a:t>
            </a:r>
          </a:p>
          <a:p>
            <a:pPr algn="ctr"/>
            <a:r>
              <a:rPr lang="ru-RU" altLang="ru-RU"/>
              <a:t>граждан</a:t>
            </a:r>
          </a:p>
        </p:txBody>
      </p:sp>
      <p:sp>
        <p:nvSpPr>
          <p:cNvPr id="14354" name="Line 18"/>
          <p:cNvSpPr>
            <a:spLocks noChangeShapeType="1"/>
          </p:cNvSpPr>
          <p:nvPr/>
        </p:nvSpPr>
        <p:spPr bwMode="auto">
          <a:xfrm>
            <a:off x="4643438" y="1628775"/>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55" name="Line 19"/>
          <p:cNvSpPr>
            <a:spLocks noChangeShapeType="1"/>
          </p:cNvSpPr>
          <p:nvPr/>
        </p:nvSpPr>
        <p:spPr bwMode="auto">
          <a:xfrm flipV="1">
            <a:off x="1476375" y="1916113"/>
            <a:ext cx="6191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56" name="Line 20"/>
          <p:cNvSpPr>
            <a:spLocks noChangeShapeType="1"/>
          </p:cNvSpPr>
          <p:nvPr/>
        </p:nvSpPr>
        <p:spPr bwMode="auto">
          <a:xfrm>
            <a:off x="1476375" y="191611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57" name="Line 21"/>
          <p:cNvSpPr>
            <a:spLocks noChangeShapeType="1"/>
          </p:cNvSpPr>
          <p:nvPr/>
        </p:nvSpPr>
        <p:spPr bwMode="auto">
          <a:xfrm>
            <a:off x="7667625" y="191611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58" name="Line 22"/>
          <p:cNvSpPr>
            <a:spLocks noChangeShapeType="1"/>
          </p:cNvSpPr>
          <p:nvPr/>
        </p:nvSpPr>
        <p:spPr bwMode="auto">
          <a:xfrm>
            <a:off x="1476375" y="29972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59" name="Line 23"/>
          <p:cNvSpPr>
            <a:spLocks noChangeShapeType="1"/>
          </p:cNvSpPr>
          <p:nvPr/>
        </p:nvSpPr>
        <p:spPr bwMode="auto">
          <a:xfrm>
            <a:off x="1476375" y="42211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60" name="Line 24"/>
          <p:cNvSpPr>
            <a:spLocks noChangeShapeType="1"/>
          </p:cNvSpPr>
          <p:nvPr/>
        </p:nvSpPr>
        <p:spPr bwMode="auto">
          <a:xfrm>
            <a:off x="1476375"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61" name="Line 25"/>
          <p:cNvSpPr>
            <a:spLocks noChangeShapeType="1"/>
          </p:cNvSpPr>
          <p:nvPr/>
        </p:nvSpPr>
        <p:spPr bwMode="auto">
          <a:xfrm>
            <a:off x="4643438" y="29972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62" name="Line 26"/>
          <p:cNvSpPr>
            <a:spLocks noChangeShapeType="1"/>
          </p:cNvSpPr>
          <p:nvPr/>
        </p:nvSpPr>
        <p:spPr bwMode="auto">
          <a:xfrm flipH="1">
            <a:off x="4716463" y="42211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63" name="Line 27"/>
          <p:cNvSpPr>
            <a:spLocks noChangeShapeType="1"/>
          </p:cNvSpPr>
          <p:nvPr/>
        </p:nvSpPr>
        <p:spPr bwMode="auto">
          <a:xfrm>
            <a:off x="7667625" y="306863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64" name="Line 28"/>
          <p:cNvSpPr>
            <a:spLocks noChangeShapeType="1"/>
          </p:cNvSpPr>
          <p:nvPr/>
        </p:nvSpPr>
        <p:spPr bwMode="auto">
          <a:xfrm>
            <a:off x="7667625" y="42211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4365" name="Line 29"/>
          <p:cNvSpPr>
            <a:spLocks noChangeShapeType="1"/>
          </p:cNvSpPr>
          <p:nvPr/>
        </p:nvSpPr>
        <p:spPr bwMode="auto">
          <a:xfrm>
            <a:off x="4716463"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490537"/>
          </a:xfrm>
        </p:spPr>
        <p:txBody>
          <a:bodyPr/>
          <a:lstStyle/>
          <a:p>
            <a:r>
              <a:rPr lang="ru-RU" altLang="ru-RU" sz="2400" b="1"/>
              <a:t>Классификация теорий</a:t>
            </a:r>
          </a:p>
        </p:txBody>
      </p:sp>
      <p:sp>
        <p:nvSpPr>
          <p:cNvPr id="15363" name="Rectangle 3"/>
          <p:cNvSpPr>
            <a:spLocks noGrp="1" noChangeArrowheads="1"/>
          </p:cNvSpPr>
          <p:nvPr>
            <p:ph type="body" idx="1"/>
          </p:nvPr>
        </p:nvSpPr>
        <p:spPr>
          <a:xfrm>
            <a:off x="457200" y="765175"/>
            <a:ext cx="8229600" cy="5360988"/>
          </a:xfrm>
        </p:spPr>
        <p:txBody>
          <a:bodyPr/>
          <a:lstStyle/>
          <a:p>
            <a:endParaRPr lang="ru-RU" altLang="ru-RU"/>
          </a:p>
        </p:txBody>
      </p:sp>
      <p:sp>
        <p:nvSpPr>
          <p:cNvPr id="15364" name="Rectangle 4"/>
          <p:cNvSpPr>
            <a:spLocks noChangeArrowheads="1"/>
          </p:cNvSpPr>
          <p:nvPr/>
        </p:nvSpPr>
        <p:spPr bwMode="auto">
          <a:xfrm>
            <a:off x="1979613" y="1628775"/>
            <a:ext cx="5400675"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400" b="1"/>
              <a:t>Теории налогов</a:t>
            </a:r>
          </a:p>
        </p:txBody>
      </p:sp>
      <p:sp>
        <p:nvSpPr>
          <p:cNvPr id="15365" name="Rectangle 5"/>
          <p:cNvSpPr>
            <a:spLocks noChangeArrowheads="1"/>
          </p:cNvSpPr>
          <p:nvPr/>
        </p:nvSpPr>
        <p:spPr bwMode="auto">
          <a:xfrm>
            <a:off x="5219700" y="3716338"/>
            <a:ext cx="3146425"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400" b="1"/>
              <a:t>частные</a:t>
            </a:r>
          </a:p>
        </p:txBody>
      </p:sp>
      <p:sp>
        <p:nvSpPr>
          <p:cNvPr id="15366" name="Rectangle 6"/>
          <p:cNvSpPr>
            <a:spLocks noChangeArrowheads="1"/>
          </p:cNvSpPr>
          <p:nvPr/>
        </p:nvSpPr>
        <p:spPr bwMode="auto">
          <a:xfrm>
            <a:off x="1042988" y="3716338"/>
            <a:ext cx="3241675"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400" b="1"/>
              <a:t>общие</a:t>
            </a:r>
          </a:p>
        </p:txBody>
      </p:sp>
      <p:sp>
        <p:nvSpPr>
          <p:cNvPr id="15369" name="Line 9"/>
          <p:cNvSpPr>
            <a:spLocks noChangeShapeType="1"/>
          </p:cNvSpPr>
          <p:nvPr/>
        </p:nvSpPr>
        <p:spPr bwMode="auto">
          <a:xfrm flipH="1">
            <a:off x="2700338" y="2565400"/>
            <a:ext cx="2016125" cy="1150938"/>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5370" name="Line 10"/>
          <p:cNvSpPr>
            <a:spLocks noChangeShapeType="1"/>
          </p:cNvSpPr>
          <p:nvPr/>
        </p:nvSpPr>
        <p:spPr bwMode="auto">
          <a:xfrm>
            <a:off x="4716463" y="2565400"/>
            <a:ext cx="2087562" cy="11509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490537"/>
          </a:xfrm>
        </p:spPr>
        <p:txBody>
          <a:bodyPr/>
          <a:lstStyle/>
          <a:p>
            <a:r>
              <a:rPr lang="ru-RU" altLang="ru-RU" sz="2800"/>
              <a:t>ОБЩИЕ ТЕОРИИ НАЛОГОВ</a:t>
            </a:r>
          </a:p>
        </p:txBody>
      </p:sp>
      <p:graphicFrame>
        <p:nvGraphicFramePr>
          <p:cNvPr id="16569" name="Group 185"/>
          <p:cNvGraphicFramePr>
            <a:graphicFrameLocks noGrp="1"/>
          </p:cNvGraphicFramePr>
          <p:nvPr>
            <p:ph idx="1"/>
          </p:nvPr>
        </p:nvGraphicFramePr>
        <p:xfrm>
          <a:off x="457200" y="836613"/>
          <a:ext cx="8362950" cy="5418137"/>
        </p:xfrm>
        <a:graphic>
          <a:graphicData uri="http://schemas.openxmlformats.org/drawingml/2006/table">
            <a:tbl>
              <a:tblPr/>
              <a:tblGrid>
                <a:gridCol w="2746375"/>
                <a:gridCol w="2952750"/>
                <a:gridCol w="2663825"/>
              </a:tblGrid>
              <a:tr h="4810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Название</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Период</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Основоположники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5064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обмена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Средние века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4136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Атомистическая теория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Эпоха Просвещения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С. де Вобан, Монтескье, Гоббс, Вольтер, Мирабо</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4810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наслаждения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Первая половина XIX 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Ж. Симонд де Сисмонди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8422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налога как страховой премии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Первая половина XIX 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Дж. Мак-Куллох, </a:t>
                      </a:r>
                    </a:p>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А. Тьер</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8422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Классическая теория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Вторая половина XVIII -первая половина XIX вв.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А. Смит, Д. Рикардо</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4810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Кейнсианская теория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Первая половина XX 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Дж. Кейнс</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4826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Монетаристская теория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50-е гг. XX 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М. Фридман</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76275">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экономики предложения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Начало 80-х гг. XX 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М. Берне, Г. Стайн, </a:t>
                      </a:r>
                    </a:p>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А. Лаффер</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188913"/>
            <a:ext cx="8229600" cy="274637"/>
          </a:xfrm>
        </p:spPr>
        <p:txBody>
          <a:bodyPr/>
          <a:lstStyle/>
          <a:p>
            <a:r>
              <a:rPr lang="ru-RU" altLang="ru-RU" sz="2000" b="1"/>
              <a:t>ЧАСТНЫЕ ТЕОРИИ НАЛОГОВ</a:t>
            </a:r>
          </a:p>
        </p:txBody>
      </p:sp>
      <p:graphicFrame>
        <p:nvGraphicFramePr>
          <p:cNvPr id="18573" name="Group 141"/>
          <p:cNvGraphicFramePr>
            <a:graphicFrameLocks noGrp="1"/>
          </p:cNvGraphicFramePr>
          <p:nvPr>
            <p:ph idx="1"/>
          </p:nvPr>
        </p:nvGraphicFramePr>
        <p:xfrm>
          <a:off x="250825" y="549275"/>
          <a:ext cx="8642350" cy="6119813"/>
        </p:xfrm>
        <a:graphic>
          <a:graphicData uri="http://schemas.openxmlformats.org/drawingml/2006/table">
            <a:tbl>
              <a:tblPr/>
              <a:tblGrid>
                <a:gridCol w="2582863"/>
                <a:gridCol w="1990725"/>
                <a:gridCol w="4068762"/>
              </a:tblGrid>
              <a:tr h="3762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Название</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Период</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Суть теории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171575">
                <a:tc rowSpan="3">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соотношения прямого и косвенного налогообложения</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раннее средневековье</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Налоговые системы строятся на прямом налогообложении, косвенные налоги считаются вредными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28650">
                <a:tc vMerge="1">
                  <a:txBody>
                    <a:bodyPr/>
                    <a:lstStyle/>
                    <a:p>
                      <a:endParaRPr lang="ru-RU"/>
                    </a:p>
                  </a:txBody>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конец средних веков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Налоговые системы строятся на косвенном налогообложении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900113">
                <a:tc vMerge="1">
                  <a:txBody>
                    <a:bodyPr/>
                    <a:lstStyle/>
                    <a:p>
                      <a:endParaRPr lang="ru-RU"/>
                    </a:p>
                  </a:txBody>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конец XIX 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Необходимо поддерживать баланс между прямыми и косвенными налогами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17157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единого налога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разные времена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Единый налог - это единственный, исключительный налог на определенный объект налогообложения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169988">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пропорционального и прогрессивного налогообложений</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разные времена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Налоговые ставки устанавливаются в едином проценте или увеличиваются по мере роста дохода налогоплательщика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30238">
                <a:tc>
                  <a:txBody>
                    <a:bodyPr/>
                    <a:lstStyle>
                      <a:lvl1pPr>
                        <a:spcBef>
                          <a:spcPct val="20000"/>
                        </a:spcBef>
                        <a:defRPr sz="2800">
                          <a:solidFill>
                            <a:schemeClr val="tx1"/>
                          </a:solidFill>
                          <a:latin typeface="Arial" panose="020B0604020202020204" pitchFamily="34" charset="0"/>
                        </a:defRPr>
                      </a:lvl1pPr>
                      <a:lvl2pPr marL="823913" indent="-285750">
                        <a:spcBef>
                          <a:spcPct val="20000"/>
                        </a:spcBef>
                        <a:defRPr sz="2400">
                          <a:solidFill>
                            <a:schemeClr val="tx1"/>
                          </a:solidFill>
                          <a:latin typeface="Arial" panose="020B0604020202020204" pitchFamily="34" charset="0"/>
                        </a:defRPr>
                      </a:lvl2pPr>
                      <a:lvl3pPr marL="1231900" indent="-228600">
                        <a:spcBef>
                          <a:spcPct val="20000"/>
                        </a:spcBef>
                        <a:defRPr sz="2000">
                          <a:solidFill>
                            <a:schemeClr val="tx1"/>
                          </a:solidFill>
                          <a:latin typeface="Arial" panose="020B0604020202020204" pitchFamily="34" charset="0"/>
                        </a:defRPr>
                      </a:lvl3pPr>
                      <a:lvl4pPr marL="1639888"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Теория переложения налогов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середина XVII 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Распределение налогового бремени возможно лишь в процессе обмена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346075"/>
          </a:xfrm>
        </p:spPr>
        <p:txBody>
          <a:bodyPr/>
          <a:lstStyle/>
          <a:p>
            <a:r>
              <a:rPr lang="ru-RU" altLang="ru-RU" sz="2000" b="1"/>
              <a:t>Основные признаки налога</a:t>
            </a:r>
          </a:p>
        </p:txBody>
      </p:sp>
      <p:sp>
        <p:nvSpPr>
          <p:cNvPr id="20483" name="Rectangle 3"/>
          <p:cNvSpPr>
            <a:spLocks noGrp="1" noChangeArrowheads="1"/>
          </p:cNvSpPr>
          <p:nvPr>
            <p:ph type="body" idx="1"/>
          </p:nvPr>
        </p:nvSpPr>
        <p:spPr>
          <a:xfrm>
            <a:off x="457200" y="836613"/>
            <a:ext cx="8229600" cy="5289550"/>
          </a:xfrm>
        </p:spPr>
        <p:txBody>
          <a:bodyPr/>
          <a:lstStyle/>
          <a:p>
            <a:endParaRPr lang="ru-RU" altLang="ru-RU"/>
          </a:p>
        </p:txBody>
      </p:sp>
      <p:sp>
        <p:nvSpPr>
          <p:cNvPr id="20487" name="Rectangle 7"/>
          <p:cNvSpPr>
            <a:spLocks noChangeArrowheads="1"/>
          </p:cNvSpPr>
          <p:nvPr/>
        </p:nvSpPr>
        <p:spPr bwMode="auto">
          <a:xfrm>
            <a:off x="539750" y="908050"/>
            <a:ext cx="7777163"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Признаки налога</a:t>
            </a:r>
          </a:p>
        </p:txBody>
      </p:sp>
      <p:sp>
        <p:nvSpPr>
          <p:cNvPr id="20488" name="Rectangle 8"/>
          <p:cNvSpPr>
            <a:spLocks noChangeArrowheads="1"/>
          </p:cNvSpPr>
          <p:nvPr/>
        </p:nvSpPr>
        <p:spPr bwMode="auto">
          <a:xfrm>
            <a:off x="684213" y="4149725"/>
            <a:ext cx="3311525" cy="1295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Уплата в целях финансового</a:t>
            </a:r>
          </a:p>
          <a:p>
            <a:pPr algn="ctr"/>
            <a:r>
              <a:rPr lang="ru-RU" altLang="ru-RU"/>
              <a:t>обеспечения деятельности </a:t>
            </a:r>
          </a:p>
          <a:p>
            <a:pPr algn="ctr"/>
            <a:r>
              <a:rPr lang="ru-RU" altLang="ru-RU"/>
              <a:t>государства</a:t>
            </a:r>
          </a:p>
        </p:txBody>
      </p:sp>
      <p:sp>
        <p:nvSpPr>
          <p:cNvPr id="20489" name="Rectangle 9"/>
          <p:cNvSpPr>
            <a:spLocks noChangeArrowheads="1"/>
          </p:cNvSpPr>
          <p:nvPr/>
        </p:nvSpPr>
        <p:spPr bwMode="auto">
          <a:xfrm>
            <a:off x="3492500" y="2276475"/>
            <a:ext cx="2232025" cy="13684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индивидуальная</a:t>
            </a:r>
          </a:p>
          <a:p>
            <a:pPr algn="ctr"/>
            <a:r>
              <a:rPr lang="ru-RU" altLang="ru-RU"/>
              <a:t>безвозмездность</a:t>
            </a:r>
          </a:p>
        </p:txBody>
      </p:sp>
      <p:sp>
        <p:nvSpPr>
          <p:cNvPr id="20490" name="Rectangle 10"/>
          <p:cNvSpPr>
            <a:spLocks noChangeArrowheads="1"/>
          </p:cNvSpPr>
          <p:nvPr/>
        </p:nvSpPr>
        <p:spPr bwMode="auto">
          <a:xfrm>
            <a:off x="611188" y="2276475"/>
            <a:ext cx="1873250" cy="13684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императивность</a:t>
            </a:r>
          </a:p>
        </p:txBody>
      </p:sp>
      <p:sp>
        <p:nvSpPr>
          <p:cNvPr id="20491" name="Rectangle 11"/>
          <p:cNvSpPr>
            <a:spLocks noChangeArrowheads="1"/>
          </p:cNvSpPr>
          <p:nvPr/>
        </p:nvSpPr>
        <p:spPr bwMode="auto">
          <a:xfrm>
            <a:off x="6588125" y="2276475"/>
            <a:ext cx="1871663" cy="13684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законность</a:t>
            </a:r>
          </a:p>
        </p:txBody>
      </p:sp>
      <p:sp>
        <p:nvSpPr>
          <p:cNvPr id="20492" name="Rectangle 12"/>
          <p:cNvSpPr>
            <a:spLocks noChangeArrowheads="1"/>
          </p:cNvSpPr>
          <p:nvPr/>
        </p:nvSpPr>
        <p:spPr bwMode="auto">
          <a:xfrm>
            <a:off x="4859338" y="4076700"/>
            <a:ext cx="3529012" cy="12969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Относительная</a:t>
            </a:r>
          </a:p>
          <a:p>
            <a:pPr algn="ctr"/>
            <a:r>
              <a:rPr lang="ru-RU" altLang="ru-RU"/>
              <a:t>регулярность</a:t>
            </a:r>
          </a:p>
        </p:txBody>
      </p:sp>
      <p:sp>
        <p:nvSpPr>
          <p:cNvPr id="20494" name="Line 14"/>
          <p:cNvSpPr>
            <a:spLocks noChangeShapeType="1"/>
          </p:cNvSpPr>
          <p:nvPr/>
        </p:nvSpPr>
        <p:spPr bwMode="auto">
          <a:xfrm>
            <a:off x="1476375" y="1628775"/>
            <a:ext cx="0" cy="64770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5" name="Line 15"/>
          <p:cNvSpPr>
            <a:spLocks noChangeShapeType="1"/>
          </p:cNvSpPr>
          <p:nvPr/>
        </p:nvSpPr>
        <p:spPr bwMode="auto">
          <a:xfrm>
            <a:off x="2843213" y="1628775"/>
            <a:ext cx="0" cy="252095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6" name="Line 16"/>
          <p:cNvSpPr>
            <a:spLocks noChangeShapeType="1"/>
          </p:cNvSpPr>
          <p:nvPr/>
        </p:nvSpPr>
        <p:spPr bwMode="auto">
          <a:xfrm>
            <a:off x="4500563" y="1628775"/>
            <a:ext cx="0" cy="64770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7" name="Line 17"/>
          <p:cNvSpPr>
            <a:spLocks noChangeShapeType="1"/>
          </p:cNvSpPr>
          <p:nvPr/>
        </p:nvSpPr>
        <p:spPr bwMode="auto">
          <a:xfrm>
            <a:off x="6156325" y="1628775"/>
            <a:ext cx="0" cy="2447925"/>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8" name="Line 18"/>
          <p:cNvSpPr>
            <a:spLocks noChangeShapeType="1"/>
          </p:cNvSpPr>
          <p:nvPr/>
        </p:nvSpPr>
        <p:spPr bwMode="auto">
          <a:xfrm>
            <a:off x="7451725" y="1628775"/>
            <a:ext cx="0" cy="64770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561975"/>
          </a:xfrm>
        </p:spPr>
        <p:txBody>
          <a:bodyPr/>
          <a:lstStyle/>
          <a:p>
            <a:r>
              <a:rPr lang="ru-RU" altLang="ru-RU" sz="4000"/>
              <a:t>Налог – комплексная категория</a:t>
            </a:r>
          </a:p>
        </p:txBody>
      </p:sp>
      <p:sp>
        <p:nvSpPr>
          <p:cNvPr id="21507" name="Rectangle 3"/>
          <p:cNvSpPr>
            <a:spLocks noGrp="1" noChangeArrowheads="1"/>
          </p:cNvSpPr>
          <p:nvPr>
            <p:ph type="body" idx="1"/>
          </p:nvPr>
        </p:nvSpPr>
        <p:spPr>
          <a:xfrm>
            <a:off x="636588" y="981075"/>
            <a:ext cx="8507412" cy="5145088"/>
          </a:xfrm>
        </p:spPr>
        <p:txBody>
          <a:bodyPr/>
          <a:lstStyle/>
          <a:p>
            <a:endParaRPr lang="ru-RU" altLang="ru-RU" b="1"/>
          </a:p>
        </p:txBody>
      </p:sp>
      <p:sp>
        <p:nvSpPr>
          <p:cNvPr id="21508" name="Rectangle 4"/>
          <p:cNvSpPr>
            <a:spLocks noChangeArrowheads="1"/>
          </p:cNvSpPr>
          <p:nvPr/>
        </p:nvSpPr>
        <p:spPr bwMode="auto">
          <a:xfrm>
            <a:off x="2411413" y="981075"/>
            <a:ext cx="4824412"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400" b="1"/>
              <a:t>налог</a:t>
            </a:r>
          </a:p>
        </p:txBody>
      </p:sp>
      <p:sp>
        <p:nvSpPr>
          <p:cNvPr id="21509" name="Rectangle 5"/>
          <p:cNvSpPr>
            <a:spLocks noChangeArrowheads="1"/>
          </p:cNvSpPr>
          <p:nvPr/>
        </p:nvSpPr>
        <p:spPr bwMode="auto">
          <a:xfrm>
            <a:off x="611188" y="3141663"/>
            <a:ext cx="2952750"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000" b="1"/>
              <a:t>экономическая</a:t>
            </a:r>
          </a:p>
          <a:p>
            <a:pPr algn="ctr"/>
            <a:r>
              <a:rPr lang="ru-RU" altLang="ru-RU" sz="2000" b="1"/>
              <a:t>категория</a:t>
            </a:r>
          </a:p>
        </p:txBody>
      </p:sp>
      <p:sp>
        <p:nvSpPr>
          <p:cNvPr id="21510" name="Rectangle 6"/>
          <p:cNvSpPr>
            <a:spLocks noChangeArrowheads="1"/>
          </p:cNvSpPr>
          <p:nvPr/>
        </p:nvSpPr>
        <p:spPr bwMode="auto">
          <a:xfrm>
            <a:off x="5940425" y="3141663"/>
            <a:ext cx="3001963"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000" b="1"/>
              <a:t>правовая категория</a:t>
            </a:r>
          </a:p>
        </p:txBody>
      </p:sp>
      <p:sp>
        <p:nvSpPr>
          <p:cNvPr id="21511" name="Rectangle 7"/>
          <p:cNvSpPr>
            <a:spLocks noChangeArrowheads="1"/>
          </p:cNvSpPr>
          <p:nvPr/>
        </p:nvSpPr>
        <p:spPr bwMode="auto">
          <a:xfrm>
            <a:off x="2627313" y="5084763"/>
            <a:ext cx="4032250"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000" b="1"/>
              <a:t>финансовая категория</a:t>
            </a:r>
          </a:p>
        </p:txBody>
      </p:sp>
      <p:sp>
        <p:nvSpPr>
          <p:cNvPr id="21512" name="Line 8"/>
          <p:cNvSpPr>
            <a:spLocks noChangeShapeType="1"/>
          </p:cNvSpPr>
          <p:nvPr/>
        </p:nvSpPr>
        <p:spPr bwMode="auto">
          <a:xfrm flipH="1">
            <a:off x="2051050" y="1916113"/>
            <a:ext cx="2592388" cy="12255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1513" name="Line 9"/>
          <p:cNvSpPr>
            <a:spLocks noChangeShapeType="1"/>
          </p:cNvSpPr>
          <p:nvPr/>
        </p:nvSpPr>
        <p:spPr bwMode="auto">
          <a:xfrm>
            <a:off x="4643438" y="1916113"/>
            <a:ext cx="2808287" cy="12255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1514" name="Line 10"/>
          <p:cNvSpPr>
            <a:spLocks noChangeShapeType="1"/>
          </p:cNvSpPr>
          <p:nvPr/>
        </p:nvSpPr>
        <p:spPr bwMode="auto">
          <a:xfrm>
            <a:off x="4643438" y="1916113"/>
            <a:ext cx="0" cy="3168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435975" cy="6178550"/>
          </a:xfrm>
        </p:spPr>
        <p:txBody>
          <a:bodyPr/>
          <a:lstStyle/>
          <a:p>
            <a:endParaRPr lang="ru-RU" altLang="ru-RU" sz="2400" b="1"/>
          </a:p>
        </p:txBody>
      </p:sp>
      <p:sp>
        <p:nvSpPr>
          <p:cNvPr id="24580" name="Rectangle 4"/>
          <p:cNvSpPr>
            <a:spLocks noChangeArrowheads="1"/>
          </p:cNvSpPr>
          <p:nvPr/>
        </p:nvSpPr>
        <p:spPr bwMode="auto">
          <a:xfrm>
            <a:off x="2627313" y="476250"/>
            <a:ext cx="4321175" cy="649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b="1">
                <a:solidFill>
                  <a:schemeClr val="tx2"/>
                </a:solidFill>
              </a:rPr>
              <a:t>Функции налога</a:t>
            </a:r>
          </a:p>
        </p:txBody>
      </p:sp>
      <p:sp>
        <p:nvSpPr>
          <p:cNvPr id="24581" name="Rectangle 5"/>
          <p:cNvSpPr>
            <a:spLocks noChangeArrowheads="1"/>
          </p:cNvSpPr>
          <p:nvPr/>
        </p:nvSpPr>
        <p:spPr bwMode="auto">
          <a:xfrm>
            <a:off x="3635375" y="1628775"/>
            <a:ext cx="2376488"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распределительная</a:t>
            </a:r>
          </a:p>
        </p:txBody>
      </p:sp>
      <p:sp>
        <p:nvSpPr>
          <p:cNvPr id="24582" name="Rectangle 6"/>
          <p:cNvSpPr>
            <a:spLocks noChangeArrowheads="1"/>
          </p:cNvSpPr>
          <p:nvPr/>
        </p:nvSpPr>
        <p:spPr bwMode="auto">
          <a:xfrm>
            <a:off x="6588125" y="1628775"/>
            <a:ext cx="2087563"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контрольная</a:t>
            </a:r>
          </a:p>
        </p:txBody>
      </p:sp>
      <p:sp>
        <p:nvSpPr>
          <p:cNvPr id="24583" name="Rectangle 7"/>
          <p:cNvSpPr>
            <a:spLocks noChangeArrowheads="1"/>
          </p:cNvSpPr>
          <p:nvPr/>
        </p:nvSpPr>
        <p:spPr bwMode="auto">
          <a:xfrm>
            <a:off x="1692275" y="3141663"/>
            <a:ext cx="3025775"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регулирующая</a:t>
            </a:r>
          </a:p>
        </p:txBody>
      </p:sp>
      <p:sp>
        <p:nvSpPr>
          <p:cNvPr id="24584" name="Rectangle 8"/>
          <p:cNvSpPr>
            <a:spLocks noChangeArrowheads="1"/>
          </p:cNvSpPr>
          <p:nvPr/>
        </p:nvSpPr>
        <p:spPr bwMode="auto">
          <a:xfrm>
            <a:off x="1692275" y="5084763"/>
            <a:ext cx="30241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i="1"/>
              <a:t>дестимулирующая</a:t>
            </a:r>
            <a:r>
              <a:rPr lang="ru-RU" altLang="ru-RU"/>
              <a:t> </a:t>
            </a:r>
          </a:p>
        </p:txBody>
      </p:sp>
      <p:sp>
        <p:nvSpPr>
          <p:cNvPr id="24585" name="Rectangle 9"/>
          <p:cNvSpPr>
            <a:spLocks noChangeArrowheads="1"/>
          </p:cNvSpPr>
          <p:nvPr/>
        </p:nvSpPr>
        <p:spPr bwMode="auto">
          <a:xfrm>
            <a:off x="1692275" y="4365625"/>
            <a:ext cx="3024188"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i="1"/>
              <a:t>стимулирующая</a:t>
            </a:r>
            <a:r>
              <a:rPr lang="ru-RU" altLang="ru-RU"/>
              <a:t> </a:t>
            </a:r>
          </a:p>
        </p:txBody>
      </p:sp>
      <p:sp>
        <p:nvSpPr>
          <p:cNvPr id="24586" name="Rectangle 10"/>
          <p:cNvSpPr>
            <a:spLocks noChangeArrowheads="1"/>
          </p:cNvSpPr>
          <p:nvPr/>
        </p:nvSpPr>
        <p:spPr bwMode="auto">
          <a:xfrm>
            <a:off x="1692275" y="5805488"/>
            <a:ext cx="3024188"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i="1"/>
              <a:t>воспроизводственная</a:t>
            </a:r>
            <a:r>
              <a:rPr lang="ru-RU" altLang="ru-RU"/>
              <a:t> </a:t>
            </a:r>
          </a:p>
        </p:txBody>
      </p:sp>
      <p:sp>
        <p:nvSpPr>
          <p:cNvPr id="24587" name="Rectangle 11"/>
          <p:cNvSpPr>
            <a:spLocks noChangeArrowheads="1"/>
          </p:cNvSpPr>
          <p:nvPr/>
        </p:nvSpPr>
        <p:spPr bwMode="auto">
          <a:xfrm>
            <a:off x="539750" y="1700213"/>
            <a:ext cx="2160588"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фискальная</a:t>
            </a:r>
          </a:p>
        </p:txBody>
      </p:sp>
      <p:sp>
        <p:nvSpPr>
          <p:cNvPr id="24588" name="Line 12"/>
          <p:cNvSpPr>
            <a:spLocks noChangeShapeType="1"/>
          </p:cNvSpPr>
          <p:nvPr/>
        </p:nvSpPr>
        <p:spPr bwMode="auto">
          <a:xfrm>
            <a:off x="4787900" y="1125538"/>
            <a:ext cx="0" cy="503237"/>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9" name="Line 13"/>
          <p:cNvSpPr>
            <a:spLocks noChangeShapeType="1"/>
          </p:cNvSpPr>
          <p:nvPr/>
        </p:nvSpPr>
        <p:spPr bwMode="auto">
          <a:xfrm>
            <a:off x="1619250" y="1341438"/>
            <a:ext cx="6048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0" name="Line 14"/>
          <p:cNvSpPr>
            <a:spLocks noChangeShapeType="1"/>
          </p:cNvSpPr>
          <p:nvPr/>
        </p:nvSpPr>
        <p:spPr bwMode="auto">
          <a:xfrm>
            <a:off x="1619250" y="1341438"/>
            <a:ext cx="0" cy="358775"/>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1" name="Line 15"/>
          <p:cNvSpPr>
            <a:spLocks noChangeShapeType="1"/>
          </p:cNvSpPr>
          <p:nvPr/>
        </p:nvSpPr>
        <p:spPr bwMode="auto">
          <a:xfrm>
            <a:off x="7667625" y="1341438"/>
            <a:ext cx="0" cy="287337"/>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2" name="Line 16"/>
          <p:cNvSpPr>
            <a:spLocks noChangeShapeType="1"/>
          </p:cNvSpPr>
          <p:nvPr/>
        </p:nvSpPr>
        <p:spPr bwMode="auto">
          <a:xfrm>
            <a:off x="3059113" y="1341438"/>
            <a:ext cx="0" cy="1800225"/>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3" name="Line 17"/>
          <p:cNvSpPr>
            <a:spLocks noChangeShapeType="1"/>
          </p:cNvSpPr>
          <p:nvPr/>
        </p:nvSpPr>
        <p:spPr bwMode="auto">
          <a:xfrm flipH="1">
            <a:off x="1116013" y="3573463"/>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4" name="Line 18"/>
          <p:cNvSpPr>
            <a:spLocks noChangeShapeType="1"/>
          </p:cNvSpPr>
          <p:nvPr/>
        </p:nvSpPr>
        <p:spPr bwMode="auto">
          <a:xfrm>
            <a:off x="1116013" y="3573463"/>
            <a:ext cx="0" cy="2447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5" name="Line 19"/>
          <p:cNvSpPr>
            <a:spLocks noChangeShapeType="1"/>
          </p:cNvSpPr>
          <p:nvPr/>
        </p:nvSpPr>
        <p:spPr bwMode="auto">
          <a:xfrm>
            <a:off x="1116013" y="6021388"/>
            <a:ext cx="576262" cy="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6" name="Line 20"/>
          <p:cNvSpPr>
            <a:spLocks noChangeShapeType="1"/>
          </p:cNvSpPr>
          <p:nvPr/>
        </p:nvSpPr>
        <p:spPr bwMode="auto">
          <a:xfrm>
            <a:off x="1116013" y="5373688"/>
            <a:ext cx="576262" cy="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97" name="Line 21"/>
          <p:cNvSpPr>
            <a:spLocks noChangeShapeType="1"/>
          </p:cNvSpPr>
          <p:nvPr/>
        </p:nvSpPr>
        <p:spPr bwMode="auto">
          <a:xfrm flipV="1">
            <a:off x="1116013" y="4652963"/>
            <a:ext cx="576262" cy="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42" name="Rectangle 214"/>
          <p:cNvSpPr>
            <a:spLocks noGrp="1" noChangeArrowheads="1"/>
          </p:cNvSpPr>
          <p:nvPr>
            <p:ph type="title"/>
          </p:nvPr>
        </p:nvSpPr>
        <p:spPr>
          <a:xfrm>
            <a:off x="457200" y="0"/>
            <a:ext cx="8229600" cy="344488"/>
          </a:xfrm>
        </p:spPr>
        <p:txBody>
          <a:bodyPr/>
          <a:lstStyle/>
          <a:p>
            <a:r>
              <a:rPr lang="ru-RU" altLang="ru-RU" sz="2400" b="1"/>
              <a:t>Принципы налогообложения</a:t>
            </a:r>
          </a:p>
        </p:txBody>
      </p:sp>
      <p:graphicFrame>
        <p:nvGraphicFramePr>
          <p:cNvPr id="22764" name="Group 236"/>
          <p:cNvGraphicFramePr>
            <a:graphicFrameLocks noGrp="1"/>
          </p:cNvGraphicFramePr>
          <p:nvPr>
            <p:ph idx="1"/>
          </p:nvPr>
        </p:nvGraphicFramePr>
        <p:xfrm>
          <a:off x="323850" y="549275"/>
          <a:ext cx="8362950" cy="5980113"/>
        </p:xfrm>
        <a:graphic>
          <a:graphicData uri="http://schemas.openxmlformats.org/drawingml/2006/table">
            <a:tbl>
              <a:tblPr/>
              <a:tblGrid>
                <a:gridCol w="2498725"/>
                <a:gridCol w="3146425"/>
                <a:gridCol w="2717800"/>
              </a:tblGrid>
              <a:tr h="4318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экономические</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юридические</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организационные</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8350">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хозяйственной независимости </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нейтральности (равного налогового бремени)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единства налоговой системы</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657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справедливости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установления налогов законами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подвижности налогообложения</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6763">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соизмеримости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приоритета налогового закона над неналоговым</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стабильности налоговой системы</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63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учета интересов налогоплательщиков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отрицания обратной силы налогового закона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множественности налогов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676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экономичности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наличия в законе существенных элементов налога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исчерпывающего перечня налогов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985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Принцип сочетания интересов государства и субъектов налоговых отношений</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700213"/>
            <a:ext cx="8229600" cy="3816350"/>
          </a:xfrm>
        </p:spPr>
        <p:txBody>
          <a:bodyPr/>
          <a:lstStyle/>
          <a:p>
            <a:r>
              <a:rPr lang="ru-RU" altLang="ru-RU" b="1">
                <a:latin typeface="Castellar" pitchFamily="18" charset="0"/>
              </a:rPr>
              <a:t>ОСНОВЫ НАЛОГООБЛОЖЕНИЯ</a:t>
            </a:r>
          </a:p>
        </p:txBody>
      </p:sp>
      <p:pic>
        <p:nvPicPr>
          <p:cNvPr id="26627" name="Picture 3" descr="j021769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476250"/>
            <a:ext cx="1747837" cy="16938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ru-RU" altLang="ru-RU"/>
              <a:t>Вопросы</a:t>
            </a:r>
          </a:p>
        </p:txBody>
      </p:sp>
      <p:sp>
        <p:nvSpPr>
          <p:cNvPr id="27651" name="Rectangle 3"/>
          <p:cNvSpPr>
            <a:spLocks noGrp="1" noChangeArrowheads="1"/>
          </p:cNvSpPr>
          <p:nvPr>
            <p:ph type="body" idx="1"/>
          </p:nvPr>
        </p:nvSpPr>
        <p:spPr/>
        <p:txBody>
          <a:bodyPr/>
          <a:lstStyle/>
          <a:p>
            <a:r>
              <a:rPr lang="ru-RU" altLang="ru-RU"/>
              <a:t>Классификация налогов</a:t>
            </a:r>
          </a:p>
          <a:p>
            <a:r>
              <a:rPr lang="ru-RU" altLang="ru-RU"/>
              <a:t>Элементы налога</a:t>
            </a:r>
          </a:p>
          <a:p>
            <a:pPr>
              <a:buFontTx/>
              <a:buNone/>
            </a:pPr>
            <a:endParaRPr lang="ru-RU" altLang="ru-RU"/>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2000" fill="hold"/>
                                        <p:tgtEl>
                                          <p:spTgt spid="27650"/>
                                        </p:tgtEl>
                                        <p:attrNameLst>
                                          <p:attrName>ppt_w</p:attrName>
                                        </p:attrNameLst>
                                      </p:cBhvr>
                                      <p:tavLst>
                                        <p:tav tm="0">
                                          <p:val>
                                            <p:strVal val="#ppt_w"/>
                                          </p:val>
                                        </p:tav>
                                        <p:tav tm="100000">
                                          <p:val>
                                            <p:strVal val="#ppt_w"/>
                                          </p:val>
                                        </p:tav>
                                      </p:tavLst>
                                    </p:anim>
                                    <p:anim calcmode="lin" valueType="num">
                                      <p:cBhvr>
                                        <p:cTn id="8" dur="2000" fill="hold"/>
                                        <p:tgtEl>
                                          <p:spTgt spid="27650"/>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7650"/>
                                        </p:tgtEl>
                                        <p:attrNameLst>
                                          <p:attrName>ppt_x</p:attrName>
                                        </p:attrNameLst>
                                      </p:cBhvr>
                                      <p:tavLst>
                                        <p:tav tm="0">
                                          <p:val>
                                            <p:strVal val="#ppt_x-.4"/>
                                          </p:val>
                                        </p:tav>
                                        <p:tav tm="100000">
                                          <p:val>
                                            <p:strVal val="#ppt_x"/>
                                          </p:val>
                                        </p:tav>
                                      </p:tavLst>
                                    </p:anim>
                                    <p:anim calcmode="lin" valueType="num">
                                      <p:cBhvr>
                                        <p:cTn id="10" dur="2000" fill="hold"/>
                                        <p:tgtEl>
                                          <p:spTgt spid="27650"/>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7651">
                                            <p:txEl>
                                              <p:pRg st="0" end="0"/>
                                            </p:txEl>
                                          </p:spTgt>
                                        </p:tgtEl>
                                        <p:attrNameLst>
                                          <p:attrName>style.visibility</p:attrName>
                                        </p:attrNameLst>
                                      </p:cBhvr>
                                      <p:to>
                                        <p:strVal val="visible"/>
                                      </p:to>
                                    </p:set>
                                    <p:animEffect transition="in" filter="fade">
                                      <p:cBhvr>
                                        <p:cTn id="15" dur="500">
                                          <p:stCondLst>
                                            <p:cond delay="0"/>
                                          </p:stCondLst>
                                        </p:cTn>
                                        <p:tgtEl>
                                          <p:spTgt spid="27651">
                                            <p:txEl>
                                              <p:pRg st="0" end="0"/>
                                            </p:txEl>
                                          </p:spTgt>
                                        </p:tgtEl>
                                      </p:cBhvr>
                                    </p:animEffect>
                                    <p:anim calcmode="lin" valueType="num">
                                      <p:cBhvr>
                                        <p:cTn id="16" dur="500" fill="hold">
                                          <p:stCondLst>
                                            <p:cond delay="0"/>
                                          </p:stCondLst>
                                        </p:cTn>
                                        <p:tgtEl>
                                          <p:spTgt spid="2765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27651">
                                            <p:txEl>
                                              <p:pRg st="1" end="1"/>
                                            </p:txEl>
                                          </p:spTgt>
                                        </p:tgtEl>
                                        <p:attrNameLst>
                                          <p:attrName>style.visibility</p:attrName>
                                        </p:attrNameLst>
                                      </p:cBhvr>
                                      <p:to>
                                        <p:strVal val="visible"/>
                                      </p:to>
                                    </p:set>
                                    <p:animEffect transition="in" filter="fade">
                                      <p:cBhvr>
                                        <p:cTn id="22" dur="500">
                                          <p:stCondLst>
                                            <p:cond delay="0"/>
                                          </p:stCondLst>
                                        </p:cTn>
                                        <p:tgtEl>
                                          <p:spTgt spid="27651">
                                            <p:txEl>
                                              <p:pRg st="1" end="1"/>
                                            </p:txEl>
                                          </p:spTgt>
                                        </p:tgtEl>
                                      </p:cBhvr>
                                    </p:animEffect>
                                    <p:anim calcmode="lin" valueType="num">
                                      <p:cBhvr>
                                        <p:cTn id="23" dur="500" fill="hold">
                                          <p:stCondLst>
                                            <p:cond delay="0"/>
                                          </p:stCondLst>
                                        </p:cTn>
                                        <p:tgtEl>
                                          <p:spTgt spid="27651">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457200" y="1700213"/>
            <a:ext cx="8229600" cy="3816350"/>
          </a:xfrm>
        </p:spPr>
        <p:txBody>
          <a:bodyPr/>
          <a:lstStyle/>
          <a:p>
            <a:r>
              <a:rPr lang="ru-RU" altLang="ru-RU" b="1">
                <a:latin typeface="Castellar" pitchFamily="18" charset="0"/>
              </a:rPr>
              <a:t>НАЛОГИ В ЭКОНОМИЧЕСКОЙ СИСТЕМЕ ОБЩЕСТВА</a:t>
            </a:r>
          </a:p>
        </p:txBody>
      </p:sp>
      <p:pic>
        <p:nvPicPr>
          <p:cNvPr id="5125" name="Picture 5" descr="j021769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476250"/>
            <a:ext cx="1747837" cy="16938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346075"/>
          </a:xfrm>
        </p:spPr>
        <p:txBody>
          <a:bodyPr/>
          <a:lstStyle/>
          <a:p>
            <a:r>
              <a:rPr lang="ru-RU" altLang="ru-RU" sz="2400" b="1"/>
              <a:t>Классификация налога</a:t>
            </a:r>
          </a:p>
        </p:txBody>
      </p:sp>
      <p:sp>
        <p:nvSpPr>
          <p:cNvPr id="29699" name="Rectangle 3"/>
          <p:cNvSpPr>
            <a:spLocks noGrp="1" noChangeArrowheads="1"/>
          </p:cNvSpPr>
          <p:nvPr>
            <p:ph type="body" idx="1"/>
          </p:nvPr>
        </p:nvSpPr>
        <p:spPr>
          <a:xfrm>
            <a:off x="179388" y="765175"/>
            <a:ext cx="8785225" cy="5688013"/>
          </a:xfrm>
        </p:spPr>
        <p:txBody>
          <a:bodyPr/>
          <a:lstStyle/>
          <a:p>
            <a:endParaRPr lang="ru-RU" altLang="ru-RU"/>
          </a:p>
        </p:txBody>
      </p:sp>
      <p:sp>
        <p:nvSpPr>
          <p:cNvPr id="29700" name="Rectangle 4"/>
          <p:cNvSpPr>
            <a:spLocks noChangeArrowheads="1"/>
          </p:cNvSpPr>
          <p:nvPr/>
        </p:nvSpPr>
        <p:spPr bwMode="auto">
          <a:xfrm>
            <a:off x="250825" y="765175"/>
            <a:ext cx="1873250"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a:t>
            </a:r>
          </a:p>
          <a:p>
            <a:pPr algn="ctr"/>
            <a:r>
              <a:rPr lang="ru-RU" altLang="ru-RU" sz="1400" b="1"/>
              <a:t>принадлежности</a:t>
            </a:r>
          </a:p>
          <a:p>
            <a:pPr algn="ctr"/>
            <a:r>
              <a:rPr lang="ru-RU" altLang="ru-RU" sz="1400" b="1"/>
              <a:t>к уровню </a:t>
            </a:r>
          </a:p>
          <a:p>
            <a:pPr algn="ctr"/>
            <a:r>
              <a:rPr lang="ru-RU" altLang="ru-RU" sz="1400" b="1"/>
              <a:t>власти</a:t>
            </a:r>
          </a:p>
        </p:txBody>
      </p:sp>
      <p:sp>
        <p:nvSpPr>
          <p:cNvPr id="29701" name="Rectangle 5"/>
          <p:cNvSpPr>
            <a:spLocks noChangeArrowheads="1"/>
          </p:cNvSpPr>
          <p:nvPr/>
        </p:nvSpPr>
        <p:spPr bwMode="auto">
          <a:xfrm>
            <a:off x="2195513" y="765175"/>
            <a:ext cx="1512887"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методу</a:t>
            </a:r>
          </a:p>
          <a:p>
            <a:pPr algn="ctr"/>
            <a:r>
              <a:rPr lang="ru-RU" altLang="ru-RU" sz="1400" b="1"/>
              <a:t>взимания</a:t>
            </a:r>
          </a:p>
        </p:txBody>
      </p:sp>
      <p:sp>
        <p:nvSpPr>
          <p:cNvPr id="29702" name="Rectangle 6"/>
          <p:cNvSpPr>
            <a:spLocks noChangeArrowheads="1"/>
          </p:cNvSpPr>
          <p:nvPr/>
        </p:nvSpPr>
        <p:spPr bwMode="auto">
          <a:xfrm>
            <a:off x="3779838" y="765175"/>
            <a:ext cx="1584325"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субъекту </a:t>
            </a:r>
          </a:p>
          <a:p>
            <a:pPr algn="ctr"/>
            <a:r>
              <a:rPr lang="ru-RU" altLang="ru-RU" sz="1400" b="1"/>
              <a:t>уплаты</a:t>
            </a:r>
          </a:p>
        </p:txBody>
      </p:sp>
      <p:sp>
        <p:nvSpPr>
          <p:cNvPr id="29703" name="Rectangle 7"/>
          <p:cNvSpPr>
            <a:spLocks noChangeArrowheads="1"/>
          </p:cNvSpPr>
          <p:nvPr/>
        </p:nvSpPr>
        <p:spPr bwMode="auto">
          <a:xfrm>
            <a:off x="7740650" y="765175"/>
            <a:ext cx="1223963"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a:t>
            </a:r>
          </a:p>
          <a:p>
            <a:pPr algn="ctr"/>
            <a:r>
              <a:rPr lang="ru-RU" altLang="ru-RU" sz="1400" b="1"/>
              <a:t>объекту</a:t>
            </a:r>
          </a:p>
          <a:p>
            <a:pPr algn="ctr"/>
            <a:r>
              <a:rPr lang="ru-RU" altLang="ru-RU" sz="1400" b="1"/>
              <a:t>обложения</a:t>
            </a:r>
          </a:p>
        </p:txBody>
      </p:sp>
      <p:sp>
        <p:nvSpPr>
          <p:cNvPr id="29704" name="Rectangle 8"/>
          <p:cNvSpPr>
            <a:spLocks noChangeArrowheads="1"/>
          </p:cNvSpPr>
          <p:nvPr/>
        </p:nvSpPr>
        <p:spPr bwMode="auto">
          <a:xfrm>
            <a:off x="5435600" y="765175"/>
            <a:ext cx="2232025"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a:t>
            </a:r>
          </a:p>
          <a:p>
            <a:pPr algn="ctr"/>
            <a:r>
              <a:rPr lang="ru-RU" altLang="ru-RU" sz="1400" b="1"/>
              <a:t>принадлежности </a:t>
            </a:r>
          </a:p>
          <a:p>
            <a:pPr algn="ctr"/>
            <a:r>
              <a:rPr lang="ru-RU" altLang="ru-RU" sz="1400" b="1"/>
              <a:t>к звеньям </a:t>
            </a:r>
          </a:p>
          <a:p>
            <a:pPr algn="ctr"/>
            <a:r>
              <a:rPr lang="ru-RU" altLang="ru-RU" sz="1400" b="1"/>
              <a:t>бюджетной системы</a:t>
            </a:r>
          </a:p>
        </p:txBody>
      </p:sp>
      <p:sp>
        <p:nvSpPr>
          <p:cNvPr id="29705" name="Rectangle 9"/>
          <p:cNvSpPr>
            <a:spLocks noChangeArrowheads="1"/>
          </p:cNvSpPr>
          <p:nvPr/>
        </p:nvSpPr>
        <p:spPr bwMode="auto">
          <a:xfrm>
            <a:off x="539750" y="2133600"/>
            <a:ext cx="1511300" cy="7905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Государст-</a:t>
            </a:r>
          </a:p>
          <a:p>
            <a:pPr algn="ctr"/>
            <a:r>
              <a:rPr lang="ru-RU" altLang="ru-RU" sz="1400" b="1"/>
              <a:t>венные</a:t>
            </a:r>
          </a:p>
        </p:txBody>
      </p:sp>
      <p:sp>
        <p:nvSpPr>
          <p:cNvPr id="29706" name="Rectangle 10"/>
          <p:cNvSpPr>
            <a:spLocks noChangeArrowheads="1"/>
          </p:cNvSpPr>
          <p:nvPr/>
        </p:nvSpPr>
        <p:spPr bwMode="auto">
          <a:xfrm>
            <a:off x="755650" y="3213100"/>
            <a:ext cx="1223963"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Федераль-</a:t>
            </a:r>
          </a:p>
          <a:p>
            <a:pPr algn="ctr"/>
            <a:r>
              <a:rPr lang="ru-RU" altLang="ru-RU" sz="1400" b="1"/>
              <a:t>ные</a:t>
            </a:r>
          </a:p>
        </p:txBody>
      </p:sp>
      <p:sp>
        <p:nvSpPr>
          <p:cNvPr id="29707" name="Rectangle 11"/>
          <p:cNvSpPr>
            <a:spLocks noChangeArrowheads="1"/>
          </p:cNvSpPr>
          <p:nvPr/>
        </p:nvSpPr>
        <p:spPr bwMode="auto">
          <a:xfrm>
            <a:off x="611188" y="4941888"/>
            <a:ext cx="1368425" cy="7191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местные</a:t>
            </a:r>
          </a:p>
        </p:txBody>
      </p:sp>
      <p:sp>
        <p:nvSpPr>
          <p:cNvPr id="29708" name="Rectangle 12"/>
          <p:cNvSpPr>
            <a:spLocks noChangeArrowheads="1"/>
          </p:cNvSpPr>
          <p:nvPr/>
        </p:nvSpPr>
        <p:spPr bwMode="auto">
          <a:xfrm>
            <a:off x="755650" y="4076700"/>
            <a:ext cx="1223963" cy="482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Региональ-</a:t>
            </a:r>
          </a:p>
          <a:p>
            <a:pPr algn="ctr"/>
            <a:r>
              <a:rPr lang="ru-RU" altLang="ru-RU" sz="1400" b="1"/>
              <a:t>ные</a:t>
            </a:r>
          </a:p>
        </p:txBody>
      </p:sp>
      <p:sp>
        <p:nvSpPr>
          <p:cNvPr id="29709" name="Line 13"/>
          <p:cNvSpPr>
            <a:spLocks noChangeShapeType="1"/>
          </p:cNvSpPr>
          <p:nvPr/>
        </p:nvSpPr>
        <p:spPr bwMode="auto">
          <a:xfrm>
            <a:off x="323850" y="1916113"/>
            <a:ext cx="0" cy="3384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0" name="Line 14"/>
          <p:cNvSpPr>
            <a:spLocks noChangeShapeType="1"/>
          </p:cNvSpPr>
          <p:nvPr/>
        </p:nvSpPr>
        <p:spPr bwMode="auto">
          <a:xfrm>
            <a:off x="323850" y="530066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1" name="Line 15"/>
          <p:cNvSpPr>
            <a:spLocks noChangeShapeType="1"/>
          </p:cNvSpPr>
          <p:nvPr/>
        </p:nvSpPr>
        <p:spPr bwMode="auto">
          <a:xfrm>
            <a:off x="323850" y="2565400"/>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2" name="Line 16"/>
          <p:cNvSpPr>
            <a:spLocks noChangeShapeType="1"/>
          </p:cNvSpPr>
          <p:nvPr/>
        </p:nvSpPr>
        <p:spPr bwMode="auto">
          <a:xfrm>
            <a:off x="539750" y="2924175"/>
            <a:ext cx="0" cy="1441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3" name="Line 17"/>
          <p:cNvSpPr>
            <a:spLocks noChangeShapeType="1"/>
          </p:cNvSpPr>
          <p:nvPr/>
        </p:nvSpPr>
        <p:spPr bwMode="auto">
          <a:xfrm>
            <a:off x="539750" y="436562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4" name="Line 18"/>
          <p:cNvSpPr>
            <a:spLocks noChangeShapeType="1"/>
          </p:cNvSpPr>
          <p:nvPr/>
        </p:nvSpPr>
        <p:spPr bwMode="auto">
          <a:xfrm>
            <a:off x="539750" y="3429000"/>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5" name="Rectangle 19"/>
          <p:cNvSpPr>
            <a:spLocks noChangeArrowheads="1"/>
          </p:cNvSpPr>
          <p:nvPr/>
        </p:nvSpPr>
        <p:spPr bwMode="auto">
          <a:xfrm>
            <a:off x="2484438" y="2133600"/>
            <a:ext cx="1223962" cy="719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прямые</a:t>
            </a:r>
          </a:p>
        </p:txBody>
      </p:sp>
      <p:sp>
        <p:nvSpPr>
          <p:cNvPr id="29716" name="Rectangle 20"/>
          <p:cNvSpPr>
            <a:spLocks noChangeArrowheads="1"/>
          </p:cNvSpPr>
          <p:nvPr/>
        </p:nvSpPr>
        <p:spPr bwMode="auto">
          <a:xfrm>
            <a:off x="2484438" y="3429000"/>
            <a:ext cx="1223962"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косвенные</a:t>
            </a:r>
          </a:p>
        </p:txBody>
      </p:sp>
      <p:sp>
        <p:nvSpPr>
          <p:cNvPr id="29717" name="Line 21"/>
          <p:cNvSpPr>
            <a:spLocks noChangeShapeType="1"/>
          </p:cNvSpPr>
          <p:nvPr/>
        </p:nvSpPr>
        <p:spPr bwMode="auto">
          <a:xfrm>
            <a:off x="2268538" y="1916113"/>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8" name="Line 22"/>
          <p:cNvSpPr>
            <a:spLocks noChangeShapeType="1"/>
          </p:cNvSpPr>
          <p:nvPr/>
        </p:nvSpPr>
        <p:spPr bwMode="auto">
          <a:xfrm>
            <a:off x="2268538" y="3789363"/>
            <a:ext cx="2873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9" name="Line 23"/>
          <p:cNvSpPr>
            <a:spLocks noChangeShapeType="1"/>
          </p:cNvSpPr>
          <p:nvPr/>
        </p:nvSpPr>
        <p:spPr bwMode="auto">
          <a:xfrm>
            <a:off x="2268538" y="249237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20" name="Rectangle 24"/>
          <p:cNvSpPr>
            <a:spLocks noChangeArrowheads="1"/>
          </p:cNvSpPr>
          <p:nvPr/>
        </p:nvSpPr>
        <p:spPr bwMode="auto">
          <a:xfrm>
            <a:off x="4067175" y="2133600"/>
            <a:ext cx="1225550" cy="719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с юриди-</a:t>
            </a:r>
          </a:p>
          <a:p>
            <a:pPr algn="ctr"/>
            <a:r>
              <a:rPr lang="ru-RU" altLang="ru-RU" sz="1400" b="1"/>
              <a:t>ческих лиц</a:t>
            </a:r>
          </a:p>
        </p:txBody>
      </p:sp>
      <p:sp>
        <p:nvSpPr>
          <p:cNvPr id="29721" name="Rectangle 25"/>
          <p:cNvSpPr>
            <a:spLocks noChangeArrowheads="1"/>
          </p:cNvSpPr>
          <p:nvPr/>
        </p:nvSpPr>
        <p:spPr bwMode="auto">
          <a:xfrm>
            <a:off x="4067175" y="3429000"/>
            <a:ext cx="1368425"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с физических </a:t>
            </a:r>
          </a:p>
          <a:p>
            <a:pPr algn="ctr"/>
            <a:r>
              <a:rPr lang="ru-RU" altLang="ru-RU" sz="1400" b="1"/>
              <a:t>лиц</a:t>
            </a:r>
          </a:p>
        </p:txBody>
      </p:sp>
      <p:sp>
        <p:nvSpPr>
          <p:cNvPr id="29722" name="Line 26"/>
          <p:cNvSpPr>
            <a:spLocks noChangeShapeType="1"/>
          </p:cNvSpPr>
          <p:nvPr/>
        </p:nvSpPr>
        <p:spPr bwMode="auto">
          <a:xfrm>
            <a:off x="3851275" y="1916113"/>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23" name="Line 27"/>
          <p:cNvSpPr>
            <a:spLocks noChangeShapeType="1"/>
          </p:cNvSpPr>
          <p:nvPr/>
        </p:nvSpPr>
        <p:spPr bwMode="auto">
          <a:xfrm>
            <a:off x="3851275" y="3789363"/>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24" name="Line 28"/>
          <p:cNvSpPr>
            <a:spLocks noChangeShapeType="1"/>
          </p:cNvSpPr>
          <p:nvPr/>
        </p:nvSpPr>
        <p:spPr bwMode="auto">
          <a:xfrm>
            <a:off x="3851275" y="249237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25" name="Rectangle 29"/>
          <p:cNvSpPr>
            <a:spLocks noChangeArrowheads="1"/>
          </p:cNvSpPr>
          <p:nvPr/>
        </p:nvSpPr>
        <p:spPr bwMode="auto">
          <a:xfrm>
            <a:off x="6011863" y="2133600"/>
            <a:ext cx="1223962"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регулирую-</a:t>
            </a:r>
          </a:p>
          <a:p>
            <a:pPr algn="ctr"/>
            <a:r>
              <a:rPr lang="ru-RU" altLang="ru-RU" sz="1400" b="1"/>
              <a:t>щие</a:t>
            </a:r>
          </a:p>
        </p:txBody>
      </p:sp>
      <p:sp>
        <p:nvSpPr>
          <p:cNvPr id="29726" name="Rectangle 30"/>
          <p:cNvSpPr>
            <a:spLocks noChangeArrowheads="1"/>
          </p:cNvSpPr>
          <p:nvPr/>
        </p:nvSpPr>
        <p:spPr bwMode="auto">
          <a:xfrm>
            <a:off x="6011863" y="3429000"/>
            <a:ext cx="1296987"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закрепленные</a:t>
            </a:r>
          </a:p>
        </p:txBody>
      </p:sp>
      <p:sp>
        <p:nvSpPr>
          <p:cNvPr id="29727" name="Line 31"/>
          <p:cNvSpPr>
            <a:spLocks noChangeShapeType="1"/>
          </p:cNvSpPr>
          <p:nvPr/>
        </p:nvSpPr>
        <p:spPr bwMode="auto">
          <a:xfrm>
            <a:off x="5651500" y="1916113"/>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28" name="Line 32"/>
          <p:cNvSpPr>
            <a:spLocks noChangeShapeType="1"/>
          </p:cNvSpPr>
          <p:nvPr/>
        </p:nvSpPr>
        <p:spPr bwMode="auto">
          <a:xfrm>
            <a:off x="5651500" y="2492375"/>
            <a:ext cx="360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29" name="Line 33"/>
          <p:cNvSpPr>
            <a:spLocks noChangeShapeType="1"/>
          </p:cNvSpPr>
          <p:nvPr/>
        </p:nvSpPr>
        <p:spPr bwMode="auto">
          <a:xfrm>
            <a:off x="5651500" y="3789363"/>
            <a:ext cx="360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0" name="Rectangle 34"/>
          <p:cNvSpPr>
            <a:spLocks noChangeArrowheads="1"/>
          </p:cNvSpPr>
          <p:nvPr/>
        </p:nvSpPr>
        <p:spPr bwMode="auto">
          <a:xfrm>
            <a:off x="7451725" y="2060575"/>
            <a:ext cx="1223963"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реальные</a:t>
            </a:r>
          </a:p>
        </p:txBody>
      </p:sp>
      <p:sp>
        <p:nvSpPr>
          <p:cNvPr id="29731" name="Rectangle 35"/>
          <p:cNvSpPr>
            <a:spLocks noChangeArrowheads="1"/>
          </p:cNvSpPr>
          <p:nvPr/>
        </p:nvSpPr>
        <p:spPr bwMode="auto">
          <a:xfrm>
            <a:off x="7451725" y="2997200"/>
            <a:ext cx="1223963" cy="719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ресурсные</a:t>
            </a:r>
          </a:p>
        </p:txBody>
      </p:sp>
      <p:sp>
        <p:nvSpPr>
          <p:cNvPr id="29732" name="Rectangle 36"/>
          <p:cNvSpPr>
            <a:spLocks noChangeArrowheads="1"/>
          </p:cNvSpPr>
          <p:nvPr/>
        </p:nvSpPr>
        <p:spPr bwMode="auto">
          <a:xfrm>
            <a:off x="7451725" y="3933825"/>
            <a:ext cx="1223963"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личные</a:t>
            </a:r>
          </a:p>
        </p:txBody>
      </p:sp>
      <p:sp>
        <p:nvSpPr>
          <p:cNvPr id="29733" name="Rectangle 37"/>
          <p:cNvSpPr>
            <a:spLocks noChangeArrowheads="1"/>
          </p:cNvSpPr>
          <p:nvPr/>
        </p:nvSpPr>
        <p:spPr bwMode="auto">
          <a:xfrm>
            <a:off x="7451725" y="4724400"/>
            <a:ext cx="12239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взимаемые </a:t>
            </a:r>
          </a:p>
          <a:p>
            <a:pPr algn="ctr"/>
            <a:r>
              <a:rPr lang="ru-RU" altLang="ru-RU" sz="1400" b="1"/>
              <a:t>с ФОТ</a:t>
            </a:r>
          </a:p>
        </p:txBody>
      </p:sp>
      <p:sp>
        <p:nvSpPr>
          <p:cNvPr id="29734" name="Rectangle 38"/>
          <p:cNvSpPr>
            <a:spLocks noChangeArrowheads="1"/>
          </p:cNvSpPr>
          <p:nvPr/>
        </p:nvSpPr>
        <p:spPr bwMode="auto">
          <a:xfrm>
            <a:off x="7451725" y="5445125"/>
            <a:ext cx="1223963"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вмененные</a:t>
            </a:r>
          </a:p>
        </p:txBody>
      </p:sp>
      <p:sp>
        <p:nvSpPr>
          <p:cNvPr id="29735" name="Line 39"/>
          <p:cNvSpPr>
            <a:spLocks noChangeShapeType="1"/>
          </p:cNvSpPr>
          <p:nvPr/>
        </p:nvSpPr>
        <p:spPr bwMode="auto">
          <a:xfrm>
            <a:off x="8820150" y="1916113"/>
            <a:ext cx="0" cy="38179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6" name="Line 40"/>
          <p:cNvSpPr>
            <a:spLocks noChangeShapeType="1"/>
          </p:cNvSpPr>
          <p:nvPr/>
        </p:nvSpPr>
        <p:spPr bwMode="auto">
          <a:xfrm flipH="1">
            <a:off x="8675688" y="2420938"/>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7" name="Line 41"/>
          <p:cNvSpPr>
            <a:spLocks noChangeShapeType="1"/>
          </p:cNvSpPr>
          <p:nvPr/>
        </p:nvSpPr>
        <p:spPr bwMode="auto">
          <a:xfrm flipH="1">
            <a:off x="8675688" y="3357563"/>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8" name="Line 42"/>
          <p:cNvSpPr>
            <a:spLocks noChangeShapeType="1"/>
          </p:cNvSpPr>
          <p:nvPr/>
        </p:nvSpPr>
        <p:spPr bwMode="auto">
          <a:xfrm flipH="1">
            <a:off x="8675688" y="4221163"/>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9" name="Line 43"/>
          <p:cNvSpPr>
            <a:spLocks noChangeShapeType="1"/>
          </p:cNvSpPr>
          <p:nvPr/>
        </p:nvSpPr>
        <p:spPr bwMode="auto">
          <a:xfrm flipH="1">
            <a:off x="8675688" y="5013325"/>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40" name="Line 44"/>
          <p:cNvSpPr>
            <a:spLocks noChangeShapeType="1"/>
          </p:cNvSpPr>
          <p:nvPr/>
        </p:nvSpPr>
        <p:spPr bwMode="auto">
          <a:xfrm flipH="1">
            <a:off x="8675688" y="5734050"/>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346075"/>
          </a:xfrm>
        </p:spPr>
        <p:txBody>
          <a:bodyPr/>
          <a:lstStyle/>
          <a:p>
            <a:r>
              <a:rPr lang="ru-RU" altLang="ru-RU" sz="2400" b="1"/>
              <a:t>Классификация налога</a:t>
            </a:r>
          </a:p>
        </p:txBody>
      </p:sp>
      <p:sp>
        <p:nvSpPr>
          <p:cNvPr id="30723" name="Rectangle 3"/>
          <p:cNvSpPr>
            <a:spLocks noGrp="1" noChangeArrowheads="1"/>
          </p:cNvSpPr>
          <p:nvPr>
            <p:ph type="body" idx="1"/>
          </p:nvPr>
        </p:nvSpPr>
        <p:spPr>
          <a:xfrm>
            <a:off x="358775" y="765175"/>
            <a:ext cx="8785225" cy="5688013"/>
          </a:xfrm>
        </p:spPr>
        <p:txBody>
          <a:bodyPr/>
          <a:lstStyle/>
          <a:p>
            <a:endParaRPr lang="ru-RU" altLang="ru-RU"/>
          </a:p>
        </p:txBody>
      </p:sp>
      <p:sp>
        <p:nvSpPr>
          <p:cNvPr id="30724" name="Rectangle 4"/>
          <p:cNvSpPr>
            <a:spLocks noChangeArrowheads="1"/>
          </p:cNvSpPr>
          <p:nvPr/>
        </p:nvSpPr>
        <p:spPr bwMode="auto">
          <a:xfrm>
            <a:off x="250825" y="765175"/>
            <a:ext cx="1873250"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способу</a:t>
            </a:r>
          </a:p>
          <a:p>
            <a:pPr algn="ctr"/>
            <a:r>
              <a:rPr lang="ru-RU" altLang="ru-RU" sz="1400" b="1"/>
              <a:t>обложения</a:t>
            </a:r>
          </a:p>
        </p:txBody>
      </p:sp>
      <p:sp>
        <p:nvSpPr>
          <p:cNvPr id="30725" name="Rectangle 5"/>
          <p:cNvSpPr>
            <a:spLocks noChangeArrowheads="1"/>
          </p:cNvSpPr>
          <p:nvPr/>
        </p:nvSpPr>
        <p:spPr bwMode="auto">
          <a:xfrm>
            <a:off x="2195513" y="765175"/>
            <a:ext cx="1512887"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применяемой</a:t>
            </a:r>
          </a:p>
          <a:p>
            <a:pPr algn="ctr"/>
            <a:r>
              <a:rPr lang="ru-RU" altLang="ru-RU" sz="1400" b="1"/>
              <a:t>ставке</a:t>
            </a:r>
          </a:p>
        </p:txBody>
      </p:sp>
      <p:sp>
        <p:nvSpPr>
          <p:cNvPr id="30726" name="Rectangle 6"/>
          <p:cNvSpPr>
            <a:spLocks noChangeArrowheads="1"/>
          </p:cNvSpPr>
          <p:nvPr/>
        </p:nvSpPr>
        <p:spPr bwMode="auto">
          <a:xfrm>
            <a:off x="3851275" y="765175"/>
            <a:ext cx="1800225"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назначению</a:t>
            </a:r>
          </a:p>
        </p:txBody>
      </p:sp>
      <p:sp>
        <p:nvSpPr>
          <p:cNvPr id="30728" name="Rectangle 8"/>
          <p:cNvSpPr>
            <a:spLocks noChangeArrowheads="1"/>
          </p:cNvSpPr>
          <p:nvPr/>
        </p:nvSpPr>
        <p:spPr bwMode="auto">
          <a:xfrm>
            <a:off x="5795963" y="765175"/>
            <a:ext cx="3024187" cy="11509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 </a:t>
            </a:r>
          </a:p>
          <a:p>
            <a:pPr algn="ctr"/>
            <a:r>
              <a:rPr lang="ru-RU" altLang="ru-RU" sz="1400" b="1"/>
              <a:t>принадлежности </a:t>
            </a:r>
          </a:p>
          <a:p>
            <a:pPr algn="ctr"/>
            <a:r>
              <a:rPr lang="ru-RU" altLang="ru-RU" sz="1400" b="1"/>
              <a:t>к звеньям </a:t>
            </a:r>
          </a:p>
          <a:p>
            <a:pPr algn="ctr"/>
            <a:r>
              <a:rPr lang="ru-RU" altLang="ru-RU" sz="1400" b="1"/>
              <a:t>бюджетной системы</a:t>
            </a:r>
          </a:p>
        </p:txBody>
      </p:sp>
      <p:sp>
        <p:nvSpPr>
          <p:cNvPr id="30729" name="Rectangle 9"/>
          <p:cNvSpPr>
            <a:spLocks noChangeArrowheads="1"/>
          </p:cNvSpPr>
          <p:nvPr/>
        </p:nvSpPr>
        <p:spPr bwMode="auto">
          <a:xfrm>
            <a:off x="539750" y="2133600"/>
            <a:ext cx="1511300" cy="7905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у источника</a:t>
            </a:r>
          </a:p>
        </p:txBody>
      </p:sp>
      <p:sp>
        <p:nvSpPr>
          <p:cNvPr id="30730" name="Rectangle 10"/>
          <p:cNvSpPr>
            <a:spLocks noChangeArrowheads="1"/>
          </p:cNvSpPr>
          <p:nvPr/>
        </p:nvSpPr>
        <p:spPr bwMode="auto">
          <a:xfrm>
            <a:off x="755650" y="3213100"/>
            <a:ext cx="1223963"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a:t>
            </a:r>
          </a:p>
          <a:p>
            <a:pPr algn="ctr"/>
            <a:r>
              <a:rPr lang="ru-RU" altLang="ru-RU" sz="1400" b="1"/>
              <a:t> декларации</a:t>
            </a:r>
          </a:p>
        </p:txBody>
      </p:sp>
      <p:sp>
        <p:nvSpPr>
          <p:cNvPr id="30732" name="Rectangle 12"/>
          <p:cNvSpPr>
            <a:spLocks noChangeArrowheads="1"/>
          </p:cNvSpPr>
          <p:nvPr/>
        </p:nvSpPr>
        <p:spPr bwMode="auto">
          <a:xfrm>
            <a:off x="755650" y="4076700"/>
            <a:ext cx="1223963" cy="482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по</a:t>
            </a:r>
          </a:p>
          <a:p>
            <a:pPr algn="ctr"/>
            <a:r>
              <a:rPr lang="ru-RU" altLang="ru-RU" sz="1400" b="1"/>
              <a:t>кадастру</a:t>
            </a:r>
          </a:p>
        </p:txBody>
      </p:sp>
      <p:sp>
        <p:nvSpPr>
          <p:cNvPr id="30733" name="Line 13"/>
          <p:cNvSpPr>
            <a:spLocks noChangeShapeType="1"/>
          </p:cNvSpPr>
          <p:nvPr/>
        </p:nvSpPr>
        <p:spPr bwMode="auto">
          <a:xfrm>
            <a:off x="323850" y="1916113"/>
            <a:ext cx="0" cy="24495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35" name="Line 15"/>
          <p:cNvSpPr>
            <a:spLocks noChangeShapeType="1"/>
          </p:cNvSpPr>
          <p:nvPr/>
        </p:nvSpPr>
        <p:spPr bwMode="auto">
          <a:xfrm>
            <a:off x="323850" y="2565400"/>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37" name="Line 17"/>
          <p:cNvSpPr>
            <a:spLocks noChangeShapeType="1"/>
          </p:cNvSpPr>
          <p:nvPr/>
        </p:nvSpPr>
        <p:spPr bwMode="auto">
          <a:xfrm>
            <a:off x="323850" y="436562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38" name="Line 18"/>
          <p:cNvSpPr>
            <a:spLocks noChangeShapeType="1"/>
          </p:cNvSpPr>
          <p:nvPr/>
        </p:nvSpPr>
        <p:spPr bwMode="auto">
          <a:xfrm>
            <a:off x="323850" y="3429000"/>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39" name="Rectangle 19"/>
          <p:cNvSpPr>
            <a:spLocks noChangeArrowheads="1"/>
          </p:cNvSpPr>
          <p:nvPr/>
        </p:nvSpPr>
        <p:spPr bwMode="auto">
          <a:xfrm>
            <a:off x="2484438" y="2133600"/>
            <a:ext cx="1223962" cy="719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прогрессив-</a:t>
            </a:r>
          </a:p>
          <a:p>
            <a:pPr algn="ctr"/>
            <a:r>
              <a:rPr lang="ru-RU" altLang="ru-RU" sz="1400" b="1"/>
              <a:t>ные</a:t>
            </a:r>
          </a:p>
        </p:txBody>
      </p:sp>
      <p:sp>
        <p:nvSpPr>
          <p:cNvPr id="30740" name="Rectangle 20"/>
          <p:cNvSpPr>
            <a:spLocks noChangeArrowheads="1"/>
          </p:cNvSpPr>
          <p:nvPr/>
        </p:nvSpPr>
        <p:spPr bwMode="auto">
          <a:xfrm>
            <a:off x="2484438" y="3429000"/>
            <a:ext cx="1295400"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регрессивные</a:t>
            </a:r>
          </a:p>
        </p:txBody>
      </p:sp>
      <p:sp>
        <p:nvSpPr>
          <p:cNvPr id="30741" name="Line 21"/>
          <p:cNvSpPr>
            <a:spLocks noChangeShapeType="1"/>
          </p:cNvSpPr>
          <p:nvPr/>
        </p:nvSpPr>
        <p:spPr bwMode="auto">
          <a:xfrm>
            <a:off x="2268538" y="1916113"/>
            <a:ext cx="0" cy="38179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42" name="Line 22"/>
          <p:cNvSpPr>
            <a:spLocks noChangeShapeType="1"/>
          </p:cNvSpPr>
          <p:nvPr/>
        </p:nvSpPr>
        <p:spPr bwMode="auto">
          <a:xfrm>
            <a:off x="2268538" y="3789363"/>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43" name="Line 23"/>
          <p:cNvSpPr>
            <a:spLocks noChangeShapeType="1"/>
          </p:cNvSpPr>
          <p:nvPr/>
        </p:nvSpPr>
        <p:spPr bwMode="auto">
          <a:xfrm>
            <a:off x="2268538" y="249237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44" name="Rectangle 24"/>
          <p:cNvSpPr>
            <a:spLocks noChangeArrowheads="1"/>
          </p:cNvSpPr>
          <p:nvPr/>
        </p:nvSpPr>
        <p:spPr bwMode="auto">
          <a:xfrm>
            <a:off x="4067175" y="2133600"/>
            <a:ext cx="1225550" cy="719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общие</a:t>
            </a:r>
          </a:p>
        </p:txBody>
      </p:sp>
      <p:sp>
        <p:nvSpPr>
          <p:cNvPr id="30745" name="Rectangle 25"/>
          <p:cNvSpPr>
            <a:spLocks noChangeArrowheads="1"/>
          </p:cNvSpPr>
          <p:nvPr/>
        </p:nvSpPr>
        <p:spPr bwMode="auto">
          <a:xfrm>
            <a:off x="4067175" y="3429000"/>
            <a:ext cx="1368425"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специальные</a:t>
            </a:r>
          </a:p>
        </p:txBody>
      </p:sp>
      <p:sp>
        <p:nvSpPr>
          <p:cNvPr id="30746" name="Line 26"/>
          <p:cNvSpPr>
            <a:spLocks noChangeShapeType="1"/>
          </p:cNvSpPr>
          <p:nvPr/>
        </p:nvSpPr>
        <p:spPr bwMode="auto">
          <a:xfrm>
            <a:off x="3851275" y="1916113"/>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47" name="Line 27"/>
          <p:cNvSpPr>
            <a:spLocks noChangeShapeType="1"/>
          </p:cNvSpPr>
          <p:nvPr/>
        </p:nvSpPr>
        <p:spPr bwMode="auto">
          <a:xfrm>
            <a:off x="3851275" y="3789363"/>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48" name="Line 28"/>
          <p:cNvSpPr>
            <a:spLocks noChangeShapeType="1"/>
          </p:cNvSpPr>
          <p:nvPr/>
        </p:nvSpPr>
        <p:spPr bwMode="auto">
          <a:xfrm>
            <a:off x="3851275" y="249237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54" name="Rectangle 34"/>
          <p:cNvSpPr>
            <a:spLocks noChangeArrowheads="1"/>
          </p:cNvSpPr>
          <p:nvPr/>
        </p:nvSpPr>
        <p:spPr bwMode="auto">
          <a:xfrm>
            <a:off x="6443663" y="2060575"/>
            <a:ext cx="2232025"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уплачиваемые</a:t>
            </a:r>
          </a:p>
          <a:p>
            <a:pPr algn="ctr"/>
            <a:r>
              <a:rPr lang="ru-RU" altLang="ru-RU" sz="1400" b="1"/>
              <a:t>Из прибыли</a:t>
            </a:r>
          </a:p>
        </p:txBody>
      </p:sp>
      <p:sp>
        <p:nvSpPr>
          <p:cNvPr id="30755" name="Rectangle 35"/>
          <p:cNvSpPr>
            <a:spLocks noChangeArrowheads="1"/>
          </p:cNvSpPr>
          <p:nvPr/>
        </p:nvSpPr>
        <p:spPr bwMode="auto">
          <a:xfrm>
            <a:off x="6443663" y="2997200"/>
            <a:ext cx="2232025" cy="719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уплачиваемые</a:t>
            </a:r>
          </a:p>
          <a:p>
            <a:pPr algn="ctr"/>
            <a:r>
              <a:rPr lang="ru-RU" altLang="ru-RU" sz="1400" b="1"/>
              <a:t>за счет издержек</a:t>
            </a:r>
          </a:p>
        </p:txBody>
      </p:sp>
      <p:sp>
        <p:nvSpPr>
          <p:cNvPr id="30756" name="Rectangle 36"/>
          <p:cNvSpPr>
            <a:spLocks noChangeArrowheads="1"/>
          </p:cNvSpPr>
          <p:nvPr/>
        </p:nvSpPr>
        <p:spPr bwMode="auto">
          <a:xfrm>
            <a:off x="6443663" y="3933825"/>
            <a:ext cx="2232025"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относимые на </a:t>
            </a:r>
          </a:p>
          <a:p>
            <a:pPr algn="ctr"/>
            <a:r>
              <a:rPr lang="ru-RU" altLang="ru-RU" sz="1400" b="1"/>
              <a:t>уменьшение </a:t>
            </a:r>
          </a:p>
          <a:p>
            <a:pPr algn="ctr"/>
            <a:r>
              <a:rPr lang="ru-RU" altLang="ru-RU" sz="1400" b="1"/>
              <a:t>финансового </a:t>
            </a:r>
          </a:p>
          <a:p>
            <a:pPr algn="ctr"/>
            <a:r>
              <a:rPr lang="ru-RU" altLang="ru-RU" sz="1400" b="1"/>
              <a:t>результата</a:t>
            </a:r>
          </a:p>
        </p:txBody>
      </p:sp>
      <p:sp>
        <p:nvSpPr>
          <p:cNvPr id="30757" name="Rectangle 37"/>
          <p:cNvSpPr>
            <a:spLocks noChangeArrowheads="1"/>
          </p:cNvSpPr>
          <p:nvPr/>
        </p:nvSpPr>
        <p:spPr bwMode="auto">
          <a:xfrm>
            <a:off x="6516688" y="5013325"/>
            <a:ext cx="2159000"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уплачиваемые </a:t>
            </a:r>
          </a:p>
          <a:p>
            <a:pPr algn="ctr"/>
            <a:r>
              <a:rPr lang="ru-RU" altLang="ru-RU" sz="1400" b="1"/>
              <a:t>с общей суммы </a:t>
            </a:r>
          </a:p>
          <a:p>
            <a:pPr algn="ctr"/>
            <a:r>
              <a:rPr lang="ru-RU" altLang="ru-RU" sz="1400" b="1"/>
              <a:t>выручки</a:t>
            </a:r>
          </a:p>
        </p:txBody>
      </p:sp>
      <p:sp>
        <p:nvSpPr>
          <p:cNvPr id="30759" name="Line 39"/>
          <p:cNvSpPr>
            <a:spLocks noChangeShapeType="1"/>
          </p:cNvSpPr>
          <p:nvPr/>
        </p:nvSpPr>
        <p:spPr bwMode="auto">
          <a:xfrm>
            <a:off x="6084888" y="1916113"/>
            <a:ext cx="0" cy="35290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65" name="Rectangle 45"/>
          <p:cNvSpPr>
            <a:spLocks noChangeArrowheads="1"/>
          </p:cNvSpPr>
          <p:nvPr/>
        </p:nvSpPr>
        <p:spPr bwMode="auto">
          <a:xfrm>
            <a:off x="2484438" y="4292600"/>
            <a:ext cx="1223962"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пропорцион-</a:t>
            </a:r>
          </a:p>
          <a:p>
            <a:pPr algn="ctr"/>
            <a:r>
              <a:rPr lang="ru-RU" altLang="ru-RU" sz="1400" b="1"/>
              <a:t>нальные</a:t>
            </a:r>
          </a:p>
        </p:txBody>
      </p:sp>
      <p:sp>
        <p:nvSpPr>
          <p:cNvPr id="30766" name="Rectangle 46"/>
          <p:cNvSpPr>
            <a:spLocks noChangeArrowheads="1"/>
          </p:cNvSpPr>
          <p:nvPr/>
        </p:nvSpPr>
        <p:spPr bwMode="auto">
          <a:xfrm>
            <a:off x="2484438" y="5300663"/>
            <a:ext cx="1223962" cy="72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Кратные</a:t>
            </a:r>
          </a:p>
          <a:p>
            <a:pPr algn="ctr"/>
            <a:r>
              <a:rPr lang="ru-RU" altLang="ru-RU" sz="1400" b="1"/>
              <a:t>МРОТ</a:t>
            </a:r>
          </a:p>
        </p:txBody>
      </p:sp>
      <p:sp>
        <p:nvSpPr>
          <p:cNvPr id="30767" name="Line 47"/>
          <p:cNvSpPr>
            <a:spLocks noChangeShapeType="1"/>
          </p:cNvSpPr>
          <p:nvPr/>
        </p:nvSpPr>
        <p:spPr bwMode="auto">
          <a:xfrm>
            <a:off x="2268538" y="4724400"/>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68" name="Line 48"/>
          <p:cNvSpPr>
            <a:spLocks noChangeShapeType="1"/>
          </p:cNvSpPr>
          <p:nvPr/>
        </p:nvSpPr>
        <p:spPr bwMode="auto">
          <a:xfrm>
            <a:off x="2268538" y="5734050"/>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69" name="Line 49"/>
          <p:cNvSpPr>
            <a:spLocks noChangeShapeType="1"/>
          </p:cNvSpPr>
          <p:nvPr/>
        </p:nvSpPr>
        <p:spPr bwMode="auto">
          <a:xfrm>
            <a:off x="6084888" y="2492375"/>
            <a:ext cx="3587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70" name="Line 50"/>
          <p:cNvSpPr>
            <a:spLocks noChangeShapeType="1"/>
          </p:cNvSpPr>
          <p:nvPr/>
        </p:nvSpPr>
        <p:spPr bwMode="auto">
          <a:xfrm>
            <a:off x="6084888" y="3429000"/>
            <a:ext cx="3587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71" name="Line 51"/>
          <p:cNvSpPr>
            <a:spLocks noChangeShapeType="1"/>
          </p:cNvSpPr>
          <p:nvPr/>
        </p:nvSpPr>
        <p:spPr bwMode="auto">
          <a:xfrm>
            <a:off x="6084888" y="4292600"/>
            <a:ext cx="3587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72" name="Line 52"/>
          <p:cNvSpPr>
            <a:spLocks noChangeShapeType="1"/>
          </p:cNvSpPr>
          <p:nvPr/>
        </p:nvSpPr>
        <p:spPr bwMode="auto">
          <a:xfrm>
            <a:off x="6084888" y="544512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ru-RU" altLang="ru-RU" sz="3200"/>
              <a:t>Элементы налога</a:t>
            </a:r>
          </a:p>
        </p:txBody>
      </p:sp>
      <p:sp>
        <p:nvSpPr>
          <p:cNvPr id="31747" name="Rectangle 3"/>
          <p:cNvSpPr>
            <a:spLocks noGrp="1" noChangeArrowheads="1"/>
          </p:cNvSpPr>
          <p:nvPr>
            <p:ph type="body" sz="half" idx="1"/>
          </p:nvPr>
        </p:nvSpPr>
        <p:spPr>
          <a:xfrm>
            <a:off x="457200" y="1600200"/>
            <a:ext cx="3898900" cy="3268663"/>
          </a:xfrm>
        </p:spPr>
        <p:txBody>
          <a:bodyPr/>
          <a:lstStyle/>
          <a:p>
            <a:r>
              <a:rPr lang="ru-RU" altLang="ru-RU" sz="2400" b="1"/>
              <a:t>Субъект налога</a:t>
            </a:r>
          </a:p>
          <a:p>
            <a:r>
              <a:rPr lang="ru-RU" altLang="ru-RU" sz="2400" b="1"/>
              <a:t>Объект налогообложения</a:t>
            </a:r>
          </a:p>
          <a:p>
            <a:r>
              <a:rPr lang="ru-RU" altLang="ru-RU" sz="2400" b="1"/>
              <a:t>порядок исчисления налога; </a:t>
            </a:r>
          </a:p>
          <a:p>
            <a:r>
              <a:rPr lang="ru-RU" altLang="ru-RU" sz="2400" b="1"/>
              <a:t>порядок и сроки уплаты налога.</a:t>
            </a:r>
          </a:p>
          <a:p>
            <a:endParaRPr lang="ru-RU" altLang="ru-RU" sz="2400"/>
          </a:p>
          <a:p>
            <a:endParaRPr lang="ru-RU" altLang="ru-RU" sz="2400"/>
          </a:p>
          <a:p>
            <a:endParaRPr lang="ru-RU" altLang="ru-RU" sz="2400"/>
          </a:p>
          <a:p>
            <a:endParaRPr lang="ru-RU" altLang="ru-RU" sz="2400"/>
          </a:p>
          <a:p>
            <a:endParaRPr lang="ru-RU" altLang="ru-RU" sz="2400"/>
          </a:p>
        </p:txBody>
      </p:sp>
      <p:sp>
        <p:nvSpPr>
          <p:cNvPr id="31748" name="Rectangle 4"/>
          <p:cNvSpPr>
            <a:spLocks noGrp="1" noChangeArrowheads="1"/>
          </p:cNvSpPr>
          <p:nvPr>
            <p:ph type="body" sz="half" idx="2"/>
          </p:nvPr>
        </p:nvSpPr>
        <p:spPr/>
        <p:txBody>
          <a:bodyPr/>
          <a:lstStyle/>
          <a:p>
            <a:r>
              <a:rPr lang="ru-RU" altLang="ru-RU" sz="2400" b="1"/>
              <a:t>Налоговая база</a:t>
            </a:r>
          </a:p>
          <a:p>
            <a:r>
              <a:rPr lang="ru-RU" altLang="ru-RU" sz="2400" b="1"/>
              <a:t>Налоговая ставка</a:t>
            </a:r>
          </a:p>
          <a:p>
            <a:r>
              <a:rPr lang="ru-RU" altLang="ru-RU" sz="2400" b="1"/>
              <a:t>Налоговый период</a:t>
            </a:r>
          </a:p>
          <a:p>
            <a:r>
              <a:rPr lang="ru-RU" altLang="ru-RU" sz="2400" b="1"/>
              <a:t>Налоговый оклад</a:t>
            </a:r>
          </a:p>
          <a:p>
            <a:r>
              <a:rPr lang="ru-RU" altLang="ru-RU" sz="2400" b="1"/>
              <a:t>Налоговые льготы</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490537"/>
          </a:xfrm>
        </p:spPr>
        <p:txBody>
          <a:bodyPr/>
          <a:lstStyle/>
          <a:p>
            <a:r>
              <a:rPr lang="ru-RU" altLang="ru-RU" sz="2800" b="1"/>
              <a:t>Элементы налога</a:t>
            </a:r>
          </a:p>
        </p:txBody>
      </p:sp>
      <p:sp>
        <p:nvSpPr>
          <p:cNvPr id="33795" name="Rectangle 3"/>
          <p:cNvSpPr>
            <a:spLocks noGrp="1" noChangeArrowheads="1"/>
          </p:cNvSpPr>
          <p:nvPr>
            <p:ph type="body" idx="1"/>
          </p:nvPr>
        </p:nvSpPr>
        <p:spPr>
          <a:xfrm>
            <a:off x="457200" y="836613"/>
            <a:ext cx="8229600" cy="5832475"/>
          </a:xfrm>
        </p:spPr>
        <p:txBody>
          <a:bodyPr/>
          <a:lstStyle/>
          <a:p>
            <a:endParaRPr lang="ru-RU" altLang="ru-RU"/>
          </a:p>
        </p:txBody>
      </p:sp>
      <p:sp>
        <p:nvSpPr>
          <p:cNvPr id="33796" name="Rectangle 4"/>
          <p:cNvSpPr>
            <a:spLocks noChangeArrowheads="1"/>
          </p:cNvSpPr>
          <p:nvPr/>
        </p:nvSpPr>
        <p:spPr bwMode="auto">
          <a:xfrm>
            <a:off x="827088" y="908050"/>
            <a:ext cx="7777162"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400" b="1"/>
              <a:t>налогоплательщики и плательщики сборов</a:t>
            </a:r>
          </a:p>
        </p:txBody>
      </p:sp>
      <p:sp>
        <p:nvSpPr>
          <p:cNvPr id="33797" name="Rectangle 5"/>
          <p:cNvSpPr>
            <a:spLocks noChangeArrowheads="1"/>
          </p:cNvSpPr>
          <p:nvPr/>
        </p:nvSpPr>
        <p:spPr bwMode="auto">
          <a:xfrm>
            <a:off x="1116013" y="3284538"/>
            <a:ext cx="2232025"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b="1" i="1"/>
              <a:t>физические лица</a:t>
            </a:r>
          </a:p>
        </p:txBody>
      </p:sp>
      <p:sp>
        <p:nvSpPr>
          <p:cNvPr id="33798" name="Rectangle 6"/>
          <p:cNvSpPr>
            <a:spLocks noChangeArrowheads="1"/>
          </p:cNvSpPr>
          <p:nvPr/>
        </p:nvSpPr>
        <p:spPr bwMode="auto">
          <a:xfrm>
            <a:off x="1116013" y="4005263"/>
            <a:ext cx="2232025"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b="1" i="1"/>
              <a:t>организации</a:t>
            </a:r>
          </a:p>
        </p:txBody>
      </p:sp>
      <p:sp>
        <p:nvSpPr>
          <p:cNvPr id="33799" name="Rectangle 7"/>
          <p:cNvSpPr>
            <a:spLocks noChangeArrowheads="1"/>
          </p:cNvSpPr>
          <p:nvPr/>
        </p:nvSpPr>
        <p:spPr bwMode="auto">
          <a:xfrm>
            <a:off x="1476375" y="4724400"/>
            <a:ext cx="18716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филиалы </a:t>
            </a:r>
          </a:p>
          <a:p>
            <a:pPr algn="ctr"/>
            <a:r>
              <a:rPr lang="ru-RU" altLang="ru-RU"/>
              <a:t>организаций</a:t>
            </a:r>
          </a:p>
        </p:txBody>
      </p:sp>
      <p:sp>
        <p:nvSpPr>
          <p:cNvPr id="33800" name="Rectangle 8"/>
          <p:cNvSpPr>
            <a:spLocks noChangeArrowheads="1"/>
          </p:cNvSpPr>
          <p:nvPr/>
        </p:nvSpPr>
        <p:spPr bwMode="auto">
          <a:xfrm>
            <a:off x="1476375" y="5445125"/>
            <a:ext cx="1943100"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обособленные </a:t>
            </a:r>
          </a:p>
          <a:p>
            <a:pPr algn="ctr"/>
            <a:r>
              <a:rPr lang="ru-RU" altLang="ru-RU"/>
              <a:t>подразделения </a:t>
            </a:r>
          </a:p>
          <a:p>
            <a:pPr algn="ctr"/>
            <a:r>
              <a:rPr lang="ru-RU" altLang="ru-RU"/>
              <a:t>российских </a:t>
            </a:r>
          </a:p>
          <a:p>
            <a:pPr algn="ctr"/>
            <a:r>
              <a:rPr lang="ru-RU" altLang="ru-RU"/>
              <a:t>организаций</a:t>
            </a:r>
          </a:p>
        </p:txBody>
      </p:sp>
      <p:sp>
        <p:nvSpPr>
          <p:cNvPr id="33801" name="Rectangle 9"/>
          <p:cNvSpPr>
            <a:spLocks noChangeArrowheads="1"/>
          </p:cNvSpPr>
          <p:nvPr/>
        </p:nvSpPr>
        <p:spPr bwMode="auto">
          <a:xfrm>
            <a:off x="5724525" y="1844675"/>
            <a:ext cx="2808288"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000" b="1"/>
              <a:t>нерезиденты</a:t>
            </a:r>
          </a:p>
        </p:txBody>
      </p:sp>
      <p:sp>
        <p:nvSpPr>
          <p:cNvPr id="33802" name="Rectangle 10"/>
          <p:cNvSpPr>
            <a:spLocks noChangeArrowheads="1"/>
          </p:cNvSpPr>
          <p:nvPr/>
        </p:nvSpPr>
        <p:spPr bwMode="auto">
          <a:xfrm>
            <a:off x="827088" y="1773238"/>
            <a:ext cx="2665412"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2000" b="1"/>
              <a:t>резиденты</a:t>
            </a:r>
          </a:p>
        </p:txBody>
      </p:sp>
      <p:sp>
        <p:nvSpPr>
          <p:cNvPr id="33804" name="Rectangle 12"/>
          <p:cNvSpPr>
            <a:spLocks noChangeArrowheads="1"/>
          </p:cNvSpPr>
          <p:nvPr/>
        </p:nvSpPr>
        <p:spPr bwMode="auto">
          <a:xfrm>
            <a:off x="6084888" y="3141663"/>
            <a:ext cx="2374900"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b="1" i="1"/>
              <a:t>физические лица</a:t>
            </a:r>
          </a:p>
        </p:txBody>
      </p:sp>
      <p:sp>
        <p:nvSpPr>
          <p:cNvPr id="33805" name="Rectangle 13"/>
          <p:cNvSpPr>
            <a:spLocks noChangeArrowheads="1"/>
          </p:cNvSpPr>
          <p:nvPr/>
        </p:nvSpPr>
        <p:spPr bwMode="auto">
          <a:xfrm>
            <a:off x="6084888" y="4005263"/>
            <a:ext cx="2374900"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b="1" i="1"/>
              <a:t>организации</a:t>
            </a:r>
          </a:p>
        </p:txBody>
      </p:sp>
      <p:sp>
        <p:nvSpPr>
          <p:cNvPr id="33806" name="Rectangle 14"/>
          <p:cNvSpPr>
            <a:spLocks noChangeArrowheads="1"/>
          </p:cNvSpPr>
          <p:nvPr/>
        </p:nvSpPr>
        <p:spPr bwMode="auto">
          <a:xfrm>
            <a:off x="6443663" y="5013325"/>
            <a:ext cx="20161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представительства</a:t>
            </a:r>
          </a:p>
          <a:p>
            <a:pPr algn="ctr"/>
            <a:r>
              <a:rPr lang="ru-RU" altLang="ru-RU"/>
              <a:t>организаций</a:t>
            </a:r>
          </a:p>
        </p:txBody>
      </p:sp>
      <p:sp>
        <p:nvSpPr>
          <p:cNvPr id="33807" name="Line 15"/>
          <p:cNvSpPr>
            <a:spLocks noChangeShapeType="1"/>
          </p:cNvSpPr>
          <p:nvPr/>
        </p:nvSpPr>
        <p:spPr bwMode="auto">
          <a:xfrm flipH="1">
            <a:off x="1979613" y="1412875"/>
            <a:ext cx="2376487"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08" name="Line 16"/>
          <p:cNvSpPr>
            <a:spLocks noChangeShapeType="1"/>
          </p:cNvSpPr>
          <p:nvPr/>
        </p:nvSpPr>
        <p:spPr bwMode="auto">
          <a:xfrm>
            <a:off x="4356100" y="1412875"/>
            <a:ext cx="295275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09" name="Line 17"/>
          <p:cNvSpPr>
            <a:spLocks noChangeShapeType="1"/>
          </p:cNvSpPr>
          <p:nvPr/>
        </p:nvSpPr>
        <p:spPr bwMode="auto">
          <a:xfrm>
            <a:off x="539750" y="2205038"/>
            <a:ext cx="0" cy="20875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0" name="Line 18"/>
          <p:cNvSpPr>
            <a:spLocks noChangeShapeType="1"/>
          </p:cNvSpPr>
          <p:nvPr/>
        </p:nvSpPr>
        <p:spPr bwMode="auto">
          <a:xfrm>
            <a:off x="539750" y="3500438"/>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1" name="Line 19"/>
          <p:cNvSpPr>
            <a:spLocks noChangeShapeType="1"/>
          </p:cNvSpPr>
          <p:nvPr/>
        </p:nvSpPr>
        <p:spPr bwMode="auto">
          <a:xfrm>
            <a:off x="1187450" y="60928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2" name="Line 20"/>
          <p:cNvSpPr>
            <a:spLocks noChangeShapeType="1"/>
          </p:cNvSpPr>
          <p:nvPr/>
        </p:nvSpPr>
        <p:spPr bwMode="auto">
          <a:xfrm>
            <a:off x="1187450" y="50133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3" name="Line 21"/>
          <p:cNvSpPr>
            <a:spLocks noChangeShapeType="1"/>
          </p:cNvSpPr>
          <p:nvPr/>
        </p:nvSpPr>
        <p:spPr bwMode="auto">
          <a:xfrm>
            <a:off x="539750" y="4292600"/>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4" name="Line 22"/>
          <p:cNvSpPr>
            <a:spLocks noChangeShapeType="1"/>
          </p:cNvSpPr>
          <p:nvPr/>
        </p:nvSpPr>
        <p:spPr bwMode="auto">
          <a:xfrm>
            <a:off x="1187450" y="4508500"/>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6" name="Line 24"/>
          <p:cNvSpPr>
            <a:spLocks noChangeShapeType="1"/>
          </p:cNvSpPr>
          <p:nvPr/>
        </p:nvSpPr>
        <p:spPr bwMode="auto">
          <a:xfrm>
            <a:off x="539750" y="22050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7" name="Line 25"/>
          <p:cNvSpPr>
            <a:spLocks noChangeShapeType="1"/>
          </p:cNvSpPr>
          <p:nvPr/>
        </p:nvSpPr>
        <p:spPr bwMode="auto">
          <a:xfrm flipH="1">
            <a:off x="5508625" y="227647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8" name="Line 26"/>
          <p:cNvSpPr>
            <a:spLocks noChangeShapeType="1"/>
          </p:cNvSpPr>
          <p:nvPr/>
        </p:nvSpPr>
        <p:spPr bwMode="auto">
          <a:xfrm>
            <a:off x="5508625" y="2276475"/>
            <a:ext cx="0" cy="20891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9" name="Line 27"/>
          <p:cNvSpPr>
            <a:spLocks noChangeShapeType="1"/>
          </p:cNvSpPr>
          <p:nvPr/>
        </p:nvSpPr>
        <p:spPr bwMode="auto">
          <a:xfrm>
            <a:off x="5508625" y="4365625"/>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20" name="Line 28"/>
          <p:cNvSpPr>
            <a:spLocks noChangeShapeType="1"/>
          </p:cNvSpPr>
          <p:nvPr/>
        </p:nvSpPr>
        <p:spPr bwMode="auto">
          <a:xfrm>
            <a:off x="5508625" y="3429000"/>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21" name="Line 29"/>
          <p:cNvSpPr>
            <a:spLocks noChangeShapeType="1"/>
          </p:cNvSpPr>
          <p:nvPr/>
        </p:nvSpPr>
        <p:spPr bwMode="auto">
          <a:xfrm>
            <a:off x="6156325" y="4581525"/>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22" name="Line 30"/>
          <p:cNvSpPr>
            <a:spLocks noChangeShapeType="1"/>
          </p:cNvSpPr>
          <p:nvPr/>
        </p:nvSpPr>
        <p:spPr bwMode="auto">
          <a:xfrm>
            <a:off x="6156325" y="530066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50825" y="274638"/>
            <a:ext cx="8642350" cy="1858962"/>
          </a:xfrm>
        </p:spPr>
        <p:txBody>
          <a:bodyPr/>
          <a:lstStyle/>
          <a:p>
            <a:pPr algn="just"/>
            <a:r>
              <a:rPr lang="ru-RU" altLang="ru-RU" sz="1800" b="1" i="1"/>
              <a:t>     </a:t>
            </a:r>
            <a:br>
              <a:rPr lang="ru-RU" altLang="ru-RU" sz="1800" b="1" i="1"/>
            </a:br>
            <a:r>
              <a:rPr lang="ru-RU" altLang="ru-RU" sz="1800" b="1" i="1"/>
              <a:t>       	Объектами   налогообложения </a:t>
            </a:r>
            <a:r>
              <a:rPr lang="ru-RU" altLang="ru-RU" sz="1800"/>
              <a:t> могут  являться  операции  по  реализации товаров  (работ,  услуг), имущество, прибыль, доход, стоимость реализованных товаров (выполненных  работ,  оказанных  услуг) либо  иной  объект,  имеющий стоимостную,  количественную  или  физическую  характеристики,  с   наличием которого у налогоплательщика законодательст-</a:t>
            </a:r>
            <a:br>
              <a:rPr lang="ru-RU" altLang="ru-RU" sz="1800"/>
            </a:br>
            <a:r>
              <a:rPr lang="ru-RU" altLang="ru-RU" sz="1800"/>
              <a:t>во о налогах и сборах связывает возникновение обязанности по уплате налога</a:t>
            </a:r>
            <a:r>
              <a:rPr lang="ru-RU" altLang="ru-RU" sz="1600"/>
              <a:t>. </a:t>
            </a:r>
            <a:br>
              <a:rPr lang="ru-RU" altLang="ru-RU" sz="1600"/>
            </a:br>
            <a:r>
              <a:rPr lang="ru-RU" altLang="ru-RU" sz="1800"/>
              <a:t/>
            </a:r>
            <a:br>
              <a:rPr lang="ru-RU" altLang="ru-RU" sz="1800"/>
            </a:br>
            <a:endParaRPr lang="ru-RU" altLang="ru-RU" sz="1800"/>
          </a:p>
        </p:txBody>
      </p:sp>
      <p:sp>
        <p:nvSpPr>
          <p:cNvPr id="38915" name="Rectangle 3"/>
          <p:cNvSpPr>
            <a:spLocks noGrp="1" noChangeArrowheads="1"/>
          </p:cNvSpPr>
          <p:nvPr>
            <p:ph type="body" idx="1"/>
          </p:nvPr>
        </p:nvSpPr>
        <p:spPr>
          <a:xfrm>
            <a:off x="250825" y="2205038"/>
            <a:ext cx="8713788" cy="4392612"/>
          </a:xfrm>
        </p:spPr>
        <p:txBody>
          <a:bodyPr/>
          <a:lstStyle/>
          <a:p>
            <a:pPr marL="0" indent="0" algn="just">
              <a:lnSpc>
                <a:spcPct val="90000"/>
              </a:lnSpc>
              <a:buFontTx/>
              <a:buNone/>
            </a:pPr>
            <a:r>
              <a:rPr lang="ru-RU" altLang="ru-RU" sz="1800"/>
              <a:t>    	 Под   </a:t>
            </a:r>
            <a:r>
              <a:rPr lang="ru-RU" altLang="ru-RU" sz="1800" b="1" i="1"/>
              <a:t>имуществом  </a:t>
            </a:r>
            <a:r>
              <a:rPr lang="ru-RU" altLang="ru-RU" sz="1800"/>
              <a:t> понимаются   виды   объектов   гражданских   прав  (за исключением имущественных прав), относящихся к имуществу в  соответствии с Гражданским Кодексом Российской Федерации. </a:t>
            </a:r>
          </a:p>
          <a:p>
            <a:pPr marL="0" indent="0" algn="just">
              <a:lnSpc>
                <a:spcPct val="90000"/>
              </a:lnSpc>
              <a:buFontTx/>
              <a:buNone/>
            </a:pPr>
            <a:endParaRPr lang="ru-RU" altLang="ru-RU" sz="1800"/>
          </a:p>
          <a:p>
            <a:pPr marL="0" indent="0" algn="just">
              <a:lnSpc>
                <a:spcPct val="90000"/>
              </a:lnSpc>
              <a:buFontTx/>
              <a:buNone/>
            </a:pPr>
            <a:r>
              <a:rPr lang="ru-RU" altLang="ru-RU" sz="1800" b="1" i="1"/>
              <a:t>     	Товаром </a:t>
            </a:r>
            <a:r>
              <a:rPr lang="ru-RU" altLang="ru-RU" sz="1800"/>
              <a:t>признается любое имущество, реализуемое либо предназначенное для  реализации.  В целях  регулирования  отношений,  связанных с взиманием таможенных платежей,  к  товарам относится и иное имущество, определяемое Таможенным Кодексом  Российской Федерации. </a:t>
            </a:r>
            <a:br>
              <a:rPr lang="ru-RU" altLang="ru-RU" sz="1800"/>
            </a:br>
            <a:r>
              <a:rPr lang="ru-RU" altLang="ru-RU" sz="1800"/>
              <a:t/>
            </a:r>
            <a:br>
              <a:rPr lang="ru-RU" altLang="ru-RU" sz="1800"/>
            </a:br>
            <a:r>
              <a:rPr lang="ru-RU" altLang="ru-RU" sz="1800"/>
              <a:t>        	</a:t>
            </a:r>
            <a:r>
              <a:rPr lang="ru-RU" altLang="ru-RU" sz="1800" b="1" i="1"/>
              <a:t>Работой</a:t>
            </a:r>
            <a:r>
              <a:rPr lang="ru-RU" altLang="ru-RU" sz="1800"/>
              <a:t> признается деятельность, результаты которой   имеют   материальное   выражение  и   могут  быть  реализованы  для удовлетворения потребностей организации и (или) физических лиц. </a:t>
            </a:r>
            <a:br>
              <a:rPr lang="ru-RU" altLang="ru-RU" sz="1800"/>
            </a:br>
            <a:r>
              <a:rPr lang="ru-RU" altLang="ru-RU" sz="1800"/>
              <a:t/>
            </a:r>
            <a:br>
              <a:rPr lang="ru-RU" altLang="ru-RU" sz="1800"/>
            </a:br>
            <a:r>
              <a:rPr lang="ru-RU" altLang="ru-RU" sz="1800"/>
              <a:t>      	</a:t>
            </a:r>
            <a:r>
              <a:rPr lang="ru-RU" altLang="ru-RU" sz="1800" b="1" i="1"/>
              <a:t>Услугой  </a:t>
            </a:r>
            <a:r>
              <a:rPr lang="ru-RU" altLang="ru-RU" sz="1800"/>
              <a:t>для целей налогообложения признается деятельность, результаты которой  не  имеют  материального выражения, реализуются и потребляются  в процессе осуществления этой деятельности.</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800" decel="100000"/>
                                        <p:tgtEl>
                                          <p:spTgt spid="38914"/>
                                        </p:tgtEl>
                                      </p:cBhvr>
                                    </p:animEffect>
                                    <p:anim calcmode="lin" valueType="num">
                                      <p:cBhvr>
                                        <p:cTn id="8" dur="800" decel="100000" fill="hold"/>
                                        <p:tgtEl>
                                          <p:spTgt spid="38914"/>
                                        </p:tgtEl>
                                        <p:attrNameLst>
                                          <p:attrName>style.rotation</p:attrName>
                                        </p:attrNameLst>
                                      </p:cBhvr>
                                      <p:tavLst>
                                        <p:tav tm="0">
                                          <p:val>
                                            <p:fltVal val="-90"/>
                                          </p:val>
                                        </p:tav>
                                        <p:tav tm="100000">
                                          <p:val>
                                            <p:fltVal val="0"/>
                                          </p:val>
                                        </p:tav>
                                      </p:tavLst>
                                    </p:anim>
                                    <p:anim calcmode="lin" valueType="num">
                                      <p:cBhvr>
                                        <p:cTn id="9" dur="800" decel="100000" fill="hold"/>
                                        <p:tgtEl>
                                          <p:spTgt spid="38914"/>
                                        </p:tgtEl>
                                        <p:attrNameLst>
                                          <p:attrName>ppt_x</p:attrName>
                                        </p:attrNameLst>
                                      </p:cBhvr>
                                      <p:tavLst>
                                        <p:tav tm="0">
                                          <p:val>
                                            <p:strVal val="#ppt_x+0.4"/>
                                          </p:val>
                                        </p:tav>
                                        <p:tav tm="100000">
                                          <p:val>
                                            <p:strVal val="#ppt_x-0.05"/>
                                          </p:val>
                                        </p:tav>
                                      </p:tavLst>
                                    </p:anim>
                                    <p:anim calcmode="lin" valueType="num">
                                      <p:cBhvr>
                                        <p:cTn id="10" dur="800" decel="100000" fill="hold"/>
                                        <p:tgtEl>
                                          <p:spTgt spid="3891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891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891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8915">
                                            <p:txEl>
                                              <p:pRg st="0" end="0"/>
                                            </p:txEl>
                                          </p:spTgt>
                                        </p:tgtEl>
                                        <p:attrNameLst>
                                          <p:attrName>style.visibility</p:attrName>
                                        </p:attrNameLst>
                                      </p:cBhvr>
                                      <p:to>
                                        <p:strVal val="visible"/>
                                      </p:to>
                                    </p:set>
                                    <p:animEffect transition="in" filter="fade">
                                      <p:cBhvr>
                                        <p:cTn id="17" dur="1000"/>
                                        <p:tgtEl>
                                          <p:spTgt spid="38915">
                                            <p:txEl>
                                              <p:pRg st="0" end="0"/>
                                            </p:txEl>
                                          </p:spTgt>
                                        </p:tgtEl>
                                      </p:cBhvr>
                                    </p:animEffect>
                                    <p:anim calcmode="lin" valueType="num">
                                      <p:cBhvr>
                                        <p:cTn id="18"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8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8915">
                                            <p:txEl>
                                              <p:pRg st="2" end="2"/>
                                            </p:txEl>
                                          </p:spTgt>
                                        </p:tgtEl>
                                        <p:attrNameLst>
                                          <p:attrName>style.visibility</p:attrName>
                                        </p:attrNameLst>
                                      </p:cBhvr>
                                      <p:to>
                                        <p:strVal val="visible"/>
                                      </p:to>
                                    </p:set>
                                    <p:animEffect transition="in" filter="fade">
                                      <p:cBhvr>
                                        <p:cTn id="24" dur="1000"/>
                                        <p:tgtEl>
                                          <p:spTgt spid="38915">
                                            <p:txEl>
                                              <p:pRg st="2" end="2"/>
                                            </p:txEl>
                                          </p:spTgt>
                                        </p:tgtEl>
                                      </p:cBhvr>
                                    </p:animEffect>
                                    <p:anim calcmode="lin" valueType="num">
                                      <p:cBhvr>
                                        <p:cTn id="25"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333375"/>
            <a:ext cx="8507413" cy="2087563"/>
          </a:xfrm>
        </p:spPr>
        <p:txBody>
          <a:bodyPr/>
          <a:lstStyle/>
          <a:p>
            <a:pPr algn="just"/>
            <a:r>
              <a:rPr lang="ru-RU" altLang="ru-RU" sz="2000"/>
              <a:t>	</a:t>
            </a:r>
            <a:br>
              <a:rPr lang="ru-RU" altLang="ru-RU" sz="2000"/>
            </a:br>
            <a:r>
              <a:rPr lang="ru-RU" altLang="ru-RU" sz="2000"/>
              <a:t/>
            </a:r>
            <a:br>
              <a:rPr lang="ru-RU" altLang="ru-RU" sz="2000"/>
            </a:br>
            <a:r>
              <a:rPr lang="ru-RU" altLang="ru-RU" sz="2000"/>
              <a:t>	</a:t>
            </a:r>
            <a:r>
              <a:rPr lang="ru-RU" altLang="ru-RU" sz="2000" b="1" i="1">
                <a:latin typeface="Monotype Corsiva" panose="03010101010201010101" pitchFamily="66" charset="0"/>
              </a:rPr>
              <a:t>Реализацией товаров, работ или услуг</a:t>
            </a:r>
            <a:r>
              <a:rPr lang="ru-RU" altLang="ru-RU" sz="2000">
                <a:latin typeface="Monotype Corsiva" panose="03010101010201010101" pitchFamily="66" charset="0"/>
              </a:rPr>
              <a:t> организацией или индивидуальным   предпринимателем   признается  соответственно передача  на  возмездной  основе  (в  том  числе  обмен  товарами, работами или  услугами) права собственности на товары, результатов  выполненных  работ  одним  лицом для другого лица, возмездное оказание услуг одним лицом  другому  лицу,  передача права собственности на товары,  результатов  выполненных  работ одним лицом для другого лица, оказание услуг одним лицом другому лицу - на безвозмездной основе.</a:t>
            </a:r>
            <a:r>
              <a:rPr lang="ru-RU" altLang="ru-RU" sz="2000">
                <a:latin typeface="Goudy Stout" pitchFamily="18" charset="0"/>
              </a:rPr>
              <a:t> </a:t>
            </a:r>
            <a:br>
              <a:rPr lang="ru-RU" altLang="ru-RU" sz="2000">
                <a:latin typeface="Goudy Stout" pitchFamily="18" charset="0"/>
              </a:rPr>
            </a:br>
            <a:r>
              <a:rPr lang="ru-RU" altLang="ru-RU" sz="2000"/>
              <a:t/>
            </a:r>
            <a:br>
              <a:rPr lang="ru-RU" altLang="ru-RU" sz="2000"/>
            </a:br>
            <a:endParaRPr lang="ru-RU" altLang="ru-RU" sz="2000"/>
          </a:p>
        </p:txBody>
      </p:sp>
      <p:sp>
        <p:nvSpPr>
          <p:cNvPr id="39939" name="Rectangle 3"/>
          <p:cNvSpPr>
            <a:spLocks noGrp="1" noChangeArrowheads="1"/>
          </p:cNvSpPr>
          <p:nvPr>
            <p:ph type="body" idx="1"/>
          </p:nvPr>
        </p:nvSpPr>
        <p:spPr>
          <a:xfrm>
            <a:off x="468313" y="2708275"/>
            <a:ext cx="8496300" cy="3960813"/>
          </a:xfrm>
        </p:spPr>
        <p:txBody>
          <a:bodyPr/>
          <a:lstStyle/>
          <a:p>
            <a:pPr marL="0" indent="0" algn="just">
              <a:lnSpc>
                <a:spcPct val="80000"/>
              </a:lnSpc>
              <a:buFontTx/>
              <a:buNone/>
            </a:pPr>
            <a:r>
              <a:rPr lang="ru-RU" altLang="ru-RU" sz="1000"/>
              <a:t>	</a:t>
            </a:r>
            <a:r>
              <a:rPr lang="ru-RU" altLang="ru-RU" sz="2000" b="1" i="1">
                <a:latin typeface="Monotype Corsiva" panose="03010101010201010101" pitchFamily="66" charset="0"/>
              </a:rPr>
              <a:t>Рыночной ценой товара (работы, услуги)</a:t>
            </a:r>
            <a:r>
              <a:rPr lang="ru-RU" altLang="ru-RU" sz="2000">
                <a:latin typeface="Monotype Corsiva" panose="03010101010201010101" pitchFamily="66" charset="0"/>
              </a:rPr>
              <a:t> признается цена, сложившаяся при взаимодействии спроса и предложения на рынке идентичных (а при их отсутствии - однородных) товаров (работ, услуг) в сопоставимых экономических (коммерческих) условиях.</a:t>
            </a:r>
          </a:p>
          <a:p>
            <a:pPr marL="0" indent="0" algn="just">
              <a:lnSpc>
                <a:spcPct val="80000"/>
              </a:lnSpc>
              <a:buFontTx/>
              <a:buNone/>
            </a:pPr>
            <a:r>
              <a:rPr lang="ru-RU" altLang="ru-RU" sz="2000">
                <a:latin typeface="Monotype Corsiva" panose="03010101010201010101" pitchFamily="66" charset="0"/>
              </a:rPr>
              <a:t>	</a:t>
            </a:r>
            <a:r>
              <a:rPr lang="ru-RU" altLang="ru-RU" sz="2000" b="1">
                <a:latin typeface="Monotype Corsiva" panose="03010101010201010101" pitchFamily="66" charset="0"/>
              </a:rPr>
              <a:t>Идентичными признаются товары</a:t>
            </a:r>
            <a:r>
              <a:rPr lang="ru-RU" altLang="ru-RU" sz="2000">
                <a:latin typeface="Monotype Corsiva" panose="03010101010201010101" pitchFamily="66" charset="0"/>
              </a:rPr>
              <a:t>, имеющие одинаковые характерные для них основные признаки. При определении идентичности товаров учитываются, в частности, их физические характеристики, качество и репутация на рынке, страна происхождения и производитель. При определении идентичности товаров незначительные различия в их внешнем виде могут не учитываться. </a:t>
            </a:r>
          </a:p>
          <a:p>
            <a:pPr marL="0" indent="0" algn="just">
              <a:lnSpc>
                <a:spcPct val="80000"/>
              </a:lnSpc>
            </a:pPr>
            <a:endParaRPr lang="ru-RU" altLang="ru-RU" sz="2000">
              <a:latin typeface="Monotype Corsiva" panose="03010101010201010101" pitchFamily="66" charset="0"/>
            </a:endParaRPr>
          </a:p>
          <a:p>
            <a:pPr marL="0" indent="0" algn="just">
              <a:lnSpc>
                <a:spcPct val="80000"/>
              </a:lnSpc>
              <a:buFontTx/>
              <a:buNone/>
            </a:pPr>
            <a:r>
              <a:rPr lang="ru-RU" altLang="ru-RU" sz="2000">
                <a:latin typeface="Monotype Corsiva" panose="03010101010201010101" pitchFamily="66" charset="0"/>
              </a:rPr>
              <a:t>	</a:t>
            </a:r>
            <a:r>
              <a:rPr lang="ru-RU" altLang="ru-RU" sz="2000" b="1">
                <a:latin typeface="Monotype Corsiva" panose="03010101010201010101" pitchFamily="66" charset="0"/>
              </a:rPr>
              <a:t>Однородными признаются товары</a:t>
            </a:r>
            <a:r>
              <a:rPr lang="ru-RU" altLang="ru-RU" sz="2000">
                <a:latin typeface="Monotype Corsiva" panose="03010101010201010101" pitchFamily="66" charset="0"/>
              </a:rPr>
              <a:t>, которые, не являясь идентичными, имеют сходные характеристики и состоят из схожих компонентов, что позволяет им выполнять одни и те же функции и (или) быть коммерчески взаимозаменяемыми. При определении однородности товаров учитываются, в частности, их качество, наличие товарного знака, репутация на рынке, страна происхождения.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dissolve">
                                      <p:cBhvr>
                                        <p:cTn id="7" dur="500"/>
                                        <p:tgtEl>
                                          <p:spTgt spid="39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Effect transition="in" filter="dissolve">
                                      <p:cBhvr>
                                        <p:cTn id="12" dur="500"/>
                                        <p:tgtEl>
                                          <p:spTgt spid="399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9939">
                                            <p:txEl>
                                              <p:pRg st="1" end="1"/>
                                            </p:txEl>
                                          </p:spTgt>
                                        </p:tgtEl>
                                        <p:attrNameLst>
                                          <p:attrName>style.visibility</p:attrName>
                                        </p:attrNameLst>
                                      </p:cBhvr>
                                      <p:to>
                                        <p:strVal val="visible"/>
                                      </p:to>
                                    </p:set>
                                    <p:animEffect transition="in" filter="dissolve">
                                      <p:cBhvr>
                                        <p:cTn id="17" dur="500"/>
                                        <p:tgtEl>
                                          <p:spTgt spid="399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dissolve">
                                      <p:cBhvr>
                                        <p:cTn id="22"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just"/>
            <a:r>
              <a:rPr lang="ru-RU" altLang="ru-RU" sz="3200"/>
              <a:t>	</a:t>
            </a:r>
            <a:r>
              <a:rPr lang="ru-RU" altLang="ru-RU" sz="3200" b="1"/>
              <a:t>Источник налога</a:t>
            </a:r>
            <a:r>
              <a:rPr lang="ru-RU" altLang="ru-RU" sz="3200"/>
              <a:t> — это резерв, используемый для уплаты налога.</a:t>
            </a:r>
            <a:r>
              <a:rPr lang="ru-RU" altLang="ru-RU" sz="4000"/>
              <a:t> </a:t>
            </a:r>
          </a:p>
        </p:txBody>
      </p:sp>
      <p:sp>
        <p:nvSpPr>
          <p:cNvPr id="43011" name="Rectangle 3"/>
          <p:cNvSpPr>
            <a:spLocks noGrp="1" noChangeArrowheads="1"/>
          </p:cNvSpPr>
          <p:nvPr>
            <p:ph type="body" idx="1"/>
          </p:nvPr>
        </p:nvSpPr>
        <p:spPr>
          <a:xfrm>
            <a:off x="457200" y="2492375"/>
            <a:ext cx="8229600" cy="3633788"/>
          </a:xfrm>
        </p:spPr>
        <p:txBody>
          <a:bodyPr/>
          <a:lstStyle/>
          <a:p>
            <a:pPr indent="469900">
              <a:buFontTx/>
              <a:buNone/>
            </a:pPr>
            <a:r>
              <a:rPr lang="ru-RU" altLang="ru-RU"/>
              <a:t>Существуют два источника налога: </a:t>
            </a:r>
          </a:p>
          <a:p>
            <a:pPr indent="469900">
              <a:buFontTx/>
              <a:buNone/>
            </a:pPr>
            <a:endParaRPr lang="ru-RU" altLang="ru-RU"/>
          </a:p>
          <a:p>
            <a:pPr indent="469900"/>
            <a:r>
              <a:rPr lang="ru-RU" altLang="ru-RU"/>
              <a:t>	доход </a:t>
            </a:r>
          </a:p>
          <a:p>
            <a:pPr indent="469900"/>
            <a:r>
              <a:rPr lang="ru-RU" altLang="ru-RU"/>
              <a:t>	капитал налогоплательщика.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dissolve">
                                      <p:cBhvr>
                                        <p:cTn id="7" dur="500"/>
                                        <p:tgtEl>
                                          <p:spTgt spid="43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dissolve">
                                      <p:cBhvr>
                                        <p:cTn id="12" dur="500"/>
                                        <p:tgtEl>
                                          <p:spTgt spid="430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dissolve">
                                      <p:cBhvr>
                                        <p:cTn id="17" dur="500"/>
                                        <p:tgtEl>
                                          <p:spTgt spid="430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dissolve">
                                      <p:cBhvr>
                                        <p:cTn id="22" dur="5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507413" cy="1714500"/>
          </a:xfrm>
        </p:spPr>
        <p:txBody>
          <a:bodyPr/>
          <a:lstStyle/>
          <a:p>
            <a:pPr algn="just"/>
            <a:r>
              <a:rPr lang="ru-RU" altLang="ru-RU" sz="3200" b="1">
                <a:latin typeface="Monotype Corsiva" panose="03010101010201010101" pitchFamily="66" charset="0"/>
              </a:rPr>
              <a:t>	</a:t>
            </a:r>
            <a:r>
              <a:rPr lang="ru-RU" altLang="ru-RU" sz="2800" b="1">
                <a:latin typeface="Monotype Corsiva" panose="03010101010201010101" pitchFamily="66" charset="0"/>
              </a:rPr>
              <a:t>Доходом</a:t>
            </a:r>
            <a:r>
              <a:rPr lang="ru-RU" altLang="ru-RU" sz="2800">
                <a:latin typeface="Monotype Corsiva" panose="03010101010201010101" pitchFamily="66" charset="0"/>
              </a:rPr>
              <a:t> признается экономическая выгода в денежной или натуральной форме, учитываемая в случае возможности ее оценки в той мере, в которой такую выгоду можно оценить и определить.</a:t>
            </a:r>
          </a:p>
        </p:txBody>
      </p:sp>
      <p:sp>
        <p:nvSpPr>
          <p:cNvPr id="40963" name="Rectangle 3"/>
          <p:cNvSpPr>
            <a:spLocks noGrp="1" noChangeArrowheads="1"/>
          </p:cNvSpPr>
          <p:nvPr>
            <p:ph type="body" idx="1"/>
          </p:nvPr>
        </p:nvSpPr>
        <p:spPr>
          <a:xfrm>
            <a:off x="395288" y="2133600"/>
            <a:ext cx="8569325" cy="3992563"/>
          </a:xfrm>
        </p:spPr>
        <p:txBody>
          <a:bodyPr/>
          <a:lstStyle/>
          <a:p>
            <a:pPr marL="0" indent="0" algn="just">
              <a:lnSpc>
                <a:spcPct val="80000"/>
              </a:lnSpc>
              <a:buFontTx/>
              <a:buNone/>
            </a:pPr>
            <a:r>
              <a:rPr lang="ru-RU" altLang="ru-RU" sz="2800" b="1">
                <a:latin typeface="Monotype Corsiva" panose="03010101010201010101" pitchFamily="66" charset="0"/>
              </a:rPr>
              <a:t>	Дивидендом</a:t>
            </a:r>
            <a:r>
              <a:rPr lang="ru-RU" altLang="ru-RU" sz="2800">
                <a:latin typeface="Monotype Corsiva" panose="03010101010201010101" pitchFamily="66" charset="0"/>
              </a:rPr>
              <a:t> признается любой доход, полученный акционером (участником) от организации при распределении прибыли, остающейся после налогообложения (в том числе в виде процентов по привилегированным акциям), по принадлежащим акционеру (участнику) акциям (долям) пропорционально долям акционеров (участников) в уставном (складочном) капитале этой организации. </a:t>
            </a:r>
          </a:p>
          <a:p>
            <a:pPr marL="0" indent="0" algn="just">
              <a:lnSpc>
                <a:spcPct val="80000"/>
              </a:lnSpc>
              <a:buFontTx/>
              <a:buNone/>
            </a:pPr>
            <a:r>
              <a:rPr lang="ru-RU" altLang="ru-RU" sz="2800">
                <a:latin typeface="Monotype Corsiva" panose="03010101010201010101" pitchFamily="66" charset="0"/>
              </a:rPr>
              <a:t>	</a:t>
            </a:r>
            <a:r>
              <a:rPr lang="ru-RU" altLang="ru-RU" sz="2800" b="1">
                <a:latin typeface="Monotype Corsiva" panose="03010101010201010101" pitchFamily="66" charset="0"/>
              </a:rPr>
              <a:t>Процентами</a:t>
            </a:r>
            <a:r>
              <a:rPr lang="ru-RU" altLang="ru-RU" sz="2800">
                <a:latin typeface="Monotype Corsiva" panose="03010101010201010101" pitchFamily="66" charset="0"/>
              </a:rPr>
              <a:t> признается любой заранее заявленный (установленный) доход, в том числе в виде дисконта, полученный по долговому обязательству любого вида (независимо от способа его оформления).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fade">
                                      <p:cBhvr>
                                        <p:cTn id="7" dur="2000"/>
                                        <p:tgtEl>
                                          <p:spTgt spid="409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Effect transition="in" filter="fade">
                                      <p:cBhvr>
                                        <p:cTn id="12" dur="2000"/>
                                        <p:tgtEl>
                                          <p:spTgt spid="409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63">
                                            <p:txEl>
                                              <p:pRg st="1" end="1"/>
                                            </p:txEl>
                                          </p:spTgt>
                                        </p:tgtEl>
                                        <p:attrNameLst>
                                          <p:attrName>style.visibility</p:attrName>
                                        </p:attrNameLst>
                                      </p:cBhvr>
                                      <p:to>
                                        <p:strVal val="visible"/>
                                      </p:to>
                                    </p:set>
                                    <p:animEffect transition="in" filter="fade">
                                      <p:cBhvr>
                                        <p:cTn id="17" dur="2000"/>
                                        <p:tgtEl>
                                          <p:spTgt spid="409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79388" y="274638"/>
            <a:ext cx="8785225" cy="1714500"/>
          </a:xfrm>
        </p:spPr>
        <p:txBody>
          <a:bodyPr/>
          <a:lstStyle/>
          <a:p>
            <a:pPr algn="just"/>
            <a:r>
              <a:rPr lang="ru-RU" altLang="ru-RU" sz="2400" b="1">
                <a:latin typeface="Monotype Corsiva" panose="03010101010201010101" pitchFamily="66" charset="0"/>
              </a:rPr>
              <a:t>	</a:t>
            </a:r>
            <a:r>
              <a:rPr lang="ru-RU" altLang="ru-RU" sz="2800" b="1">
                <a:latin typeface="Monotype Corsiva" panose="03010101010201010101" pitchFamily="66" charset="0"/>
              </a:rPr>
              <a:t>Масштаб налога</a:t>
            </a:r>
            <a:r>
              <a:rPr lang="ru-RU" altLang="ru-RU" sz="2800">
                <a:latin typeface="Monotype Corsiva" panose="03010101010201010101" pitchFamily="66" charset="0"/>
              </a:rPr>
              <a:t> — установленная законом характеристика (параметр) измерения предмета налога и определяется посредством экономических (стоимостных) и физических характеристик.</a:t>
            </a:r>
            <a:r>
              <a:rPr lang="ru-RU" altLang="ru-RU" sz="2400">
                <a:latin typeface="Monotype Corsiva" panose="03010101010201010101" pitchFamily="66" charset="0"/>
              </a:rPr>
              <a:t> </a:t>
            </a:r>
          </a:p>
        </p:txBody>
      </p:sp>
      <p:sp>
        <p:nvSpPr>
          <p:cNvPr id="41987" name="Rectangle 3"/>
          <p:cNvSpPr>
            <a:spLocks noGrp="1" noChangeArrowheads="1"/>
          </p:cNvSpPr>
          <p:nvPr>
            <p:ph type="body" idx="1"/>
          </p:nvPr>
        </p:nvSpPr>
        <p:spPr>
          <a:xfrm>
            <a:off x="179388" y="2276475"/>
            <a:ext cx="8785225" cy="4248150"/>
          </a:xfrm>
        </p:spPr>
        <p:txBody>
          <a:bodyPr/>
          <a:lstStyle/>
          <a:p>
            <a:pPr marL="0" indent="0" algn="just">
              <a:lnSpc>
                <a:spcPct val="90000"/>
              </a:lnSpc>
              <a:buFontTx/>
              <a:buNone/>
            </a:pPr>
            <a:r>
              <a:rPr lang="ru-RU" altLang="ru-RU" sz="1800" b="1">
                <a:latin typeface="Monotype Corsiva" panose="03010101010201010101" pitchFamily="66" charset="0"/>
              </a:rPr>
              <a:t>	</a:t>
            </a:r>
            <a:r>
              <a:rPr lang="ru-RU" altLang="ru-RU" sz="2800" b="1">
                <a:latin typeface="Monotype Corsiva" panose="03010101010201010101" pitchFamily="66" charset="0"/>
              </a:rPr>
              <a:t>Единица налогообложения</a:t>
            </a:r>
            <a:r>
              <a:rPr lang="ru-RU" altLang="ru-RU" sz="2800">
                <a:latin typeface="Monotype Corsiva" panose="03010101010201010101" pitchFamily="66" charset="0"/>
              </a:rPr>
              <a:t> — это единица масштаба налогообложения, которая используется для количественного выражения налоговой базы. </a:t>
            </a:r>
          </a:p>
          <a:p>
            <a:pPr marL="0" indent="0" algn="just">
              <a:lnSpc>
                <a:spcPct val="90000"/>
              </a:lnSpc>
              <a:buFontTx/>
              <a:buNone/>
            </a:pPr>
            <a:endParaRPr lang="ru-RU" altLang="ru-RU" sz="2800">
              <a:latin typeface="Monotype Corsiva" panose="03010101010201010101" pitchFamily="66" charset="0"/>
            </a:endParaRPr>
          </a:p>
          <a:p>
            <a:pPr marL="0" indent="0" algn="just">
              <a:lnSpc>
                <a:spcPct val="90000"/>
              </a:lnSpc>
              <a:buFontTx/>
              <a:buNone/>
            </a:pPr>
            <a:r>
              <a:rPr lang="ru-RU" altLang="ru-RU" sz="2800">
                <a:latin typeface="Monotype Corsiva" panose="03010101010201010101" pitchFamily="66" charset="0"/>
              </a:rPr>
              <a:t>	</a:t>
            </a:r>
            <a:r>
              <a:rPr lang="ru-RU" altLang="ru-RU" sz="2800" b="1">
                <a:latin typeface="Monotype Corsiva" panose="03010101010201010101" pitchFamily="66" charset="0"/>
              </a:rPr>
              <a:t>Налоговая база</a:t>
            </a:r>
            <a:r>
              <a:rPr lang="ru-RU" altLang="ru-RU" sz="2800">
                <a:latin typeface="Monotype Corsiva" panose="03010101010201010101" pitchFamily="66" charset="0"/>
              </a:rPr>
              <a:t> представляет собой стоимостную, физическую или иную характеристики объекта налогообложения. </a:t>
            </a:r>
          </a:p>
          <a:p>
            <a:pPr marL="0" indent="0" algn="just">
              <a:lnSpc>
                <a:spcPct val="90000"/>
              </a:lnSpc>
              <a:buFontTx/>
              <a:buNone/>
            </a:pPr>
            <a:r>
              <a:rPr lang="ru-RU" altLang="ru-RU" sz="2800">
                <a:latin typeface="Monotype Corsiva" panose="03010101010201010101" pitchFamily="66" charset="0"/>
              </a:rPr>
              <a:t>	</a:t>
            </a:r>
            <a:r>
              <a:rPr lang="ru-RU" altLang="ru-RU" sz="2800" b="1">
                <a:latin typeface="Monotype Corsiva" panose="03010101010201010101" pitchFamily="66" charset="0"/>
              </a:rPr>
              <a:t>Налоговая база и порядок ее определения</a:t>
            </a:r>
            <a:r>
              <a:rPr lang="ru-RU" altLang="ru-RU" sz="2800">
                <a:latin typeface="Monotype Corsiva" panose="03010101010201010101" pitchFamily="66" charset="0"/>
              </a:rPr>
              <a:t> по региональным и местным налогам устанавливаются Налоговым Кодексом Российской Федерации.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fade">
                                      <p:cBhvr>
                                        <p:cTn id="7" dur="2000"/>
                                        <p:tgtEl>
                                          <p:spTgt spid="41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fade">
                                      <p:cBhvr>
                                        <p:cTn id="12" dur="2000"/>
                                        <p:tgtEl>
                                          <p:spTgt spid="419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fade">
                                      <p:cBhvr>
                                        <p:cTn id="17" dur="20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fade">
                                      <p:cBhvr>
                                        <p:cTn id="22" dur="20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50825" y="188913"/>
            <a:ext cx="8435975" cy="719137"/>
          </a:xfrm>
        </p:spPr>
        <p:txBody>
          <a:bodyPr/>
          <a:lstStyle/>
          <a:p>
            <a:r>
              <a:rPr lang="ru-RU" altLang="ru-RU" sz="2400" b="1"/>
              <a:t>Общие вопросы исчисления налоговой базы</a:t>
            </a:r>
          </a:p>
        </p:txBody>
      </p:sp>
      <p:sp>
        <p:nvSpPr>
          <p:cNvPr id="47107" name="Rectangle 3"/>
          <p:cNvSpPr>
            <a:spLocks noGrp="1" noChangeArrowheads="1"/>
          </p:cNvSpPr>
          <p:nvPr>
            <p:ph type="body" idx="1"/>
          </p:nvPr>
        </p:nvSpPr>
        <p:spPr>
          <a:xfrm>
            <a:off x="250825" y="908050"/>
            <a:ext cx="8713788" cy="5761038"/>
          </a:xfrm>
        </p:spPr>
        <p:txBody>
          <a:bodyPr/>
          <a:lstStyle/>
          <a:p>
            <a:pPr algn="just">
              <a:lnSpc>
                <a:spcPct val="80000"/>
              </a:lnSpc>
            </a:pPr>
            <a:r>
              <a:rPr lang="ru-RU" altLang="ru-RU" sz="2300"/>
              <a:t>Налогоплательщики - организации исчисляют налоговую базу по итогам каждого налогового периода на основе данных регистров бухгалтерского учета и (или) на основе иных документально подтвержденных данных об объектах, подлежащих налогообложению либо связанных с налогообложением. </a:t>
            </a:r>
          </a:p>
          <a:p>
            <a:pPr algn="just">
              <a:lnSpc>
                <a:spcPct val="80000"/>
              </a:lnSpc>
            </a:pPr>
            <a:endParaRPr lang="ru-RU" altLang="ru-RU" sz="2300"/>
          </a:p>
          <a:p>
            <a:pPr algn="just">
              <a:lnSpc>
                <a:spcPct val="80000"/>
              </a:lnSpc>
            </a:pPr>
            <a:r>
              <a:rPr lang="ru-RU" altLang="ru-RU" sz="2300"/>
              <a:t>Индивидуальные предприниматели исчисляют налоговую базу по итогам каждого налогового периода на основе данных учета доходов и расходов и хозяйственных операций в порядке, определяемом Министерством финансов Российской Федерации. </a:t>
            </a:r>
          </a:p>
          <a:p>
            <a:pPr algn="just">
              <a:lnSpc>
                <a:spcPct val="80000"/>
              </a:lnSpc>
            </a:pPr>
            <a:endParaRPr lang="ru-RU" altLang="ru-RU" sz="2300"/>
          </a:p>
          <a:p>
            <a:pPr algn="just">
              <a:lnSpc>
                <a:spcPct val="80000"/>
              </a:lnSpc>
            </a:pPr>
            <a:r>
              <a:rPr lang="ru-RU" altLang="ru-RU" sz="2300"/>
              <a:t>Остальные налогоплательщики - физические лица исчисляют налоговую базу на основе получаемых в установленных случаях от организаций данных об облагаемых доходах, а также данных собственного учета облагаемых доходов, осуществляемого по произвольным формам.</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633412"/>
          </a:xfrm>
        </p:spPr>
        <p:txBody>
          <a:bodyPr/>
          <a:lstStyle/>
          <a:p>
            <a:pPr algn="l"/>
            <a:r>
              <a:rPr lang="ru-RU" altLang="ru-RU" sz="4000"/>
              <a:t>Вопросы</a:t>
            </a:r>
          </a:p>
        </p:txBody>
      </p:sp>
      <p:sp>
        <p:nvSpPr>
          <p:cNvPr id="7171" name="Rectangle 3"/>
          <p:cNvSpPr>
            <a:spLocks noGrp="1" noChangeArrowheads="1"/>
          </p:cNvSpPr>
          <p:nvPr>
            <p:ph type="body" idx="1"/>
          </p:nvPr>
        </p:nvSpPr>
        <p:spPr>
          <a:xfrm>
            <a:off x="457200" y="1268413"/>
            <a:ext cx="8229600" cy="4857750"/>
          </a:xfrm>
        </p:spPr>
        <p:txBody>
          <a:bodyPr/>
          <a:lstStyle/>
          <a:p>
            <a:pPr marL="609600" indent="-609600">
              <a:buFontTx/>
              <a:buAutoNum type="arabicPeriod"/>
            </a:pPr>
            <a:r>
              <a:rPr lang="ru-RU" altLang="ru-RU"/>
              <a:t>Возникновение и эволюция налогообложения. Этапы  развития налогообложения в России</a:t>
            </a:r>
          </a:p>
          <a:p>
            <a:pPr marL="609600" indent="-609600">
              <a:buFontTx/>
              <a:buAutoNum type="arabicPeriod"/>
            </a:pPr>
            <a:r>
              <a:rPr lang="ru-RU" altLang="ru-RU"/>
              <a:t>Теории налогов</a:t>
            </a:r>
          </a:p>
          <a:p>
            <a:pPr marL="609600" indent="-609600">
              <a:buFontTx/>
              <a:buAutoNum type="arabicPeriod"/>
            </a:pPr>
            <a:r>
              <a:rPr lang="ru-RU" altLang="ru-RU"/>
              <a:t>Функции налогов</a:t>
            </a:r>
          </a:p>
          <a:p>
            <a:pPr marL="609600" indent="-609600">
              <a:buFontTx/>
              <a:buAutoNum type="arabicPeriod"/>
            </a:pPr>
            <a:r>
              <a:rPr lang="ru-RU" altLang="ru-RU"/>
              <a:t>Принципы налогообложения</a:t>
            </a:r>
          </a:p>
          <a:p>
            <a:pPr marL="609600" indent="-609600">
              <a:buFontTx/>
              <a:buNone/>
            </a:pPr>
            <a:endParaRPr lang="ru-RU" altLang="ru-RU"/>
          </a:p>
          <a:p>
            <a:pPr marL="609600" indent="-609600">
              <a:buFontTx/>
              <a:buNone/>
            </a:pPr>
            <a:endParaRPr lang="ru-RU" altLang="ru-RU"/>
          </a:p>
        </p:txBody>
      </p:sp>
      <p:pic>
        <p:nvPicPr>
          <p:cNvPr id="7174" name="Picture 6" descr="j018600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67588" y="5032375"/>
            <a:ext cx="1776412" cy="1825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561975"/>
          </a:xfrm>
        </p:spPr>
        <p:txBody>
          <a:bodyPr/>
          <a:lstStyle/>
          <a:p>
            <a:pPr algn="l"/>
            <a:r>
              <a:rPr lang="ru-RU" altLang="ru-RU" sz="3200" b="1"/>
              <a:t>Виды налоговых баз</a:t>
            </a:r>
          </a:p>
        </p:txBody>
      </p:sp>
      <p:sp>
        <p:nvSpPr>
          <p:cNvPr id="44035" name="Rectangle 3"/>
          <p:cNvSpPr>
            <a:spLocks noGrp="1" noChangeArrowheads="1"/>
          </p:cNvSpPr>
          <p:nvPr>
            <p:ph type="body" idx="1"/>
          </p:nvPr>
        </p:nvSpPr>
        <p:spPr>
          <a:xfrm>
            <a:off x="457200" y="1125538"/>
            <a:ext cx="8229600" cy="5000625"/>
          </a:xfrm>
        </p:spPr>
        <p:txBody>
          <a:bodyPr/>
          <a:lstStyle/>
          <a:p>
            <a:r>
              <a:rPr lang="ru-RU" altLang="ru-RU"/>
              <a:t>налоговые базы со стоимостными показателями (сумма дохода); </a:t>
            </a:r>
          </a:p>
          <a:p>
            <a:endParaRPr lang="ru-RU" altLang="ru-RU" b="1"/>
          </a:p>
          <a:p>
            <a:r>
              <a:rPr lang="ru-RU" altLang="ru-RU"/>
              <a:t>объемно-стоимостными показателями (объем реализованных услуг); </a:t>
            </a:r>
          </a:p>
          <a:p>
            <a:endParaRPr lang="ru-RU" altLang="ru-RU" b="1"/>
          </a:p>
          <a:p>
            <a:r>
              <a:rPr lang="ru-RU" altLang="ru-RU"/>
              <a:t>физическими показателями (объем добытого сырья).</a:t>
            </a:r>
          </a:p>
          <a:p>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dissolve">
                                      <p:cBhvr>
                                        <p:cTn id="7" dur="5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dissolve">
                                      <p:cBhvr>
                                        <p:cTn id="12" dur="500"/>
                                        <p:tgtEl>
                                          <p:spTgt spid="440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dissolve">
                                      <p:cBhvr>
                                        <p:cTn id="17" dur="500"/>
                                        <p:tgtEl>
                                          <p:spTgt spid="440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4035">
                                            <p:txEl>
                                              <p:pRg st="4" end="4"/>
                                            </p:txEl>
                                          </p:spTgt>
                                        </p:tgtEl>
                                        <p:attrNameLst>
                                          <p:attrName>style.visibility</p:attrName>
                                        </p:attrNameLst>
                                      </p:cBhvr>
                                      <p:to>
                                        <p:strVal val="visible"/>
                                      </p:to>
                                    </p:set>
                                    <p:animEffect transition="in" filter="dissolve">
                                      <p:cBhvr>
                                        <p:cTn id="22" dur="500"/>
                                        <p:tgtEl>
                                          <p:spTgt spid="44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50825" y="274638"/>
            <a:ext cx="8642350" cy="633412"/>
          </a:xfrm>
        </p:spPr>
        <p:txBody>
          <a:bodyPr/>
          <a:lstStyle/>
          <a:p>
            <a:pPr algn="l"/>
            <a:r>
              <a:rPr lang="ru-RU" altLang="ru-RU" sz="3200" b="1"/>
              <a:t>Методы формирования налоговой базы</a:t>
            </a:r>
            <a:r>
              <a:rPr lang="ru-RU" altLang="ru-RU" sz="4000"/>
              <a:t> </a:t>
            </a:r>
          </a:p>
        </p:txBody>
      </p:sp>
      <p:sp>
        <p:nvSpPr>
          <p:cNvPr id="46083" name="Rectangle 3"/>
          <p:cNvSpPr>
            <a:spLocks noGrp="1" noChangeArrowheads="1"/>
          </p:cNvSpPr>
          <p:nvPr>
            <p:ph type="body" idx="1"/>
          </p:nvPr>
        </p:nvSpPr>
        <p:spPr>
          <a:xfrm>
            <a:off x="250825" y="1125538"/>
            <a:ext cx="8642350" cy="5000625"/>
          </a:xfrm>
        </p:spPr>
        <p:txBody>
          <a:bodyPr/>
          <a:lstStyle/>
          <a:p>
            <a:pPr algn="just"/>
            <a:r>
              <a:rPr lang="ru-RU" altLang="ru-RU" sz="2800"/>
              <a:t>При использовании </a:t>
            </a:r>
            <a:r>
              <a:rPr lang="ru-RU" altLang="ru-RU" sz="2800" b="1" i="1"/>
              <a:t>кассового метода</a:t>
            </a:r>
            <a:r>
              <a:rPr lang="ru-RU" altLang="ru-RU" sz="2800"/>
              <a:t> доходом объявляются все суммы, реально полученные налогоплательщиком в конкретном периоде, а расходами — реально выплаченные суммы.</a:t>
            </a:r>
          </a:p>
          <a:p>
            <a:pPr algn="just"/>
            <a:endParaRPr lang="ru-RU" altLang="ru-RU" sz="2800"/>
          </a:p>
          <a:p>
            <a:pPr algn="just"/>
            <a:r>
              <a:rPr lang="ru-RU" altLang="ru-RU" sz="2800"/>
              <a:t>При использовании </a:t>
            </a:r>
            <a:r>
              <a:rPr lang="ru-RU" altLang="ru-RU" sz="2800" b="1" i="1"/>
              <a:t>накопительного метода</a:t>
            </a:r>
            <a:r>
              <a:rPr lang="ru-RU" altLang="ru-RU" sz="2800"/>
              <a:t> доходом признаются все суммы, право на получение которых возникло в данном налоговом периоде, вне зависимости от того, получены ли они в действительности.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19" name="Rectangle 191"/>
          <p:cNvSpPr>
            <a:spLocks noGrp="1" noChangeArrowheads="1"/>
          </p:cNvSpPr>
          <p:nvPr>
            <p:ph type="title"/>
          </p:nvPr>
        </p:nvSpPr>
        <p:spPr>
          <a:xfrm>
            <a:off x="457200" y="274638"/>
            <a:ext cx="8229600" cy="417512"/>
          </a:xfrm>
        </p:spPr>
        <p:txBody>
          <a:bodyPr/>
          <a:lstStyle/>
          <a:p>
            <a:r>
              <a:rPr lang="ru-RU" altLang="ru-RU" sz="2800" b="1"/>
              <a:t>Способы определения налоговой базы</a:t>
            </a:r>
          </a:p>
        </p:txBody>
      </p:sp>
      <p:graphicFrame>
        <p:nvGraphicFramePr>
          <p:cNvPr id="48345" name="Group 217"/>
          <p:cNvGraphicFramePr>
            <a:graphicFrameLocks noGrp="1"/>
          </p:cNvGraphicFramePr>
          <p:nvPr>
            <p:ph idx="1"/>
          </p:nvPr>
        </p:nvGraphicFramePr>
        <p:xfrm>
          <a:off x="179388" y="836613"/>
          <a:ext cx="8713787" cy="5402262"/>
        </p:xfrm>
        <a:graphic>
          <a:graphicData uri="http://schemas.openxmlformats.org/drawingml/2006/table">
            <a:tbl>
              <a:tblPr/>
              <a:tblGrid>
                <a:gridCol w="1089025"/>
                <a:gridCol w="1089025"/>
                <a:gridCol w="1089025"/>
                <a:gridCol w="1090612"/>
                <a:gridCol w="322263"/>
                <a:gridCol w="766762"/>
                <a:gridCol w="1089025"/>
                <a:gridCol w="1089025"/>
                <a:gridCol w="1089025"/>
              </a:tblGrid>
              <a:tr h="180975">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прямой</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косвенный</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3">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условный</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паушальный</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r h="466725">
                <a:tc gridSpan="9">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Основан на определении: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566863">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Реально и документально подтвержденных показателей налогоплательщика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3">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Налогооблагаемой базы по сравнению с деятельностью других налогоплательщиков</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gridSpan="2">
                  <a:txBody>
                    <a:bodyPr/>
                    <a:lstStyle>
                      <a:lvl1pPr>
                        <a:spcBef>
                          <a:spcPct val="20000"/>
                        </a:spcBef>
                        <a:defRPr sz="2800">
                          <a:solidFill>
                            <a:schemeClr val="tx1"/>
                          </a:solidFill>
                          <a:latin typeface="Arial" panose="020B0604020202020204" pitchFamily="34" charset="0"/>
                        </a:defRPr>
                      </a:lvl1pPr>
                      <a:lvl2pPr marL="820738" indent="-285750">
                        <a:spcBef>
                          <a:spcPct val="20000"/>
                        </a:spcBef>
                        <a:defRPr sz="2400">
                          <a:solidFill>
                            <a:schemeClr val="tx1"/>
                          </a:solidFill>
                          <a:latin typeface="Arial" panose="020B0604020202020204" pitchFamily="34" charset="0"/>
                        </a:defRPr>
                      </a:lvl2pPr>
                      <a:lvl3pPr marL="1228725" indent="-228600">
                        <a:spcBef>
                          <a:spcPct val="20000"/>
                        </a:spcBef>
                        <a:defRPr sz="2000">
                          <a:solidFill>
                            <a:schemeClr val="tx1"/>
                          </a:solidFill>
                          <a:latin typeface="Arial" panose="020B0604020202020204" pitchFamily="34" charset="0"/>
                        </a:defRPr>
                      </a:lvl3pPr>
                      <a:lvl4pPr marL="1636713"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С помощью вторичных признаков условной суммы дохода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С помощью вторичных признаков условной суммы налога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(но не дохода)</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r h="990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24050">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Данные о доходах и расходах учетных регистров служат для расчета базы налога на прибыль</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3">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 отсутствии учета доходов и расходов облагаемого дохода ведется по аналогии с другими налогоплательщиками</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Доход лица может определять исходя из суммы аренды, средней суммы расходов на жизнь</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Налог пенсионеров составляет 12% суммы расходов на проживание (Лихтенштейн)</a:t>
                      </a:r>
                      <a:endParaRPr kumimoji="0" lang="ru-RU" altLang="ru-RU"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507413" cy="1282700"/>
          </a:xfrm>
        </p:spPr>
        <p:txBody>
          <a:bodyPr/>
          <a:lstStyle/>
          <a:p>
            <a:pPr algn="just"/>
            <a:r>
              <a:rPr lang="ru-RU" altLang="ru-RU" sz="3200" b="1">
                <a:latin typeface="Monotype Corsiva" panose="03010101010201010101" pitchFamily="66" charset="0"/>
              </a:rPr>
              <a:t/>
            </a:r>
            <a:br>
              <a:rPr lang="ru-RU" altLang="ru-RU" sz="3200" b="1">
                <a:latin typeface="Monotype Corsiva" panose="03010101010201010101" pitchFamily="66" charset="0"/>
              </a:rPr>
            </a:br>
            <a:r>
              <a:rPr lang="ru-RU" altLang="ru-RU" sz="3200" b="1">
                <a:latin typeface="Monotype Corsiva" panose="03010101010201010101" pitchFamily="66" charset="0"/>
              </a:rPr>
              <a:t>	</a:t>
            </a:r>
            <a:r>
              <a:rPr lang="ru-RU" altLang="ru-RU" sz="2800" b="1">
                <a:latin typeface="Monotype Corsiva" panose="03010101010201010101" pitchFamily="66" charset="0"/>
              </a:rPr>
              <a:t>Налоговая ставка</a:t>
            </a:r>
            <a:r>
              <a:rPr lang="ru-RU" altLang="ru-RU" sz="2800">
                <a:latin typeface="Monotype Corsiva" panose="03010101010201010101" pitchFamily="66" charset="0"/>
              </a:rPr>
              <a:t> представляет собой величину налоговых начислений на единицу измерения налоговой базы.</a:t>
            </a:r>
            <a:br>
              <a:rPr lang="ru-RU" altLang="ru-RU" sz="2800">
                <a:latin typeface="Monotype Corsiva" panose="03010101010201010101" pitchFamily="66" charset="0"/>
              </a:rPr>
            </a:br>
            <a:endParaRPr lang="ru-RU" altLang="ru-RU" sz="2800">
              <a:latin typeface="Monotype Corsiva" panose="03010101010201010101" pitchFamily="66" charset="0"/>
            </a:endParaRPr>
          </a:p>
        </p:txBody>
      </p:sp>
      <p:pic>
        <p:nvPicPr>
          <p:cNvPr id="45060" name="Picture 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68313" y="1484313"/>
            <a:ext cx="8424862" cy="4752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74638"/>
            <a:ext cx="8291513" cy="3875087"/>
          </a:xfrm>
        </p:spPr>
        <p:txBody>
          <a:bodyPr/>
          <a:lstStyle/>
          <a:p>
            <a:pPr algn="just"/>
            <a:r>
              <a:rPr lang="ru-RU" altLang="ru-RU" sz="2800">
                <a:latin typeface="Monotype Corsiva" panose="03010101010201010101" pitchFamily="66" charset="0"/>
              </a:rPr>
              <a:t>	</a:t>
            </a:r>
            <a:br>
              <a:rPr lang="ru-RU" altLang="ru-RU" sz="2800">
                <a:latin typeface="Monotype Corsiva" panose="03010101010201010101" pitchFamily="66" charset="0"/>
              </a:rPr>
            </a:br>
            <a:r>
              <a:rPr lang="ru-RU" altLang="ru-RU" sz="2800">
                <a:latin typeface="Monotype Corsiva" panose="03010101010201010101" pitchFamily="66" charset="0"/>
              </a:rPr>
              <a:t/>
            </a:r>
            <a:br>
              <a:rPr lang="ru-RU" altLang="ru-RU" sz="2800">
                <a:latin typeface="Monotype Corsiva" panose="03010101010201010101" pitchFamily="66" charset="0"/>
              </a:rPr>
            </a:br>
            <a:r>
              <a:rPr lang="ru-RU" altLang="ru-RU" sz="2800">
                <a:latin typeface="Monotype Corsiva" panose="03010101010201010101" pitchFamily="66" charset="0"/>
              </a:rPr>
              <a:t/>
            </a:r>
            <a:br>
              <a:rPr lang="ru-RU" altLang="ru-RU" sz="2800">
                <a:latin typeface="Monotype Corsiva" panose="03010101010201010101" pitchFamily="66" charset="0"/>
              </a:rPr>
            </a:br>
            <a:r>
              <a:rPr lang="ru-RU" altLang="ru-RU" sz="2800">
                <a:latin typeface="Monotype Corsiva" panose="03010101010201010101" pitchFamily="66" charset="0"/>
              </a:rPr>
              <a:t>	</a:t>
            </a:r>
            <a:r>
              <a:rPr lang="ru-RU" altLang="ru-RU" sz="2800" b="1">
                <a:latin typeface="Monotype Corsiva" panose="03010101010201010101" pitchFamily="66" charset="0"/>
              </a:rPr>
              <a:t>Под </a:t>
            </a:r>
            <a:r>
              <a:rPr lang="ru-RU" altLang="ru-RU" sz="2800" b="1" i="1">
                <a:latin typeface="Monotype Corsiva" panose="03010101010201010101" pitchFamily="66" charset="0"/>
              </a:rPr>
              <a:t>налоговым периодом</a:t>
            </a:r>
            <a:r>
              <a:rPr lang="ru-RU" altLang="ru-RU" sz="2800" i="1">
                <a:latin typeface="Monotype Corsiva" panose="03010101010201010101" pitchFamily="66" charset="0"/>
              </a:rPr>
              <a:t> </a:t>
            </a:r>
            <a:r>
              <a:rPr lang="ru-RU" altLang="ru-RU" sz="2800">
                <a:latin typeface="Monotype Corsiva" panose="03010101010201010101" pitchFamily="66" charset="0"/>
              </a:rPr>
              <a:t>понимается календарный год или иной период времени применительно к отдельным налогам, по окончании которого определяется налоговая база и исчисляется подлежащая уплате сумма налога.</a:t>
            </a:r>
            <a:br>
              <a:rPr lang="ru-RU" altLang="ru-RU" sz="2800">
                <a:latin typeface="Monotype Corsiva" panose="03010101010201010101" pitchFamily="66" charset="0"/>
              </a:rPr>
            </a:br>
            <a:r>
              <a:rPr lang="ru-RU" altLang="ru-RU" sz="2800">
                <a:latin typeface="Monotype Corsiva" panose="03010101010201010101" pitchFamily="66" charset="0"/>
              </a:rPr>
              <a:t>	</a:t>
            </a:r>
            <a:r>
              <a:rPr lang="ru-RU" altLang="ru-RU" sz="2000">
                <a:latin typeface="Monotype Corsiva" panose="03010101010201010101" pitchFamily="66" charset="0"/>
              </a:rPr>
              <a:t>Если организация была создана после начала календарного года, первым НП для нее является период времени со дня ее создания до конца данного года. При этом днем создания организации признается день ее государственной регистрации. При создании организации в день, попадающий в период времени с 1 декабря по 31 декабря, первым НП для нее является период времени со дня создания до конца календарного года, следующего за годом создания.</a:t>
            </a:r>
            <a:br>
              <a:rPr lang="ru-RU" altLang="ru-RU" sz="2000">
                <a:latin typeface="Monotype Corsiva" panose="03010101010201010101" pitchFamily="66" charset="0"/>
              </a:rPr>
            </a:br>
            <a:r>
              <a:rPr lang="ru-RU" altLang="ru-RU" sz="2800">
                <a:latin typeface="Monotype Corsiva" panose="03010101010201010101" pitchFamily="66" charset="0"/>
              </a:rPr>
              <a:t/>
            </a:r>
            <a:br>
              <a:rPr lang="ru-RU" altLang="ru-RU" sz="2800">
                <a:latin typeface="Monotype Corsiva" panose="03010101010201010101" pitchFamily="66" charset="0"/>
              </a:rPr>
            </a:br>
            <a:r>
              <a:rPr lang="ru-RU" altLang="ru-RU" sz="2800">
                <a:latin typeface="Monotype Corsiva" panose="03010101010201010101" pitchFamily="66" charset="0"/>
              </a:rPr>
              <a:t/>
            </a:r>
            <a:br>
              <a:rPr lang="ru-RU" altLang="ru-RU" sz="2800">
                <a:latin typeface="Monotype Corsiva" panose="03010101010201010101" pitchFamily="66" charset="0"/>
              </a:rPr>
            </a:br>
            <a:r>
              <a:rPr lang="ru-RU" altLang="ru-RU" sz="2800">
                <a:latin typeface="Monotype Corsiva" panose="03010101010201010101" pitchFamily="66" charset="0"/>
              </a:rPr>
              <a:t/>
            </a:r>
            <a:br>
              <a:rPr lang="ru-RU" altLang="ru-RU" sz="2800">
                <a:latin typeface="Monotype Corsiva" panose="03010101010201010101" pitchFamily="66" charset="0"/>
              </a:rPr>
            </a:br>
            <a:endParaRPr lang="ru-RU" altLang="ru-RU" sz="2800">
              <a:latin typeface="Monotype Corsiva" panose="03010101010201010101" pitchFamily="66" charset="0"/>
            </a:endParaRPr>
          </a:p>
        </p:txBody>
      </p:sp>
      <p:sp>
        <p:nvSpPr>
          <p:cNvPr id="50179" name="Rectangle 3"/>
          <p:cNvSpPr>
            <a:spLocks noGrp="1" noChangeArrowheads="1"/>
          </p:cNvSpPr>
          <p:nvPr>
            <p:ph type="body" idx="1"/>
          </p:nvPr>
        </p:nvSpPr>
        <p:spPr>
          <a:xfrm>
            <a:off x="457200" y="4149725"/>
            <a:ext cx="8229600" cy="1976438"/>
          </a:xfrm>
        </p:spPr>
        <p:txBody>
          <a:bodyPr/>
          <a:lstStyle/>
          <a:p>
            <a:pPr marL="0" indent="0">
              <a:buFontTx/>
              <a:buNone/>
            </a:pPr>
            <a:r>
              <a:rPr lang="ru-RU" altLang="ru-RU" sz="2800" i="1">
                <a:latin typeface="Monotype Corsiva" panose="03010101010201010101" pitchFamily="66" charset="0"/>
              </a:rPr>
              <a:t>	</a:t>
            </a:r>
            <a:r>
              <a:rPr lang="ru-RU" altLang="ru-RU" sz="2800" b="1" i="1">
                <a:latin typeface="Monotype Corsiva" panose="03010101010201010101" pitchFamily="66" charset="0"/>
              </a:rPr>
              <a:t>Налоговый оклад</a:t>
            </a:r>
            <a:r>
              <a:rPr lang="ru-RU" altLang="ru-RU" sz="2800" i="1">
                <a:latin typeface="Monotype Corsiva" panose="03010101010201010101" pitchFamily="66" charset="0"/>
              </a:rPr>
              <a:t> </a:t>
            </a:r>
            <a:r>
              <a:rPr lang="ru-RU" altLang="ru-RU" sz="2800">
                <a:latin typeface="Monotype Corsiva" panose="03010101010201010101" pitchFamily="66" charset="0"/>
              </a:rPr>
              <a:t>представляет собой сумму налога, уплачиваемую налогоплательщиком с одного объекта обложения.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922337"/>
          </a:xfrm>
        </p:spPr>
        <p:txBody>
          <a:bodyPr/>
          <a:lstStyle/>
          <a:p>
            <a:r>
              <a:rPr lang="ru-RU" altLang="ru-RU" sz="3200" b="1"/>
              <a:t>Способы взимания налогового оклада</a:t>
            </a:r>
            <a:r>
              <a:rPr lang="ru-RU" altLang="ru-RU" sz="4000"/>
              <a:t> </a:t>
            </a:r>
          </a:p>
        </p:txBody>
      </p:sp>
      <p:sp>
        <p:nvSpPr>
          <p:cNvPr id="51203" name="Rectangle 3"/>
          <p:cNvSpPr>
            <a:spLocks noGrp="1" noChangeArrowheads="1"/>
          </p:cNvSpPr>
          <p:nvPr>
            <p:ph type="body" idx="1"/>
          </p:nvPr>
        </p:nvSpPr>
        <p:spPr/>
        <p:txBody>
          <a:bodyPr/>
          <a:lstStyle/>
          <a:p>
            <a:endParaRPr lang="ru-RU" altLang="ru-RU"/>
          </a:p>
        </p:txBody>
      </p:sp>
      <p:pic>
        <p:nvPicPr>
          <p:cNvPr id="512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341438"/>
            <a:ext cx="8207375"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435975" cy="1785937"/>
          </a:xfrm>
        </p:spPr>
        <p:txBody>
          <a:bodyPr/>
          <a:lstStyle/>
          <a:p>
            <a:pPr algn="just"/>
            <a:r>
              <a:rPr lang="ru-RU" altLang="ru-RU" sz="2800" b="1">
                <a:latin typeface="Monotype Corsiva" panose="03010101010201010101" pitchFamily="66" charset="0"/>
              </a:rPr>
              <a:t>	</a:t>
            </a:r>
            <a:r>
              <a:rPr lang="ru-RU" altLang="ru-RU" sz="2400" b="1">
                <a:latin typeface="Monotype Corsiva" panose="03010101010201010101" pitchFamily="66" charset="0"/>
              </a:rPr>
              <a:t>Льготами по налогам и сборам</a:t>
            </a:r>
            <a:r>
              <a:rPr lang="ru-RU" altLang="ru-RU" sz="2400">
                <a:latin typeface="Monotype Corsiva" panose="03010101010201010101" pitchFamily="66" charset="0"/>
              </a:rPr>
              <a:t> признаются предоставляемые отдельным категориям налогоплательщиков и плательщиков сборов предусмотренные законодательством о налогах и сборах преимущества по сравнению с другими налогоплательщиками или плательщиками сборов, включая возможность не уплачивать налог или сбор либо уплачивать их в меньшем размере.</a:t>
            </a:r>
          </a:p>
        </p:txBody>
      </p:sp>
      <p:sp>
        <p:nvSpPr>
          <p:cNvPr id="52227" name="Rectangle 3"/>
          <p:cNvSpPr>
            <a:spLocks noGrp="1" noChangeArrowheads="1"/>
          </p:cNvSpPr>
          <p:nvPr>
            <p:ph type="body" idx="1"/>
          </p:nvPr>
        </p:nvSpPr>
        <p:spPr>
          <a:xfrm>
            <a:off x="250825" y="2420938"/>
            <a:ext cx="8642350" cy="4176712"/>
          </a:xfrm>
        </p:spPr>
        <p:txBody>
          <a:bodyPr/>
          <a:lstStyle/>
          <a:p>
            <a:pPr algn="just">
              <a:lnSpc>
                <a:spcPct val="80000"/>
              </a:lnSpc>
            </a:pPr>
            <a:r>
              <a:rPr lang="ru-RU" altLang="ru-RU" sz="1800" b="1"/>
              <a:t>Изъятия </a:t>
            </a:r>
            <a:r>
              <a:rPr lang="ru-RU" altLang="ru-RU" sz="1800"/>
              <a:t>— это налоговые льготы, направленные на освобождение от налогообложения отдельных предметов (объектов) налогообложения. Могут предоставляться всем плательщикам налога или отдельной их категории как на постоянной основе, так и на ограниченный срок.</a:t>
            </a:r>
          </a:p>
          <a:p>
            <a:pPr algn="just">
              <a:lnSpc>
                <a:spcPct val="80000"/>
              </a:lnSpc>
            </a:pPr>
            <a:endParaRPr lang="ru-RU" altLang="ru-RU" sz="1800" b="1"/>
          </a:p>
          <a:p>
            <a:pPr algn="just">
              <a:lnSpc>
                <a:spcPct val="80000"/>
              </a:lnSpc>
            </a:pPr>
            <a:r>
              <a:rPr lang="ru-RU" altLang="ru-RU" sz="1800" b="1"/>
              <a:t>Скидки</a:t>
            </a:r>
            <a:r>
              <a:rPr lang="ru-RU" altLang="ru-RU" sz="1800"/>
              <a:t> — это льготы, направленные на сокращение налоговой базы. Подразделяются на лимитированные (размер скидок ограничен) и нелимитированные (налоговая база может быть уменьшена на всю сумму расходов налогоплательщика). Скидки могут быть общими (для всех налогоплательщиков) и специальными (для отдельных категорий субъектов).</a:t>
            </a:r>
          </a:p>
          <a:p>
            <a:pPr algn="just">
              <a:lnSpc>
                <a:spcPct val="80000"/>
              </a:lnSpc>
            </a:pPr>
            <a:endParaRPr lang="ru-RU" altLang="ru-RU" sz="1800" b="1"/>
          </a:p>
          <a:p>
            <a:pPr algn="just">
              <a:lnSpc>
                <a:spcPct val="80000"/>
              </a:lnSpc>
            </a:pPr>
            <a:r>
              <a:rPr lang="ru-RU" altLang="ru-RU" sz="1800" b="1"/>
              <a:t>Налоговые кредиты</a:t>
            </a:r>
            <a:r>
              <a:rPr lang="ru-RU" altLang="ru-RU" sz="1800"/>
              <a:t> — это льготы, направленные на уменьшение налоговой ставки или налогового оклада. Большинство видов этого кредита является и безвозвратными, и бесплатными.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53252" name="Rectangle 4"/>
          <p:cNvSpPr>
            <a:spLocks noGrp="1" noChangeArrowheads="1"/>
          </p:cNvSpPr>
          <p:nvPr>
            <p:ph type="title"/>
          </p:nvPr>
        </p:nvSpPr>
        <p:spPr>
          <a:xfrm>
            <a:off x="457200" y="274638"/>
            <a:ext cx="8507413" cy="6178550"/>
          </a:xfrm>
        </p:spPr>
        <p:txBody>
          <a:bodyPr/>
          <a:lstStyle/>
          <a:p>
            <a:r>
              <a:rPr lang="ru-RU" altLang="ru-RU" sz="4800">
                <a:latin typeface="Franklin Gothic Heavy" pitchFamily="34" charset="0"/>
              </a:rPr>
              <a:t>Налоговая система Российской Федерации</a:t>
            </a:r>
          </a:p>
        </p:txBody>
      </p:sp>
      <p:pic>
        <p:nvPicPr>
          <p:cNvPr id="53255" name="Picture 7" descr="j01963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620713"/>
            <a:ext cx="1724025" cy="1625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ru-RU" altLang="ru-RU"/>
              <a:t>Вопросы:</a:t>
            </a:r>
          </a:p>
        </p:txBody>
      </p:sp>
      <p:sp>
        <p:nvSpPr>
          <p:cNvPr id="55299" name="Rectangle 3"/>
          <p:cNvSpPr>
            <a:spLocks noGrp="1" noChangeArrowheads="1"/>
          </p:cNvSpPr>
          <p:nvPr>
            <p:ph type="body" idx="1"/>
          </p:nvPr>
        </p:nvSpPr>
        <p:spPr/>
        <p:txBody>
          <a:bodyPr/>
          <a:lstStyle/>
          <a:p>
            <a:r>
              <a:rPr lang="ru-RU" altLang="ru-RU"/>
              <a:t>Понятие и основные характеристики налоговых систем</a:t>
            </a:r>
          </a:p>
          <a:p>
            <a:r>
              <a:rPr lang="ru-RU" altLang="ru-RU"/>
              <a:t>Понятие налоговой политики государства и методы ее регулирования</a:t>
            </a:r>
          </a:p>
          <a:p>
            <a:r>
              <a:rPr lang="ru-RU" altLang="ru-RU"/>
              <a:t>Система законодательства о налогах и сборах Российской федерации</a:t>
            </a:r>
          </a:p>
          <a:p>
            <a:r>
              <a:rPr lang="ru-RU" altLang="ru-RU"/>
              <a:t>Участники налоговых отношений</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274638"/>
            <a:ext cx="8507413" cy="4090987"/>
          </a:xfrm>
        </p:spPr>
        <p:txBody>
          <a:bodyPr/>
          <a:lstStyle/>
          <a:p>
            <a:pPr algn="just"/>
            <a:r>
              <a:rPr lang="ru-RU" altLang="ru-RU" sz="2000" b="1" i="1"/>
              <a:t>	</a:t>
            </a:r>
            <a:br>
              <a:rPr lang="ru-RU" altLang="ru-RU" sz="2000" b="1" i="1"/>
            </a:br>
            <a:r>
              <a:rPr lang="ru-RU" altLang="ru-RU" sz="2000" b="1" i="1"/>
              <a:t>	</a:t>
            </a:r>
            <a:r>
              <a:rPr lang="ru-RU" altLang="ru-RU" sz="2800" b="1" i="1">
                <a:latin typeface="Monotype Corsiva" panose="03010101010201010101" pitchFamily="66" charset="0"/>
              </a:rPr>
              <a:t>Налоговая система</a:t>
            </a:r>
            <a:r>
              <a:rPr lang="ru-RU" altLang="ru-RU" sz="2800">
                <a:latin typeface="Monotype Corsiva" panose="03010101010201010101" pitchFamily="66" charset="0"/>
              </a:rPr>
              <a:t> – это система экономико-правовых отношений между государством и хозяйствующими субъектами, возникающих по поводу формирования доходной части государственного бюджета путем отчуждения части дохода собственника, посредством системы законодательно установленных налогов и сборов и других обязательных платежей, исчисление и контроль за поступлением которых осуществляется по единой методологии налогообложения, разработанной в данном государстве</a:t>
            </a:r>
          </a:p>
        </p:txBody>
      </p:sp>
      <p:sp>
        <p:nvSpPr>
          <p:cNvPr id="58371" name="Rectangle 3"/>
          <p:cNvSpPr>
            <a:spLocks noGrp="1" noChangeArrowheads="1"/>
          </p:cNvSpPr>
          <p:nvPr>
            <p:ph type="body" idx="1"/>
          </p:nvPr>
        </p:nvSpPr>
        <p:spPr>
          <a:xfrm>
            <a:off x="457200" y="4652963"/>
            <a:ext cx="8435975" cy="2205037"/>
          </a:xfrm>
        </p:spPr>
        <p:txBody>
          <a:bodyPr/>
          <a:lstStyle/>
          <a:p>
            <a:pPr marL="0" indent="0" algn="just">
              <a:lnSpc>
                <a:spcPct val="90000"/>
              </a:lnSpc>
              <a:buFontTx/>
              <a:buNone/>
            </a:pPr>
            <a:r>
              <a:rPr lang="ru-RU" altLang="ru-RU" sz="2800" b="1">
                <a:latin typeface="Monotype Corsiva" panose="03010101010201010101" pitchFamily="66" charset="0"/>
              </a:rPr>
              <a:t>	Субъектами налоговой системы </a:t>
            </a:r>
            <a:r>
              <a:rPr lang="ru-RU" altLang="ru-RU" sz="2800">
                <a:latin typeface="Monotype Corsiva" panose="03010101010201010101" pitchFamily="66" charset="0"/>
              </a:rPr>
              <a:t>в зависимости от государственного устройства выступают Федерация, субъекты Федерации (земли, республики, входящие в Федерацию, области и другие) и муниципалитеты (города, районы и другие).</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800" decel="100000"/>
                                        <p:tgtEl>
                                          <p:spTgt spid="58370"/>
                                        </p:tgtEl>
                                      </p:cBhvr>
                                    </p:animEffect>
                                    <p:anim calcmode="lin" valueType="num">
                                      <p:cBhvr>
                                        <p:cTn id="8" dur="800" decel="100000" fill="hold"/>
                                        <p:tgtEl>
                                          <p:spTgt spid="58370"/>
                                        </p:tgtEl>
                                        <p:attrNameLst>
                                          <p:attrName>style.rotation</p:attrName>
                                        </p:attrNameLst>
                                      </p:cBhvr>
                                      <p:tavLst>
                                        <p:tav tm="0">
                                          <p:val>
                                            <p:fltVal val="-90"/>
                                          </p:val>
                                        </p:tav>
                                        <p:tav tm="100000">
                                          <p:val>
                                            <p:fltVal val="0"/>
                                          </p:val>
                                        </p:tav>
                                      </p:tavLst>
                                    </p:anim>
                                    <p:anim calcmode="lin" valueType="num">
                                      <p:cBhvr>
                                        <p:cTn id="9" dur="800" decel="100000" fill="hold"/>
                                        <p:tgtEl>
                                          <p:spTgt spid="58370"/>
                                        </p:tgtEl>
                                        <p:attrNameLst>
                                          <p:attrName>ppt_x</p:attrName>
                                        </p:attrNameLst>
                                      </p:cBhvr>
                                      <p:tavLst>
                                        <p:tav tm="0">
                                          <p:val>
                                            <p:strVal val="#ppt_x+0.4"/>
                                          </p:val>
                                        </p:tav>
                                        <p:tav tm="100000">
                                          <p:val>
                                            <p:strVal val="#ppt_x-0.05"/>
                                          </p:val>
                                        </p:tav>
                                      </p:tavLst>
                                    </p:anim>
                                    <p:anim calcmode="lin" valueType="num">
                                      <p:cBhvr>
                                        <p:cTn id="10" dur="800" decel="100000" fill="hold"/>
                                        <p:tgtEl>
                                          <p:spTgt spid="583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83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837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58371">
                                            <p:txEl>
                                              <p:pRg st="0" end="0"/>
                                            </p:txEl>
                                          </p:spTgt>
                                        </p:tgtEl>
                                        <p:attrNameLst>
                                          <p:attrName>style.visibility</p:attrName>
                                        </p:attrNameLst>
                                      </p:cBhvr>
                                      <p:to>
                                        <p:strVal val="visible"/>
                                      </p:to>
                                    </p:set>
                                    <p:animEffect transition="in" filter="fade">
                                      <p:cBhvr>
                                        <p:cTn id="17" dur="1000"/>
                                        <p:tgtEl>
                                          <p:spTgt spid="58371">
                                            <p:txEl>
                                              <p:pRg st="0" end="0"/>
                                            </p:txEl>
                                          </p:spTgt>
                                        </p:tgtEl>
                                      </p:cBhvr>
                                    </p:animEffect>
                                    <p:anim calcmode="lin" valueType="num">
                                      <p:cBhvr>
                                        <p:cTn id="18" dur="10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5837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36588" y="0"/>
            <a:ext cx="8507412" cy="706438"/>
          </a:xfrm>
        </p:spPr>
        <p:txBody>
          <a:bodyPr/>
          <a:lstStyle/>
          <a:p>
            <a:pPr algn="l"/>
            <a:r>
              <a:rPr lang="ru-RU" altLang="ru-RU" sz="2600" b="1"/>
              <a:t>Этапы развития налогообложения</a:t>
            </a:r>
          </a:p>
        </p:txBody>
      </p:sp>
      <p:sp>
        <p:nvSpPr>
          <p:cNvPr id="8195" name="Rectangle 3"/>
          <p:cNvSpPr>
            <a:spLocks noGrp="1" noChangeArrowheads="1"/>
          </p:cNvSpPr>
          <p:nvPr>
            <p:ph type="body" idx="1"/>
          </p:nvPr>
        </p:nvSpPr>
        <p:spPr>
          <a:xfrm>
            <a:off x="179388" y="765175"/>
            <a:ext cx="8785225" cy="5903913"/>
          </a:xfrm>
          <a:noFill/>
        </p:spPr>
        <p:txBody>
          <a:bodyPr anchor="ctr"/>
          <a:lstStyle/>
          <a:p>
            <a:pPr>
              <a:lnSpc>
                <a:spcPct val="90000"/>
              </a:lnSpc>
            </a:pPr>
            <a:r>
              <a:rPr lang="en-US" altLang="ru-RU" sz="2400" b="1"/>
              <a:t>IV-III</a:t>
            </a:r>
            <a:r>
              <a:rPr lang="ru-RU" altLang="ru-RU" sz="2400" b="1"/>
              <a:t> века до н.э.</a:t>
            </a:r>
            <a:r>
              <a:rPr lang="ru-RU" altLang="ru-RU" sz="2400"/>
              <a:t> - это хозяйствующие системы древнего мира и средних веков и отличаются неразвитостью и случайным характером налогообложения (развития налоговая система Древнего Рима – денежный налог (атрибут), основным являлся поземельный налог);</a:t>
            </a:r>
          </a:p>
          <a:p>
            <a:pPr>
              <a:lnSpc>
                <a:spcPct val="90000"/>
              </a:lnSpc>
            </a:pPr>
            <a:endParaRPr lang="ru-RU" altLang="ru-RU" sz="2400"/>
          </a:p>
          <a:p>
            <a:pPr>
              <a:lnSpc>
                <a:spcPct val="90000"/>
              </a:lnSpc>
            </a:pPr>
            <a:r>
              <a:rPr lang="ru-RU" altLang="ru-RU" sz="2400" b="1"/>
              <a:t>конец </a:t>
            </a:r>
            <a:r>
              <a:rPr lang="en-US" altLang="ru-RU" sz="2400" b="1"/>
              <a:t>XVII-</a:t>
            </a:r>
            <a:r>
              <a:rPr lang="ru-RU" altLang="ru-RU" sz="2400" b="1"/>
              <a:t>начало </a:t>
            </a:r>
            <a:r>
              <a:rPr lang="en-US" altLang="ru-RU" sz="2400" b="1"/>
              <a:t>XVIII</a:t>
            </a:r>
            <a:r>
              <a:rPr lang="ru-RU" altLang="ru-RU" sz="2400" b="1"/>
              <a:t> в.</a:t>
            </a:r>
            <a:r>
              <a:rPr lang="ru-RU" altLang="ru-RU" sz="2400"/>
              <a:t> – налоги становятся основным источником доходной части бюджета государства (зарождение первых налоговых систем, включающих прямые и косвенные налоги);</a:t>
            </a:r>
          </a:p>
          <a:p>
            <a:pPr>
              <a:lnSpc>
                <a:spcPct val="90000"/>
              </a:lnSpc>
            </a:pPr>
            <a:endParaRPr lang="ru-RU" altLang="ru-RU" sz="2400"/>
          </a:p>
          <a:p>
            <a:pPr>
              <a:lnSpc>
                <a:spcPct val="90000"/>
              </a:lnSpc>
            </a:pPr>
            <a:r>
              <a:rPr lang="en-US" altLang="ru-RU" sz="2400" b="1"/>
              <a:t>XIX</a:t>
            </a:r>
            <a:r>
              <a:rPr lang="ru-RU" altLang="ru-RU" sz="2400" b="1"/>
              <a:t> в.</a:t>
            </a:r>
            <a:r>
              <a:rPr lang="ru-RU" altLang="ru-RU" sz="2400"/>
              <a:t> – уменьшение количества налогов и большое значение правам при их установлении и взимании (после первой мировой войны –закладывается основа современной налоговой системы)</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4638"/>
            <a:ext cx="8229600" cy="850900"/>
          </a:xfrm>
        </p:spPr>
        <p:txBody>
          <a:bodyPr/>
          <a:lstStyle/>
          <a:p>
            <a:pPr algn="l"/>
            <a:r>
              <a:rPr lang="ru-RU" altLang="ru-RU" sz="2800" b="1"/>
              <a:t>К системообразующим факторам относят:</a:t>
            </a:r>
          </a:p>
        </p:txBody>
      </p:sp>
      <p:sp>
        <p:nvSpPr>
          <p:cNvPr id="62467" name="Rectangle 3"/>
          <p:cNvSpPr>
            <a:spLocks noGrp="1" noChangeArrowheads="1"/>
          </p:cNvSpPr>
          <p:nvPr>
            <p:ph type="body" idx="1"/>
          </p:nvPr>
        </p:nvSpPr>
        <p:spPr>
          <a:xfrm>
            <a:off x="395288" y="1052513"/>
            <a:ext cx="8497887" cy="5400675"/>
          </a:xfrm>
        </p:spPr>
        <p:txBody>
          <a:bodyPr/>
          <a:lstStyle/>
          <a:p>
            <a:r>
              <a:rPr lang="ru-RU" altLang="ru-RU" sz="2800"/>
              <a:t>собственная налоговая доктрина и налоговая политика государства;</a:t>
            </a:r>
          </a:p>
          <a:p>
            <a:r>
              <a:rPr lang="ru-RU" altLang="ru-RU" sz="2800"/>
              <a:t>законодательная база для строительства налоговой системы;</a:t>
            </a:r>
          </a:p>
          <a:p>
            <a:r>
              <a:rPr lang="ru-RU" altLang="ru-RU" sz="2800"/>
              <a:t>механизм установления и ввода в действие налогов и сборов;</a:t>
            </a:r>
          </a:p>
          <a:p>
            <a:r>
              <a:rPr lang="ru-RU" altLang="ru-RU" sz="2800"/>
              <a:t>виды налогов;</a:t>
            </a:r>
          </a:p>
          <a:p>
            <a:r>
              <a:rPr lang="ru-RU" altLang="ru-RU" sz="2800"/>
              <a:t>порядок распределения налогов по уровням бюджетной системы;</a:t>
            </a:r>
          </a:p>
          <a:p>
            <a:r>
              <a:rPr lang="ru-RU" altLang="ru-RU" sz="2800"/>
              <a:t>система налоговых органов;</a:t>
            </a:r>
          </a:p>
          <a:p>
            <a:r>
              <a:rPr lang="ru-RU" altLang="ru-RU" sz="2800"/>
              <a:t>формы и методы налогового контроля.</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2000" fill="hold"/>
                                        <p:tgtEl>
                                          <p:spTgt spid="62466"/>
                                        </p:tgtEl>
                                        <p:attrNameLst>
                                          <p:attrName>ppt_w</p:attrName>
                                        </p:attrNameLst>
                                      </p:cBhvr>
                                      <p:tavLst>
                                        <p:tav tm="0">
                                          <p:val>
                                            <p:strVal val="#ppt_w"/>
                                          </p:val>
                                        </p:tav>
                                        <p:tav tm="100000">
                                          <p:val>
                                            <p:strVal val="#ppt_w"/>
                                          </p:val>
                                        </p:tav>
                                      </p:tavLst>
                                    </p:anim>
                                    <p:anim calcmode="lin" valueType="num">
                                      <p:cBhvr>
                                        <p:cTn id="8" dur="2000" fill="hold"/>
                                        <p:tgtEl>
                                          <p:spTgt spid="6246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62466"/>
                                        </p:tgtEl>
                                        <p:attrNameLst>
                                          <p:attrName>ppt_x</p:attrName>
                                        </p:attrNameLst>
                                      </p:cBhvr>
                                      <p:tavLst>
                                        <p:tav tm="0">
                                          <p:val>
                                            <p:strVal val="#ppt_x-.4"/>
                                          </p:val>
                                        </p:tav>
                                        <p:tav tm="100000">
                                          <p:val>
                                            <p:strVal val="#ppt_x"/>
                                          </p:val>
                                        </p:tav>
                                      </p:tavLst>
                                    </p:anim>
                                    <p:anim calcmode="lin" valueType="num">
                                      <p:cBhvr>
                                        <p:cTn id="10" dur="2000" fill="hold"/>
                                        <p:tgtEl>
                                          <p:spTgt spid="6246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62467">
                                            <p:txEl>
                                              <p:pRg st="0" end="0"/>
                                            </p:txEl>
                                          </p:spTgt>
                                        </p:tgtEl>
                                        <p:attrNameLst>
                                          <p:attrName>style.visibility</p:attrName>
                                        </p:attrNameLst>
                                      </p:cBhvr>
                                      <p:to>
                                        <p:strVal val="visible"/>
                                      </p:to>
                                    </p:set>
                                    <p:animEffect transition="in" filter="fade">
                                      <p:cBhvr>
                                        <p:cTn id="15" dur="500">
                                          <p:stCondLst>
                                            <p:cond delay="0"/>
                                          </p:stCondLst>
                                        </p:cTn>
                                        <p:tgtEl>
                                          <p:spTgt spid="62467">
                                            <p:txEl>
                                              <p:pRg st="0" end="0"/>
                                            </p:txEl>
                                          </p:spTgt>
                                        </p:tgtEl>
                                      </p:cBhvr>
                                    </p:animEffect>
                                    <p:anim calcmode="lin" valueType="num">
                                      <p:cBhvr>
                                        <p:cTn id="16" dur="500" fill="hold">
                                          <p:stCondLst>
                                            <p:cond delay="0"/>
                                          </p:stCondLst>
                                        </p:cTn>
                                        <p:tgtEl>
                                          <p:spTgt spid="62467">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62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62467">
                                            <p:txEl>
                                              <p:pRg st="1" end="1"/>
                                            </p:txEl>
                                          </p:spTgt>
                                        </p:tgtEl>
                                        <p:attrNameLst>
                                          <p:attrName>style.visibility</p:attrName>
                                        </p:attrNameLst>
                                      </p:cBhvr>
                                      <p:to>
                                        <p:strVal val="visible"/>
                                      </p:to>
                                    </p:set>
                                    <p:animEffect transition="in" filter="fade">
                                      <p:cBhvr>
                                        <p:cTn id="22" dur="500">
                                          <p:stCondLst>
                                            <p:cond delay="0"/>
                                          </p:stCondLst>
                                        </p:cTn>
                                        <p:tgtEl>
                                          <p:spTgt spid="62467">
                                            <p:txEl>
                                              <p:pRg st="1" end="1"/>
                                            </p:txEl>
                                          </p:spTgt>
                                        </p:tgtEl>
                                      </p:cBhvr>
                                    </p:animEffect>
                                    <p:anim calcmode="lin" valueType="num">
                                      <p:cBhvr>
                                        <p:cTn id="23" dur="500" fill="hold">
                                          <p:stCondLst>
                                            <p:cond delay="0"/>
                                          </p:stCondLst>
                                        </p:cTn>
                                        <p:tgtEl>
                                          <p:spTgt spid="62467">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62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62467">
                                            <p:txEl>
                                              <p:pRg st="2" end="2"/>
                                            </p:txEl>
                                          </p:spTgt>
                                        </p:tgtEl>
                                        <p:attrNameLst>
                                          <p:attrName>style.visibility</p:attrName>
                                        </p:attrNameLst>
                                      </p:cBhvr>
                                      <p:to>
                                        <p:strVal val="visible"/>
                                      </p:to>
                                    </p:set>
                                    <p:animEffect transition="in" filter="fade">
                                      <p:cBhvr>
                                        <p:cTn id="29" dur="500">
                                          <p:stCondLst>
                                            <p:cond delay="0"/>
                                          </p:stCondLst>
                                        </p:cTn>
                                        <p:tgtEl>
                                          <p:spTgt spid="62467">
                                            <p:txEl>
                                              <p:pRg st="2" end="2"/>
                                            </p:txEl>
                                          </p:spTgt>
                                        </p:tgtEl>
                                      </p:cBhvr>
                                    </p:animEffect>
                                    <p:anim calcmode="lin" valueType="num">
                                      <p:cBhvr>
                                        <p:cTn id="30" dur="500" fill="hold">
                                          <p:stCondLst>
                                            <p:cond delay="0"/>
                                          </p:stCondLst>
                                        </p:cTn>
                                        <p:tgtEl>
                                          <p:spTgt spid="62467">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62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1" fill="hold">
                                          <p:stCondLst>
                                            <p:cond delay="0"/>
                                          </p:stCondLst>
                                        </p:cTn>
                                        <p:tgtEl>
                                          <p:spTgt spid="62467">
                                            <p:txEl>
                                              <p:pRg st="3" end="3"/>
                                            </p:txEl>
                                          </p:spTgt>
                                        </p:tgtEl>
                                        <p:attrNameLst>
                                          <p:attrName>style.visibility</p:attrName>
                                        </p:attrNameLst>
                                      </p:cBhvr>
                                      <p:to>
                                        <p:strVal val="visible"/>
                                      </p:to>
                                    </p:set>
                                    <p:animEffect transition="in" filter="fade">
                                      <p:cBhvr>
                                        <p:cTn id="36" dur="500">
                                          <p:stCondLst>
                                            <p:cond delay="0"/>
                                          </p:stCondLst>
                                        </p:cTn>
                                        <p:tgtEl>
                                          <p:spTgt spid="62467">
                                            <p:txEl>
                                              <p:pRg st="3" end="3"/>
                                            </p:txEl>
                                          </p:spTgt>
                                        </p:tgtEl>
                                      </p:cBhvr>
                                    </p:animEffect>
                                    <p:anim calcmode="lin" valueType="num">
                                      <p:cBhvr>
                                        <p:cTn id="37" dur="500" fill="hold">
                                          <p:stCondLst>
                                            <p:cond delay="0"/>
                                          </p:stCondLst>
                                        </p:cTn>
                                        <p:tgtEl>
                                          <p:spTgt spid="62467">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624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0" presetClass="entr" presetSubtype="0" fill="hold" grpId="0" nodeType="clickEffect">
                                  <p:stCondLst>
                                    <p:cond delay="0"/>
                                  </p:stCondLst>
                                  <p:iterate type="lt">
                                    <p:tmPct val="10000"/>
                                  </p:iterate>
                                  <p:childTnLst>
                                    <p:set>
                                      <p:cBhvr>
                                        <p:cTn id="42" dur="1" fill="hold">
                                          <p:stCondLst>
                                            <p:cond delay="0"/>
                                          </p:stCondLst>
                                        </p:cTn>
                                        <p:tgtEl>
                                          <p:spTgt spid="62467">
                                            <p:txEl>
                                              <p:pRg st="4" end="4"/>
                                            </p:txEl>
                                          </p:spTgt>
                                        </p:tgtEl>
                                        <p:attrNameLst>
                                          <p:attrName>style.visibility</p:attrName>
                                        </p:attrNameLst>
                                      </p:cBhvr>
                                      <p:to>
                                        <p:strVal val="visible"/>
                                      </p:to>
                                    </p:set>
                                    <p:animEffect transition="in" filter="fade">
                                      <p:cBhvr>
                                        <p:cTn id="43" dur="500">
                                          <p:stCondLst>
                                            <p:cond delay="0"/>
                                          </p:stCondLst>
                                        </p:cTn>
                                        <p:tgtEl>
                                          <p:spTgt spid="62467">
                                            <p:txEl>
                                              <p:pRg st="4" end="4"/>
                                            </p:txEl>
                                          </p:spTgt>
                                        </p:tgtEl>
                                      </p:cBhvr>
                                    </p:animEffect>
                                    <p:anim calcmode="lin" valueType="num">
                                      <p:cBhvr>
                                        <p:cTn id="44" dur="500" fill="hold">
                                          <p:stCondLst>
                                            <p:cond delay="0"/>
                                          </p:stCondLst>
                                        </p:cTn>
                                        <p:tgtEl>
                                          <p:spTgt spid="62467">
                                            <p:txEl>
                                              <p:pRg st="4" end="4"/>
                                            </p:txEl>
                                          </p:spTgt>
                                        </p:tgtEl>
                                        <p:attrNameLst>
                                          <p:attrName>ppt_x</p:attrName>
                                        </p:attrNameLst>
                                      </p:cBhvr>
                                      <p:tavLst>
                                        <p:tav tm="0">
                                          <p:val>
                                            <p:strVal val="#ppt_x-.1"/>
                                          </p:val>
                                        </p:tav>
                                        <p:tav tm="100000">
                                          <p:val>
                                            <p:strVal val="#ppt_x"/>
                                          </p:val>
                                        </p:tav>
                                      </p:tavLst>
                                    </p:anim>
                                    <p:anim calcmode="lin" valueType="num">
                                      <p:cBhvr>
                                        <p:cTn id="45" dur="500" fill="hold">
                                          <p:stCondLst>
                                            <p:cond delay="0"/>
                                          </p:stCondLst>
                                        </p:cTn>
                                        <p:tgtEl>
                                          <p:spTgt spid="624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0" presetClass="entr" presetSubtype="0" fill="hold" grpId="0" nodeType="clickEffect">
                                  <p:stCondLst>
                                    <p:cond delay="0"/>
                                  </p:stCondLst>
                                  <p:iterate type="lt">
                                    <p:tmPct val="10000"/>
                                  </p:iterate>
                                  <p:childTnLst>
                                    <p:set>
                                      <p:cBhvr>
                                        <p:cTn id="49" dur="1" fill="hold">
                                          <p:stCondLst>
                                            <p:cond delay="0"/>
                                          </p:stCondLst>
                                        </p:cTn>
                                        <p:tgtEl>
                                          <p:spTgt spid="62467">
                                            <p:txEl>
                                              <p:pRg st="5" end="5"/>
                                            </p:txEl>
                                          </p:spTgt>
                                        </p:tgtEl>
                                        <p:attrNameLst>
                                          <p:attrName>style.visibility</p:attrName>
                                        </p:attrNameLst>
                                      </p:cBhvr>
                                      <p:to>
                                        <p:strVal val="visible"/>
                                      </p:to>
                                    </p:set>
                                    <p:animEffect transition="in" filter="fade">
                                      <p:cBhvr>
                                        <p:cTn id="50" dur="500">
                                          <p:stCondLst>
                                            <p:cond delay="0"/>
                                          </p:stCondLst>
                                        </p:cTn>
                                        <p:tgtEl>
                                          <p:spTgt spid="62467">
                                            <p:txEl>
                                              <p:pRg st="5" end="5"/>
                                            </p:txEl>
                                          </p:spTgt>
                                        </p:tgtEl>
                                      </p:cBhvr>
                                    </p:animEffect>
                                    <p:anim calcmode="lin" valueType="num">
                                      <p:cBhvr>
                                        <p:cTn id="51" dur="500" fill="hold">
                                          <p:stCondLst>
                                            <p:cond delay="0"/>
                                          </p:stCondLst>
                                        </p:cTn>
                                        <p:tgtEl>
                                          <p:spTgt spid="62467">
                                            <p:txEl>
                                              <p:pRg st="5" end="5"/>
                                            </p:txEl>
                                          </p:spTgt>
                                        </p:tgtEl>
                                        <p:attrNameLst>
                                          <p:attrName>ppt_x</p:attrName>
                                        </p:attrNameLst>
                                      </p:cBhvr>
                                      <p:tavLst>
                                        <p:tav tm="0">
                                          <p:val>
                                            <p:strVal val="#ppt_x-.1"/>
                                          </p:val>
                                        </p:tav>
                                        <p:tav tm="100000">
                                          <p:val>
                                            <p:strVal val="#ppt_x"/>
                                          </p:val>
                                        </p:tav>
                                      </p:tavLst>
                                    </p:anim>
                                    <p:anim calcmode="lin" valueType="num">
                                      <p:cBhvr>
                                        <p:cTn id="52" dur="500" fill="hold">
                                          <p:stCondLst>
                                            <p:cond delay="0"/>
                                          </p:stCondLst>
                                        </p:cTn>
                                        <p:tgtEl>
                                          <p:spTgt spid="624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0" presetClass="entr" presetSubtype="0" fill="hold" grpId="0" nodeType="clickEffect">
                                  <p:stCondLst>
                                    <p:cond delay="0"/>
                                  </p:stCondLst>
                                  <p:iterate type="lt">
                                    <p:tmPct val="10000"/>
                                  </p:iterate>
                                  <p:childTnLst>
                                    <p:set>
                                      <p:cBhvr>
                                        <p:cTn id="56" dur="1" fill="hold">
                                          <p:stCondLst>
                                            <p:cond delay="0"/>
                                          </p:stCondLst>
                                        </p:cTn>
                                        <p:tgtEl>
                                          <p:spTgt spid="62467">
                                            <p:txEl>
                                              <p:pRg st="6" end="6"/>
                                            </p:txEl>
                                          </p:spTgt>
                                        </p:tgtEl>
                                        <p:attrNameLst>
                                          <p:attrName>style.visibility</p:attrName>
                                        </p:attrNameLst>
                                      </p:cBhvr>
                                      <p:to>
                                        <p:strVal val="visible"/>
                                      </p:to>
                                    </p:set>
                                    <p:animEffect transition="in" filter="fade">
                                      <p:cBhvr>
                                        <p:cTn id="57" dur="500">
                                          <p:stCondLst>
                                            <p:cond delay="0"/>
                                          </p:stCondLst>
                                        </p:cTn>
                                        <p:tgtEl>
                                          <p:spTgt spid="62467">
                                            <p:txEl>
                                              <p:pRg st="6" end="6"/>
                                            </p:txEl>
                                          </p:spTgt>
                                        </p:tgtEl>
                                      </p:cBhvr>
                                    </p:animEffect>
                                    <p:anim calcmode="lin" valueType="num">
                                      <p:cBhvr>
                                        <p:cTn id="58" dur="500" fill="hold">
                                          <p:stCondLst>
                                            <p:cond delay="0"/>
                                          </p:stCondLst>
                                        </p:cTn>
                                        <p:tgtEl>
                                          <p:spTgt spid="62467">
                                            <p:txEl>
                                              <p:pRg st="6" end="6"/>
                                            </p:txEl>
                                          </p:spTgt>
                                        </p:tgtEl>
                                        <p:attrNameLst>
                                          <p:attrName>ppt_x</p:attrName>
                                        </p:attrNameLst>
                                      </p:cBhvr>
                                      <p:tavLst>
                                        <p:tav tm="0">
                                          <p:val>
                                            <p:strVal val="#ppt_x-.1"/>
                                          </p:val>
                                        </p:tav>
                                        <p:tav tm="100000">
                                          <p:val>
                                            <p:strVal val="#ppt_x"/>
                                          </p:val>
                                        </p:tav>
                                      </p:tavLst>
                                    </p:anim>
                                    <p:anim calcmode="lin" valueType="num">
                                      <p:cBhvr>
                                        <p:cTn id="59" dur="500" fill="hold">
                                          <p:stCondLst>
                                            <p:cond delay="0"/>
                                          </p:stCondLst>
                                        </p:cTn>
                                        <p:tgtEl>
                                          <p:spTgt spid="6246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4638"/>
            <a:ext cx="8229600" cy="561975"/>
          </a:xfrm>
        </p:spPr>
        <p:txBody>
          <a:bodyPr/>
          <a:lstStyle/>
          <a:p>
            <a:r>
              <a:rPr lang="ru-RU" altLang="ru-RU" sz="3200" b="1"/>
              <a:t>Принципы построения налоговой системы</a:t>
            </a:r>
          </a:p>
        </p:txBody>
      </p:sp>
      <p:sp>
        <p:nvSpPr>
          <p:cNvPr id="63491" name="Rectangle 3"/>
          <p:cNvSpPr>
            <a:spLocks noGrp="1" noChangeArrowheads="1"/>
          </p:cNvSpPr>
          <p:nvPr>
            <p:ph type="body" idx="1"/>
          </p:nvPr>
        </p:nvSpPr>
        <p:spPr>
          <a:xfrm>
            <a:off x="457200" y="1125538"/>
            <a:ext cx="8229600" cy="5000625"/>
          </a:xfrm>
        </p:spPr>
        <p:txBody>
          <a:bodyPr/>
          <a:lstStyle/>
          <a:p>
            <a:endParaRPr lang="ru-RU" altLang="ru-RU"/>
          </a:p>
        </p:txBody>
      </p:sp>
      <p:pic>
        <p:nvPicPr>
          <p:cNvPr id="63492" name="Picture 4"/>
          <p:cNvPicPr>
            <a:picLocks noChangeAspect="1"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323850" y="1052513"/>
            <a:ext cx="8569325"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274638"/>
            <a:ext cx="8507413" cy="6394450"/>
          </a:xfrm>
        </p:spPr>
        <p:txBody>
          <a:bodyPr/>
          <a:lstStyle/>
          <a:p>
            <a:pPr algn="just"/>
            <a:r>
              <a:rPr lang="ru-RU" altLang="ru-RU" sz="3200">
                <a:latin typeface="Monotype Corsiva" panose="03010101010201010101" pitchFamily="66" charset="0"/>
              </a:rPr>
              <a:t>	</a:t>
            </a:r>
            <a:r>
              <a:rPr lang="ru-RU" altLang="ru-RU" sz="3200" b="1" u="sng">
                <a:latin typeface="Monotype Corsiva" panose="03010101010201010101" pitchFamily="66" charset="0"/>
              </a:rPr>
              <a:t>Налоговая политика</a:t>
            </a:r>
            <a:r>
              <a:rPr lang="ru-RU" altLang="ru-RU" sz="3200">
                <a:latin typeface="Monotype Corsiva" panose="03010101010201010101" pitchFamily="66" charset="0"/>
              </a:rPr>
              <a:t> влияет практически на все социально-экономические сферы страны и неразрывно связана со многими элементами государственного управления, такими, как кредитно-денежная политика, ценообразование, структурная реформа экономики, торгово-промышленная политика и другие. Манипулируя налоговой политикой, государство стимулирует экономическое развитие или сдерживает его. Однако главным направлением налоговой политики в конечном итоге является обеспечение экономического роста.</a:t>
            </a:r>
            <a:r>
              <a:rPr lang="ru-RU" altLang="ru-RU" sz="4000"/>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ru-RU" altLang="ru-RU" sz="3600" b="1"/>
              <a:t>Формы налоговой политики</a:t>
            </a:r>
          </a:p>
        </p:txBody>
      </p:sp>
      <p:sp>
        <p:nvSpPr>
          <p:cNvPr id="59395" name="Rectangle 3"/>
          <p:cNvSpPr>
            <a:spLocks noGrp="1" noChangeArrowheads="1"/>
          </p:cNvSpPr>
          <p:nvPr>
            <p:ph type="body" idx="1"/>
          </p:nvPr>
        </p:nvSpPr>
        <p:spPr/>
        <p:txBody>
          <a:bodyPr/>
          <a:lstStyle/>
          <a:p>
            <a:endParaRPr lang="ru-RU" altLang="ru-RU"/>
          </a:p>
        </p:txBody>
      </p:sp>
      <p:pic>
        <p:nvPicPr>
          <p:cNvPr id="59396" name="Picture 4"/>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468313" y="1196975"/>
            <a:ext cx="8207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ru-RU" altLang="ru-RU" sz="3200"/>
              <a:t>Классификация налоговой политики</a:t>
            </a:r>
          </a:p>
        </p:txBody>
      </p:sp>
      <p:sp>
        <p:nvSpPr>
          <p:cNvPr id="60419" name="Rectangle 3"/>
          <p:cNvSpPr>
            <a:spLocks noGrp="1" noChangeArrowheads="1"/>
          </p:cNvSpPr>
          <p:nvPr>
            <p:ph type="body" idx="1"/>
          </p:nvPr>
        </p:nvSpPr>
        <p:spPr/>
        <p:txBody>
          <a:bodyPr/>
          <a:lstStyle/>
          <a:p>
            <a:endParaRPr lang="ru-RU" altLang="ru-RU"/>
          </a:p>
        </p:txBody>
      </p:sp>
      <p:pic>
        <p:nvPicPr>
          <p:cNvPr id="60420" name="Picture 4"/>
          <p:cNvPicPr>
            <a:picLocks noChangeAspect="1"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a:off x="468313" y="1628775"/>
            <a:ext cx="8207375"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95288" y="274638"/>
            <a:ext cx="8497887" cy="2722562"/>
          </a:xfrm>
        </p:spPr>
        <p:txBody>
          <a:bodyPr/>
          <a:lstStyle/>
          <a:p>
            <a:pPr algn="just"/>
            <a:r>
              <a:rPr lang="ru-RU" altLang="ru-RU" sz="2400" i="1">
                <a:latin typeface="Monotype Corsiva" panose="03010101010201010101" pitchFamily="66" charset="0"/>
              </a:rPr>
              <a:t/>
            </a:r>
            <a:br>
              <a:rPr lang="ru-RU" altLang="ru-RU" sz="2400" i="1">
                <a:latin typeface="Monotype Corsiva" panose="03010101010201010101" pitchFamily="66" charset="0"/>
              </a:rPr>
            </a:br>
            <a:r>
              <a:rPr lang="ru-RU" altLang="ru-RU" sz="2400" i="1">
                <a:latin typeface="Monotype Corsiva" panose="03010101010201010101" pitchFamily="66" charset="0"/>
              </a:rPr>
              <a:t/>
            </a:r>
            <a:br>
              <a:rPr lang="ru-RU" altLang="ru-RU" sz="2400" i="1">
                <a:latin typeface="Monotype Corsiva" panose="03010101010201010101" pitchFamily="66" charset="0"/>
              </a:rPr>
            </a:br>
            <a:r>
              <a:rPr lang="ru-RU" altLang="ru-RU" sz="2400" i="1">
                <a:latin typeface="Monotype Corsiva" panose="03010101010201010101" pitchFamily="66" charset="0"/>
              </a:rPr>
              <a:t>	</a:t>
            </a:r>
            <a:br>
              <a:rPr lang="ru-RU" altLang="ru-RU" sz="2400" i="1">
                <a:latin typeface="Monotype Corsiva" panose="03010101010201010101" pitchFamily="66" charset="0"/>
              </a:rPr>
            </a:br>
            <a:r>
              <a:rPr lang="ru-RU" altLang="ru-RU" sz="2400" i="1">
                <a:latin typeface="Monotype Corsiva" panose="03010101010201010101" pitchFamily="66" charset="0"/>
              </a:rPr>
              <a:t>	</a:t>
            </a:r>
            <a:r>
              <a:rPr lang="ru-RU" altLang="ru-RU" sz="2800" b="1" i="1">
                <a:latin typeface="Monotype Corsiva" panose="03010101010201010101" pitchFamily="66" charset="0"/>
              </a:rPr>
              <a:t>Налоговая стратегия</a:t>
            </a:r>
            <a:r>
              <a:rPr lang="ru-RU" altLang="ru-RU" sz="2800" i="1">
                <a:latin typeface="Monotype Corsiva" panose="03010101010201010101" pitchFamily="66" charset="0"/>
              </a:rPr>
              <a:t> </a:t>
            </a:r>
            <a:r>
              <a:rPr lang="ru-RU" altLang="ru-RU" sz="2800">
                <a:latin typeface="Monotype Corsiva" panose="03010101010201010101" pitchFamily="66" charset="0"/>
              </a:rPr>
              <a:t>направлена на решение крупномасштабных задач, связанных с разработкой концепции и тенденций развития налоговой системы страны. Налоговая стратегия тесно увязана и вытекает из экономической, финансовой, а также социальной стратегий соответствующего государства.</a:t>
            </a:r>
            <a:br>
              <a:rPr lang="ru-RU" altLang="ru-RU" sz="2800">
                <a:latin typeface="Monotype Corsiva" panose="03010101010201010101" pitchFamily="66" charset="0"/>
              </a:rPr>
            </a:br>
            <a:r>
              <a:rPr lang="ru-RU" altLang="ru-RU" sz="4000"/>
              <a:t> </a:t>
            </a:r>
            <a:br>
              <a:rPr lang="ru-RU" altLang="ru-RU" sz="4000"/>
            </a:br>
            <a:endParaRPr lang="ru-RU" altLang="ru-RU" sz="4000"/>
          </a:p>
        </p:txBody>
      </p:sp>
      <p:sp>
        <p:nvSpPr>
          <p:cNvPr id="61443" name="Rectangle 3"/>
          <p:cNvSpPr>
            <a:spLocks noGrp="1" noChangeArrowheads="1"/>
          </p:cNvSpPr>
          <p:nvPr>
            <p:ph type="body" idx="1"/>
          </p:nvPr>
        </p:nvSpPr>
        <p:spPr>
          <a:xfrm>
            <a:off x="457200" y="3284538"/>
            <a:ext cx="8229600" cy="2841625"/>
          </a:xfrm>
        </p:spPr>
        <p:txBody>
          <a:bodyPr/>
          <a:lstStyle/>
          <a:p>
            <a:pPr marL="0" indent="0" algn="just">
              <a:lnSpc>
                <a:spcPct val="80000"/>
              </a:lnSpc>
              <a:buFontTx/>
              <a:buNone/>
            </a:pPr>
            <a:r>
              <a:rPr lang="ru-RU" altLang="ru-RU" sz="2800">
                <a:latin typeface="Monotype Corsiva" panose="03010101010201010101" pitchFamily="66" charset="0"/>
              </a:rPr>
              <a:t>	В отличие от налоговой стратегии </a:t>
            </a:r>
            <a:r>
              <a:rPr lang="ru-RU" altLang="ru-RU" sz="2800" b="1" i="1">
                <a:latin typeface="Monotype Corsiva" panose="03010101010201010101" pitchFamily="66" charset="0"/>
              </a:rPr>
              <a:t>налоговая тактика</a:t>
            </a:r>
            <a:r>
              <a:rPr lang="ru-RU" altLang="ru-RU" sz="2800" i="1">
                <a:latin typeface="Monotype Corsiva" panose="03010101010201010101" pitchFamily="66" charset="0"/>
              </a:rPr>
              <a:t> </a:t>
            </a:r>
            <a:r>
              <a:rPr lang="ru-RU" altLang="ru-RU" sz="2800">
                <a:latin typeface="Monotype Corsiva" panose="03010101010201010101" pitchFamily="66" charset="0"/>
              </a:rPr>
              <a:t>направлена на достижение целей конкретного этапа развития экономики, обеспечивая их достижение путем своевременного изменения элементов налогового механизма.</a:t>
            </a:r>
          </a:p>
          <a:p>
            <a:pPr marL="0" indent="0" algn="just">
              <a:lnSpc>
                <a:spcPct val="80000"/>
              </a:lnSpc>
              <a:buFontTx/>
              <a:buNone/>
            </a:pPr>
            <a:endParaRPr lang="ru-RU" altLang="ru-RU" sz="2800">
              <a:latin typeface="Monotype Corsiva" panose="03010101010201010101" pitchFamily="66" charset="0"/>
            </a:endParaRPr>
          </a:p>
          <a:p>
            <a:pPr marL="0" indent="0" algn="just">
              <a:lnSpc>
                <a:spcPct val="80000"/>
              </a:lnSpc>
              <a:buFontTx/>
              <a:buNone/>
            </a:pPr>
            <a:r>
              <a:rPr lang="ru-RU" altLang="ru-RU" sz="2400">
                <a:latin typeface="Monotype Corsiva" panose="03010101010201010101"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wipe(left)">
                                      <p:cBhvr>
                                        <p:cTn id="17" dur="500"/>
                                        <p:tgtEl>
                                          <p:spTgt spid="614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274638"/>
            <a:ext cx="8229600" cy="850900"/>
          </a:xfrm>
        </p:spPr>
        <p:txBody>
          <a:bodyPr/>
          <a:lstStyle/>
          <a:p>
            <a:r>
              <a:rPr lang="ru-RU" altLang="ru-RU" sz="2800" b="1"/>
              <a:t>Цели налоговой политики</a:t>
            </a:r>
          </a:p>
        </p:txBody>
      </p:sp>
      <p:sp>
        <p:nvSpPr>
          <p:cNvPr id="64515" name="Rectangle 3"/>
          <p:cNvSpPr>
            <a:spLocks noGrp="1" noChangeArrowheads="1"/>
          </p:cNvSpPr>
          <p:nvPr>
            <p:ph type="body" idx="1"/>
          </p:nvPr>
        </p:nvSpPr>
        <p:spPr>
          <a:xfrm>
            <a:off x="457200" y="1052513"/>
            <a:ext cx="8229600" cy="5073650"/>
          </a:xfrm>
        </p:spPr>
        <p:txBody>
          <a:bodyPr/>
          <a:lstStyle/>
          <a:p>
            <a:endParaRPr lang="ru-RU" altLang="ru-RU"/>
          </a:p>
        </p:txBody>
      </p:sp>
      <p:pic>
        <p:nvPicPr>
          <p:cNvPr id="64516" name="Picture 4"/>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468313" y="1052513"/>
            <a:ext cx="8135937" cy="511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274638"/>
            <a:ext cx="8507413" cy="2649537"/>
          </a:xfrm>
        </p:spPr>
        <p:txBody>
          <a:bodyPr/>
          <a:lstStyle/>
          <a:p>
            <a:pPr algn="just"/>
            <a:r>
              <a:rPr lang="ru-RU" altLang="ru-RU" sz="2800">
                <a:latin typeface="Monotype Corsiva" panose="03010101010201010101" pitchFamily="66" charset="0"/>
              </a:rPr>
              <a:t>	</a:t>
            </a:r>
            <a:r>
              <a:rPr lang="ru-RU" altLang="ru-RU" sz="2800" b="1">
                <a:latin typeface="Monotype Corsiva" panose="03010101010201010101" pitchFamily="66" charset="0"/>
              </a:rPr>
              <a:t>Налоговая система Российской Федерации</a:t>
            </a:r>
            <a:r>
              <a:rPr lang="ru-RU" altLang="ru-RU" sz="2800">
                <a:latin typeface="Monotype Corsiva" panose="03010101010201010101" pitchFamily="66" charset="0"/>
              </a:rPr>
              <a:t> – это совокупность предусмотренных налогов, принципов, форм и методов по их установления, изменения или отмены, уплаты и применения мер по обеспечению их уплаты, осуществления налогового контроля, а также привлечения к ответственности за нарушение законодательства о налогах и сборах.</a:t>
            </a:r>
          </a:p>
        </p:txBody>
      </p:sp>
      <p:sp>
        <p:nvSpPr>
          <p:cNvPr id="68611" name="Rectangle 3"/>
          <p:cNvSpPr>
            <a:spLocks noGrp="1" noChangeArrowheads="1"/>
          </p:cNvSpPr>
          <p:nvPr>
            <p:ph type="body" idx="1"/>
          </p:nvPr>
        </p:nvSpPr>
        <p:spPr>
          <a:xfrm>
            <a:off x="457200" y="3213100"/>
            <a:ext cx="8435975" cy="3311525"/>
          </a:xfrm>
        </p:spPr>
        <p:txBody>
          <a:bodyPr/>
          <a:lstStyle/>
          <a:p>
            <a:pPr marL="88900" indent="-88900" algn="just">
              <a:lnSpc>
                <a:spcPct val="90000"/>
              </a:lnSpc>
              <a:buFontTx/>
              <a:buNone/>
            </a:pPr>
            <a:r>
              <a:rPr lang="ru-RU" altLang="ru-RU" sz="2800" b="1">
                <a:latin typeface="Monotype Corsiva" panose="03010101010201010101" pitchFamily="66" charset="0"/>
              </a:rPr>
              <a:t>Система налогов Российской Федерации</a:t>
            </a:r>
            <a:r>
              <a:rPr lang="ru-RU" altLang="ru-RU" sz="2800">
                <a:latin typeface="Monotype Corsiva" panose="03010101010201010101" pitchFamily="66" charset="0"/>
              </a:rPr>
              <a:t> – совокупность федеральных, региональных и местных налогов. </a:t>
            </a:r>
          </a:p>
          <a:p>
            <a:pPr marL="88900" indent="-88900">
              <a:lnSpc>
                <a:spcPct val="90000"/>
              </a:lnSpc>
              <a:buFontTx/>
              <a:buNone/>
            </a:pPr>
            <a:r>
              <a:rPr lang="ru-RU" altLang="ru-RU" sz="2800">
                <a:latin typeface="Monotype Corsiva" panose="03010101010201010101" pitchFamily="66" charset="0"/>
              </a:rPr>
              <a:t>15видов налогов в том числе</a:t>
            </a:r>
          </a:p>
          <a:p>
            <a:pPr marL="88900" indent="-88900">
              <a:lnSpc>
                <a:spcPct val="90000"/>
              </a:lnSpc>
            </a:pPr>
            <a:r>
              <a:rPr lang="ru-RU" altLang="ru-RU" sz="2800">
                <a:latin typeface="Monotype Corsiva" panose="03010101010201010101" pitchFamily="66" charset="0"/>
              </a:rPr>
              <a:t>10 федеральных</a:t>
            </a:r>
          </a:p>
          <a:p>
            <a:pPr marL="88900" indent="-88900">
              <a:lnSpc>
                <a:spcPct val="90000"/>
              </a:lnSpc>
            </a:pPr>
            <a:r>
              <a:rPr lang="ru-RU" altLang="ru-RU" sz="2800">
                <a:latin typeface="Monotype Corsiva" panose="03010101010201010101" pitchFamily="66" charset="0"/>
              </a:rPr>
              <a:t>3 региональных</a:t>
            </a:r>
          </a:p>
          <a:p>
            <a:pPr marL="88900" indent="-88900">
              <a:lnSpc>
                <a:spcPct val="90000"/>
              </a:lnSpc>
            </a:pPr>
            <a:r>
              <a:rPr lang="ru-RU" altLang="ru-RU" sz="2800">
                <a:latin typeface="Monotype Corsiva" panose="03010101010201010101" pitchFamily="66" charset="0"/>
              </a:rPr>
              <a:t>2 местных.</a:t>
            </a:r>
          </a:p>
          <a:p>
            <a:pPr marL="88900" indent="-88900">
              <a:lnSpc>
                <a:spcPct val="90000"/>
              </a:lnSpc>
            </a:pPr>
            <a:r>
              <a:rPr lang="ru-RU" altLang="ru-RU" sz="2800">
                <a:latin typeface="Monotype Corsiva" panose="03010101010201010101" pitchFamily="66" charset="0"/>
              </a:rPr>
              <a:t>4 специальных налоговых режимов</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fade">
                                      <p:cBhvr>
                                        <p:cTn id="7" dur="800" decel="100000"/>
                                        <p:tgtEl>
                                          <p:spTgt spid="68610"/>
                                        </p:tgtEl>
                                      </p:cBhvr>
                                    </p:animEffect>
                                    <p:anim calcmode="lin" valueType="num">
                                      <p:cBhvr>
                                        <p:cTn id="8" dur="800" decel="100000" fill="hold"/>
                                        <p:tgtEl>
                                          <p:spTgt spid="68610"/>
                                        </p:tgtEl>
                                        <p:attrNameLst>
                                          <p:attrName>style.rotation</p:attrName>
                                        </p:attrNameLst>
                                      </p:cBhvr>
                                      <p:tavLst>
                                        <p:tav tm="0">
                                          <p:val>
                                            <p:fltVal val="-90"/>
                                          </p:val>
                                        </p:tav>
                                        <p:tav tm="100000">
                                          <p:val>
                                            <p:fltVal val="0"/>
                                          </p:val>
                                        </p:tav>
                                      </p:tavLst>
                                    </p:anim>
                                    <p:anim calcmode="lin" valueType="num">
                                      <p:cBhvr>
                                        <p:cTn id="9" dur="800" decel="100000" fill="hold"/>
                                        <p:tgtEl>
                                          <p:spTgt spid="68610"/>
                                        </p:tgtEl>
                                        <p:attrNameLst>
                                          <p:attrName>ppt_x</p:attrName>
                                        </p:attrNameLst>
                                      </p:cBhvr>
                                      <p:tavLst>
                                        <p:tav tm="0">
                                          <p:val>
                                            <p:strVal val="#ppt_x+0.4"/>
                                          </p:val>
                                        </p:tav>
                                        <p:tav tm="100000">
                                          <p:val>
                                            <p:strVal val="#ppt_x-0.05"/>
                                          </p:val>
                                        </p:tav>
                                      </p:tavLst>
                                    </p:anim>
                                    <p:anim calcmode="lin" valueType="num">
                                      <p:cBhvr>
                                        <p:cTn id="10" dur="800" decel="100000" fill="hold"/>
                                        <p:tgtEl>
                                          <p:spTgt spid="686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86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861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68611">
                                            <p:txEl>
                                              <p:pRg st="0" end="0"/>
                                            </p:txEl>
                                          </p:spTgt>
                                        </p:tgtEl>
                                        <p:attrNameLst>
                                          <p:attrName>style.visibility</p:attrName>
                                        </p:attrNameLst>
                                      </p:cBhvr>
                                      <p:to>
                                        <p:strVal val="visible"/>
                                      </p:to>
                                    </p:set>
                                    <p:animEffect transition="in" filter="fade">
                                      <p:cBhvr>
                                        <p:cTn id="17" dur="1000"/>
                                        <p:tgtEl>
                                          <p:spTgt spid="68611">
                                            <p:txEl>
                                              <p:pRg st="0" end="0"/>
                                            </p:txEl>
                                          </p:spTgt>
                                        </p:tgtEl>
                                      </p:cBhvr>
                                    </p:animEffect>
                                    <p:anim calcmode="lin" valueType="num">
                                      <p:cBhvr>
                                        <p:cTn id="18" dur="10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86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68611">
                                            <p:txEl>
                                              <p:pRg st="1" end="1"/>
                                            </p:txEl>
                                          </p:spTgt>
                                        </p:tgtEl>
                                        <p:attrNameLst>
                                          <p:attrName>style.visibility</p:attrName>
                                        </p:attrNameLst>
                                      </p:cBhvr>
                                      <p:to>
                                        <p:strVal val="visible"/>
                                      </p:to>
                                    </p:set>
                                    <p:animEffect transition="in" filter="fade">
                                      <p:cBhvr>
                                        <p:cTn id="24" dur="1000"/>
                                        <p:tgtEl>
                                          <p:spTgt spid="68611">
                                            <p:txEl>
                                              <p:pRg st="1" end="1"/>
                                            </p:txEl>
                                          </p:spTgt>
                                        </p:tgtEl>
                                      </p:cBhvr>
                                    </p:animEffect>
                                    <p:anim calcmode="lin" valueType="num">
                                      <p:cBhvr>
                                        <p:cTn id="25" dur="10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686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68611">
                                            <p:txEl>
                                              <p:pRg st="2" end="2"/>
                                            </p:txEl>
                                          </p:spTgt>
                                        </p:tgtEl>
                                        <p:attrNameLst>
                                          <p:attrName>style.visibility</p:attrName>
                                        </p:attrNameLst>
                                      </p:cBhvr>
                                      <p:to>
                                        <p:strVal val="visible"/>
                                      </p:to>
                                    </p:set>
                                    <p:animEffect transition="in" filter="fade">
                                      <p:cBhvr>
                                        <p:cTn id="31" dur="1000"/>
                                        <p:tgtEl>
                                          <p:spTgt spid="68611">
                                            <p:txEl>
                                              <p:pRg st="2" end="2"/>
                                            </p:txEl>
                                          </p:spTgt>
                                        </p:tgtEl>
                                      </p:cBhvr>
                                    </p:animEffect>
                                    <p:anim calcmode="lin" valueType="num">
                                      <p:cBhvr>
                                        <p:cTn id="32" dur="10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686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68611">
                                            <p:txEl>
                                              <p:pRg st="3" end="3"/>
                                            </p:txEl>
                                          </p:spTgt>
                                        </p:tgtEl>
                                        <p:attrNameLst>
                                          <p:attrName>style.visibility</p:attrName>
                                        </p:attrNameLst>
                                      </p:cBhvr>
                                      <p:to>
                                        <p:strVal val="visible"/>
                                      </p:to>
                                    </p:set>
                                    <p:animEffect transition="in" filter="fade">
                                      <p:cBhvr>
                                        <p:cTn id="38" dur="1000"/>
                                        <p:tgtEl>
                                          <p:spTgt spid="68611">
                                            <p:txEl>
                                              <p:pRg st="3" end="3"/>
                                            </p:txEl>
                                          </p:spTgt>
                                        </p:tgtEl>
                                      </p:cBhvr>
                                    </p:animEffect>
                                    <p:anim calcmode="lin" valueType="num">
                                      <p:cBhvr>
                                        <p:cTn id="39" dur="10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686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68611">
                                            <p:txEl>
                                              <p:pRg st="4" end="4"/>
                                            </p:txEl>
                                          </p:spTgt>
                                        </p:tgtEl>
                                        <p:attrNameLst>
                                          <p:attrName>style.visibility</p:attrName>
                                        </p:attrNameLst>
                                      </p:cBhvr>
                                      <p:to>
                                        <p:strVal val="visible"/>
                                      </p:to>
                                    </p:set>
                                    <p:animEffect transition="in" filter="fade">
                                      <p:cBhvr>
                                        <p:cTn id="45" dur="1000"/>
                                        <p:tgtEl>
                                          <p:spTgt spid="68611">
                                            <p:txEl>
                                              <p:pRg st="4" end="4"/>
                                            </p:txEl>
                                          </p:spTgt>
                                        </p:tgtEl>
                                      </p:cBhvr>
                                    </p:animEffect>
                                    <p:anim calcmode="lin" valueType="num">
                                      <p:cBhvr>
                                        <p:cTn id="46" dur="1000" fill="hold"/>
                                        <p:tgtEl>
                                          <p:spTgt spid="68611">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686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68611">
                                            <p:txEl>
                                              <p:pRg st="5" end="5"/>
                                            </p:txEl>
                                          </p:spTgt>
                                        </p:tgtEl>
                                        <p:attrNameLst>
                                          <p:attrName>style.visibility</p:attrName>
                                        </p:attrNameLst>
                                      </p:cBhvr>
                                      <p:to>
                                        <p:strVal val="visible"/>
                                      </p:to>
                                    </p:set>
                                    <p:animEffect transition="in" filter="fade">
                                      <p:cBhvr>
                                        <p:cTn id="52" dur="1000"/>
                                        <p:tgtEl>
                                          <p:spTgt spid="68611">
                                            <p:txEl>
                                              <p:pRg st="5" end="5"/>
                                            </p:txEl>
                                          </p:spTgt>
                                        </p:tgtEl>
                                      </p:cBhvr>
                                    </p:animEffect>
                                    <p:anim calcmode="lin" valueType="num">
                                      <p:cBhvr>
                                        <p:cTn id="53" dur="1000" fill="hold"/>
                                        <p:tgtEl>
                                          <p:spTgt spid="68611">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686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188913"/>
            <a:ext cx="8229600" cy="431800"/>
          </a:xfrm>
        </p:spPr>
        <p:txBody>
          <a:bodyPr/>
          <a:lstStyle/>
          <a:p>
            <a:r>
              <a:rPr lang="ru-RU" altLang="ru-RU" sz="1800" b="1"/>
              <a:t>Налоговая система Российской Федерации</a:t>
            </a:r>
          </a:p>
        </p:txBody>
      </p:sp>
      <p:sp>
        <p:nvSpPr>
          <p:cNvPr id="69635" name="Rectangle 3"/>
          <p:cNvSpPr>
            <a:spLocks noGrp="1" noChangeArrowheads="1"/>
          </p:cNvSpPr>
          <p:nvPr>
            <p:ph type="body" idx="1"/>
          </p:nvPr>
        </p:nvSpPr>
        <p:spPr>
          <a:xfrm>
            <a:off x="457200" y="836613"/>
            <a:ext cx="8507413" cy="6021387"/>
          </a:xfrm>
        </p:spPr>
        <p:txBody>
          <a:bodyPr/>
          <a:lstStyle/>
          <a:p>
            <a:endParaRPr lang="ru-RU" altLang="ru-RU"/>
          </a:p>
        </p:txBody>
      </p:sp>
      <p:sp>
        <p:nvSpPr>
          <p:cNvPr id="69636" name="Rectangle 4"/>
          <p:cNvSpPr>
            <a:spLocks noChangeArrowheads="1"/>
          </p:cNvSpPr>
          <p:nvPr/>
        </p:nvSpPr>
        <p:spPr bwMode="auto">
          <a:xfrm>
            <a:off x="468313" y="836613"/>
            <a:ext cx="1800225"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Федеральные </a:t>
            </a:r>
          </a:p>
          <a:p>
            <a:pPr algn="ctr"/>
            <a:r>
              <a:rPr lang="ru-RU" altLang="ru-RU"/>
              <a:t>Налоги и сборы</a:t>
            </a:r>
          </a:p>
          <a:p>
            <a:pPr algn="ctr"/>
            <a:endParaRPr lang="ru-RU" altLang="ru-RU"/>
          </a:p>
        </p:txBody>
      </p:sp>
      <p:sp>
        <p:nvSpPr>
          <p:cNvPr id="69637" name="Rectangle 5"/>
          <p:cNvSpPr>
            <a:spLocks noChangeArrowheads="1"/>
          </p:cNvSpPr>
          <p:nvPr/>
        </p:nvSpPr>
        <p:spPr bwMode="auto">
          <a:xfrm>
            <a:off x="2627313" y="765175"/>
            <a:ext cx="2016125" cy="16557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Налоги, </a:t>
            </a:r>
          </a:p>
          <a:p>
            <a:pPr algn="ctr"/>
            <a:r>
              <a:rPr lang="ru-RU" altLang="ru-RU"/>
              <a:t>устанавливаемые</a:t>
            </a:r>
          </a:p>
          <a:p>
            <a:pPr algn="ctr"/>
            <a:r>
              <a:rPr lang="ru-RU" altLang="ru-RU"/>
              <a:t>специальными </a:t>
            </a:r>
          </a:p>
          <a:p>
            <a:pPr algn="ctr"/>
            <a:r>
              <a:rPr lang="ru-RU" altLang="ru-RU"/>
              <a:t>налоговыми </a:t>
            </a:r>
          </a:p>
          <a:p>
            <a:pPr algn="ctr"/>
            <a:r>
              <a:rPr lang="ru-RU" altLang="ru-RU"/>
              <a:t>режимами</a:t>
            </a:r>
          </a:p>
        </p:txBody>
      </p:sp>
      <p:sp>
        <p:nvSpPr>
          <p:cNvPr id="69638" name="Rectangle 6"/>
          <p:cNvSpPr>
            <a:spLocks noChangeArrowheads="1"/>
          </p:cNvSpPr>
          <p:nvPr/>
        </p:nvSpPr>
        <p:spPr bwMode="auto">
          <a:xfrm>
            <a:off x="4787900" y="836613"/>
            <a:ext cx="2016125" cy="1130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Региональные</a:t>
            </a:r>
          </a:p>
          <a:p>
            <a:pPr algn="ctr"/>
            <a:r>
              <a:rPr lang="ru-RU" altLang="ru-RU"/>
              <a:t>налоги</a:t>
            </a:r>
          </a:p>
        </p:txBody>
      </p:sp>
      <p:sp>
        <p:nvSpPr>
          <p:cNvPr id="69639" name="Rectangle 7"/>
          <p:cNvSpPr>
            <a:spLocks noChangeArrowheads="1"/>
          </p:cNvSpPr>
          <p:nvPr/>
        </p:nvSpPr>
        <p:spPr bwMode="auto">
          <a:xfrm>
            <a:off x="7308850" y="836613"/>
            <a:ext cx="1633538" cy="1130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a:t>Местные</a:t>
            </a:r>
          </a:p>
          <a:p>
            <a:pPr algn="ctr"/>
            <a:r>
              <a:rPr lang="ru-RU" altLang="ru-RU"/>
              <a:t>налоги</a:t>
            </a:r>
          </a:p>
        </p:txBody>
      </p:sp>
      <p:sp>
        <p:nvSpPr>
          <p:cNvPr id="69640" name="Rectangle 8"/>
          <p:cNvSpPr>
            <a:spLocks noChangeArrowheads="1"/>
          </p:cNvSpPr>
          <p:nvPr/>
        </p:nvSpPr>
        <p:spPr bwMode="auto">
          <a:xfrm>
            <a:off x="2700338" y="2636838"/>
            <a:ext cx="19431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ЕСН</a:t>
            </a:r>
          </a:p>
        </p:txBody>
      </p:sp>
      <p:sp>
        <p:nvSpPr>
          <p:cNvPr id="69641" name="Rectangle 9"/>
          <p:cNvSpPr>
            <a:spLocks noChangeArrowheads="1"/>
          </p:cNvSpPr>
          <p:nvPr/>
        </p:nvSpPr>
        <p:spPr bwMode="auto">
          <a:xfrm>
            <a:off x="2700338" y="3068638"/>
            <a:ext cx="19431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УСНО</a:t>
            </a:r>
          </a:p>
        </p:txBody>
      </p:sp>
      <p:sp>
        <p:nvSpPr>
          <p:cNvPr id="69642" name="Rectangle 10"/>
          <p:cNvSpPr>
            <a:spLocks noChangeArrowheads="1"/>
          </p:cNvSpPr>
          <p:nvPr/>
        </p:nvSpPr>
        <p:spPr bwMode="auto">
          <a:xfrm>
            <a:off x="2700338" y="3573463"/>
            <a:ext cx="19431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ЕНВД</a:t>
            </a:r>
          </a:p>
        </p:txBody>
      </p:sp>
      <p:sp>
        <p:nvSpPr>
          <p:cNvPr id="69643" name="Rectangle 11"/>
          <p:cNvSpPr>
            <a:spLocks noChangeArrowheads="1"/>
          </p:cNvSpPr>
          <p:nvPr/>
        </p:nvSpPr>
        <p:spPr bwMode="auto">
          <a:xfrm>
            <a:off x="2700338" y="4149725"/>
            <a:ext cx="1943100" cy="1295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Система </a:t>
            </a:r>
          </a:p>
          <a:p>
            <a:pPr algn="ctr"/>
            <a:r>
              <a:rPr lang="ru-RU" altLang="ru-RU" sz="1400" b="1"/>
              <a:t>налогообложения </a:t>
            </a:r>
          </a:p>
          <a:p>
            <a:pPr algn="ctr"/>
            <a:r>
              <a:rPr lang="ru-RU" altLang="ru-RU" sz="1400" b="1"/>
              <a:t>при выполнении </a:t>
            </a:r>
          </a:p>
          <a:p>
            <a:pPr algn="ctr"/>
            <a:r>
              <a:rPr lang="ru-RU" altLang="ru-RU" sz="1400" b="1"/>
              <a:t>соглашений о </a:t>
            </a:r>
          </a:p>
          <a:p>
            <a:pPr algn="ctr"/>
            <a:r>
              <a:rPr lang="ru-RU" altLang="ru-RU" sz="1400" b="1"/>
              <a:t>разделе продукции</a:t>
            </a:r>
          </a:p>
        </p:txBody>
      </p:sp>
      <p:sp>
        <p:nvSpPr>
          <p:cNvPr id="69644" name="Rectangle 12"/>
          <p:cNvSpPr>
            <a:spLocks noChangeArrowheads="1"/>
          </p:cNvSpPr>
          <p:nvPr/>
        </p:nvSpPr>
        <p:spPr bwMode="auto">
          <a:xfrm>
            <a:off x="468313" y="17732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НДС</a:t>
            </a:r>
          </a:p>
        </p:txBody>
      </p:sp>
      <p:sp>
        <p:nvSpPr>
          <p:cNvPr id="69645" name="Rectangle 13"/>
          <p:cNvSpPr>
            <a:spLocks noChangeArrowheads="1"/>
          </p:cNvSpPr>
          <p:nvPr/>
        </p:nvSpPr>
        <p:spPr bwMode="auto">
          <a:xfrm>
            <a:off x="468313" y="20605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Акцизы</a:t>
            </a:r>
          </a:p>
        </p:txBody>
      </p:sp>
      <p:sp>
        <p:nvSpPr>
          <p:cNvPr id="69646" name="Rectangle 14"/>
          <p:cNvSpPr>
            <a:spLocks noChangeArrowheads="1"/>
          </p:cNvSpPr>
          <p:nvPr/>
        </p:nvSpPr>
        <p:spPr bwMode="auto">
          <a:xfrm>
            <a:off x="468313" y="2349500"/>
            <a:ext cx="1800225"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НДФЛ</a:t>
            </a:r>
          </a:p>
        </p:txBody>
      </p:sp>
      <p:sp>
        <p:nvSpPr>
          <p:cNvPr id="69647" name="Rectangle 15"/>
          <p:cNvSpPr>
            <a:spLocks noChangeArrowheads="1"/>
          </p:cNvSpPr>
          <p:nvPr/>
        </p:nvSpPr>
        <p:spPr bwMode="auto">
          <a:xfrm>
            <a:off x="468313" y="2852738"/>
            <a:ext cx="1800225"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ЕСН</a:t>
            </a:r>
          </a:p>
        </p:txBody>
      </p:sp>
      <p:sp>
        <p:nvSpPr>
          <p:cNvPr id="69648" name="Rectangle 16"/>
          <p:cNvSpPr>
            <a:spLocks noChangeArrowheads="1"/>
          </p:cNvSpPr>
          <p:nvPr/>
        </p:nvSpPr>
        <p:spPr bwMode="auto">
          <a:xfrm>
            <a:off x="468313" y="3213100"/>
            <a:ext cx="1800225"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Налог на</a:t>
            </a:r>
          </a:p>
          <a:p>
            <a:pPr algn="ctr"/>
            <a:r>
              <a:rPr lang="ru-RU" altLang="ru-RU" sz="1400" b="1"/>
              <a:t>прибыль</a:t>
            </a:r>
          </a:p>
        </p:txBody>
      </p:sp>
      <p:sp>
        <p:nvSpPr>
          <p:cNvPr id="69649" name="Rectangle 17"/>
          <p:cNvSpPr>
            <a:spLocks noChangeArrowheads="1"/>
          </p:cNvSpPr>
          <p:nvPr/>
        </p:nvSpPr>
        <p:spPr bwMode="auto">
          <a:xfrm>
            <a:off x="468313" y="3716338"/>
            <a:ext cx="18002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Налог на </a:t>
            </a:r>
          </a:p>
          <a:p>
            <a:pPr algn="ctr"/>
            <a:r>
              <a:rPr lang="ru-RU" altLang="ru-RU" sz="1400" b="1"/>
              <a:t>добычу </a:t>
            </a:r>
          </a:p>
          <a:p>
            <a:pPr algn="ctr"/>
            <a:r>
              <a:rPr lang="ru-RU" altLang="ru-RU" sz="1400" b="1"/>
              <a:t>ископаемых</a:t>
            </a:r>
          </a:p>
        </p:txBody>
      </p:sp>
      <p:sp>
        <p:nvSpPr>
          <p:cNvPr id="69650" name="Rectangle 18"/>
          <p:cNvSpPr>
            <a:spLocks noChangeArrowheads="1"/>
          </p:cNvSpPr>
          <p:nvPr/>
        </p:nvSpPr>
        <p:spPr bwMode="auto">
          <a:xfrm>
            <a:off x="468313" y="4437063"/>
            <a:ext cx="18002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Налог на </a:t>
            </a:r>
          </a:p>
          <a:p>
            <a:pPr algn="ctr"/>
            <a:r>
              <a:rPr lang="ru-RU" altLang="ru-RU" sz="1400" b="1"/>
              <a:t>Наследие</a:t>
            </a:r>
          </a:p>
          <a:p>
            <a:pPr algn="ctr"/>
            <a:r>
              <a:rPr lang="ru-RU" altLang="ru-RU" sz="1400" b="1"/>
              <a:t> и дарение</a:t>
            </a:r>
          </a:p>
        </p:txBody>
      </p:sp>
      <p:sp>
        <p:nvSpPr>
          <p:cNvPr id="69651" name="Rectangle 19"/>
          <p:cNvSpPr>
            <a:spLocks noChangeArrowheads="1"/>
          </p:cNvSpPr>
          <p:nvPr/>
        </p:nvSpPr>
        <p:spPr bwMode="auto">
          <a:xfrm>
            <a:off x="468313" y="5157788"/>
            <a:ext cx="1800225"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Водный налог</a:t>
            </a:r>
          </a:p>
        </p:txBody>
      </p:sp>
      <p:sp>
        <p:nvSpPr>
          <p:cNvPr id="69652" name="Rectangle 20"/>
          <p:cNvSpPr>
            <a:spLocks noChangeArrowheads="1"/>
          </p:cNvSpPr>
          <p:nvPr/>
        </p:nvSpPr>
        <p:spPr bwMode="auto">
          <a:xfrm>
            <a:off x="468313" y="5589588"/>
            <a:ext cx="4103687"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Сборы за пользование</a:t>
            </a:r>
          </a:p>
          <a:p>
            <a:pPr algn="ctr"/>
            <a:r>
              <a:rPr lang="ru-RU" altLang="ru-RU" sz="1400" b="1"/>
              <a:t> объектами животного мира и за пользование</a:t>
            </a:r>
          </a:p>
          <a:p>
            <a:pPr algn="ctr"/>
            <a:r>
              <a:rPr lang="ru-RU" altLang="ru-RU" sz="1400" b="1"/>
              <a:t>объектами водных  биологических ресурсов</a:t>
            </a:r>
          </a:p>
        </p:txBody>
      </p:sp>
      <p:sp>
        <p:nvSpPr>
          <p:cNvPr id="69653" name="Rectangle 21"/>
          <p:cNvSpPr>
            <a:spLocks noChangeArrowheads="1"/>
          </p:cNvSpPr>
          <p:nvPr/>
        </p:nvSpPr>
        <p:spPr bwMode="auto">
          <a:xfrm>
            <a:off x="468313" y="6426200"/>
            <a:ext cx="1727200"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Госпошлина</a:t>
            </a:r>
          </a:p>
        </p:txBody>
      </p:sp>
      <p:sp>
        <p:nvSpPr>
          <p:cNvPr id="69654" name="Rectangle 22"/>
          <p:cNvSpPr>
            <a:spLocks noChangeArrowheads="1"/>
          </p:cNvSpPr>
          <p:nvPr/>
        </p:nvSpPr>
        <p:spPr bwMode="auto">
          <a:xfrm>
            <a:off x="7308850" y="2420938"/>
            <a:ext cx="1655763" cy="7191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Земельный</a:t>
            </a:r>
          </a:p>
          <a:p>
            <a:pPr algn="ctr"/>
            <a:r>
              <a:rPr lang="ru-RU" altLang="ru-RU" sz="1400" b="1"/>
              <a:t>налог</a:t>
            </a:r>
          </a:p>
        </p:txBody>
      </p:sp>
      <p:sp>
        <p:nvSpPr>
          <p:cNvPr id="69655" name="Rectangle 23"/>
          <p:cNvSpPr>
            <a:spLocks noChangeArrowheads="1"/>
          </p:cNvSpPr>
          <p:nvPr/>
        </p:nvSpPr>
        <p:spPr bwMode="auto">
          <a:xfrm>
            <a:off x="4787900" y="2349500"/>
            <a:ext cx="2016125" cy="1079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Налог</a:t>
            </a:r>
          </a:p>
          <a:p>
            <a:pPr algn="ctr"/>
            <a:r>
              <a:rPr lang="ru-RU" altLang="ru-RU" sz="1400" b="1"/>
              <a:t>На имущество</a:t>
            </a:r>
          </a:p>
          <a:p>
            <a:pPr algn="ctr"/>
            <a:r>
              <a:rPr lang="ru-RU" altLang="ru-RU" sz="1400" b="1"/>
              <a:t>организаций</a:t>
            </a:r>
          </a:p>
        </p:txBody>
      </p:sp>
      <p:sp>
        <p:nvSpPr>
          <p:cNvPr id="69656" name="Rectangle 24"/>
          <p:cNvSpPr>
            <a:spLocks noChangeArrowheads="1"/>
          </p:cNvSpPr>
          <p:nvPr/>
        </p:nvSpPr>
        <p:spPr bwMode="auto">
          <a:xfrm>
            <a:off x="4787900" y="3716338"/>
            <a:ext cx="2016125" cy="8651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Налог  на </a:t>
            </a:r>
          </a:p>
          <a:p>
            <a:pPr algn="ctr"/>
            <a:r>
              <a:rPr lang="ru-RU" altLang="ru-RU" sz="1400" b="1"/>
              <a:t>игорный </a:t>
            </a:r>
          </a:p>
          <a:p>
            <a:pPr algn="ctr"/>
            <a:r>
              <a:rPr lang="ru-RU" altLang="ru-RU" sz="1400" b="1"/>
              <a:t>бизнес</a:t>
            </a:r>
          </a:p>
        </p:txBody>
      </p:sp>
      <p:sp>
        <p:nvSpPr>
          <p:cNvPr id="69657" name="Rectangle 25"/>
          <p:cNvSpPr>
            <a:spLocks noChangeArrowheads="1"/>
          </p:cNvSpPr>
          <p:nvPr/>
        </p:nvSpPr>
        <p:spPr bwMode="auto">
          <a:xfrm>
            <a:off x="4859338" y="4868863"/>
            <a:ext cx="1944687" cy="8651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Транспортный </a:t>
            </a:r>
          </a:p>
          <a:p>
            <a:pPr algn="ctr"/>
            <a:r>
              <a:rPr lang="ru-RU" altLang="ru-RU" sz="1400" b="1"/>
              <a:t>налог</a:t>
            </a:r>
          </a:p>
        </p:txBody>
      </p:sp>
      <p:sp>
        <p:nvSpPr>
          <p:cNvPr id="69658" name="Rectangle 26"/>
          <p:cNvSpPr>
            <a:spLocks noChangeArrowheads="1"/>
          </p:cNvSpPr>
          <p:nvPr/>
        </p:nvSpPr>
        <p:spPr bwMode="auto">
          <a:xfrm>
            <a:off x="7235825" y="3573463"/>
            <a:ext cx="1657350" cy="9350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Налог</a:t>
            </a:r>
          </a:p>
          <a:p>
            <a:pPr algn="ctr"/>
            <a:r>
              <a:rPr lang="ru-RU" altLang="ru-RU" sz="1400" b="1"/>
              <a:t>на имущество</a:t>
            </a:r>
          </a:p>
          <a:p>
            <a:pPr algn="ctr"/>
            <a:r>
              <a:rPr lang="ru-RU" altLang="ru-RU" sz="1400" b="1"/>
              <a:t>физических лиц</a:t>
            </a:r>
          </a:p>
        </p:txBody>
      </p:sp>
      <p:sp>
        <p:nvSpPr>
          <p:cNvPr id="69659" name="Line 27"/>
          <p:cNvSpPr>
            <a:spLocks noChangeShapeType="1"/>
          </p:cNvSpPr>
          <p:nvPr/>
        </p:nvSpPr>
        <p:spPr bwMode="auto">
          <a:xfrm>
            <a:off x="3635375" y="24209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0" name="Line 28"/>
          <p:cNvSpPr>
            <a:spLocks noChangeShapeType="1"/>
          </p:cNvSpPr>
          <p:nvPr/>
        </p:nvSpPr>
        <p:spPr bwMode="auto">
          <a:xfrm>
            <a:off x="3635375" y="2997200"/>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1" name="Line 29"/>
          <p:cNvSpPr>
            <a:spLocks noChangeShapeType="1"/>
          </p:cNvSpPr>
          <p:nvPr/>
        </p:nvSpPr>
        <p:spPr bwMode="auto">
          <a:xfrm>
            <a:off x="3635375" y="3429000"/>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2" name="Line 30"/>
          <p:cNvSpPr>
            <a:spLocks noChangeShapeType="1"/>
          </p:cNvSpPr>
          <p:nvPr/>
        </p:nvSpPr>
        <p:spPr bwMode="auto">
          <a:xfrm>
            <a:off x="3635375" y="39338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3" name="Line 31"/>
          <p:cNvSpPr>
            <a:spLocks noChangeShapeType="1"/>
          </p:cNvSpPr>
          <p:nvPr/>
        </p:nvSpPr>
        <p:spPr bwMode="auto">
          <a:xfrm>
            <a:off x="1331913" y="1989138"/>
            <a:ext cx="0"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4" name="Line 32"/>
          <p:cNvSpPr>
            <a:spLocks noChangeShapeType="1"/>
          </p:cNvSpPr>
          <p:nvPr/>
        </p:nvSpPr>
        <p:spPr bwMode="auto">
          <a:xfrm>
            <a:off x="1331913" y="2276475"/>
            <a:ext cx="0"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5" name="Line 33"/>
          <p:cNvSpPr>
            <a:spLocks noChangeShapeType="1"/>
          </p:cNvSpPr>
          <p:nvPr/>
        </p:nvSpPr>
        <p:spPr bwMode="auto">
          <a:xfrm>
            <a:off x="1331913" y="2781300"/>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6" name="Line 34"/>
          <p:cNvSpPr>
            <a:spLocks noChangeShapeType="1"/>
          </p:cNvSpPr>
          <p:nvPr/>
        </p:nvSpPr>
        <p:spPr bwMode="auto">
          <a:xfrm>
            <a:off x="1331913" y="3141663"/>
            <a:ext cx="0"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7" name="Line 35"/>
          <p:cNvSpPr>
            <a:spLocks noChangeShapeType="1"/>
          </p:cNvSpPr>
          <p:nvPr/>
        </p:nvSpPr>
        <p:spPr bwMode="auto">
          <a:xfrm>
            <a:off x="1331913" y="3644900"/>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8" name="Line 36"/>
          <p:cNvSpPr>
            <a:spLocks noChangeShapeType="1"/>
          </p:cNvSpPr>
          <p:nvPr/>
        </p:nvSpPr>
        <p:spPr bwMode="auto">
          <a:xfrm>
            <a:off x="1331913" y="4365625"/>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69" name="Line 37"/>
          <p:cNvSpPr>
            <a:spLocks noChangeShapeType="1"/>
          </p:cNvSpPr>
          <p:nvPr/>
        </p:nvSpPr>
        <p:spPr bwMode="auto">
          <a:xfrm>
            <a:off x="1258888" y="5084763"/>
            <a:ext cx="0"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70" name="Line 38"/>
          <p:cNvSpPr>
            <a:spLocks noChangeShapeType="1"/>
          </p:cNvSpPr>
          <p:nvPr/>
        </p:nvSpPr>
        <p:spPr bwMode="auto">
          <a:xfrm>
            <a:off x="1331913" y="5516563"/>
            <a:ext cx="0"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71" name="Line 39"/>
          <p:cNvSpPr>
            <a:spLocks noChangeShapeType="1"/>
          </p:cNvSpPr>
          <p:nvPr/>
        </p:nvSpPr>
        <p:spPr bwMode="auto">
          <a:xfrm>
            <a:off x="5795963" y="19891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72" name="Line 40"/>
          <p:cNvSpPr>
            <a:spLocks noChangeShapeType="1"/>
          </p:cNvSpPr>
          <p:nvPr/>
        </p:nvSpPr>
        <p:spPr bwMode="auto">
          <a:xfrm>
            <a:off x="5724525" y="34290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73" name="Line 41"/>
          <p:cNvSpPr>
            <a:spLocks noChangeShapeType="1"/>
          </p:cNvSpPr>
          <p:nvPr/>
        </p:nvSpPr>
        <p:spPr bwMode="auto">
          <a:xfrm>
            <a:off x="5724525" y="4581525"/>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74" name="Line 42"/>
          <p:cNvSpPr>
            <a:spLocks noChangeShapeType="1"/>
          </p:cNvSpPr>
          <p:nvPr/>
        </p:nvSpPr>
        <p:spPr bwMode="auto">
          <a:xfrm>
            <a:off x="8101013" y="198913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9675" name="Line 43"/>
          <p:cNvSpPr>
            <a:spLocks noChangeShapeType="1"/>
          </p:cNvSpPr>
          <p:nvPr/>
        </p:nvSpPr>
        <p:spPr bwMode="auto">
          <a:xfrm>
            <a:off x="8101013" y="31416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4638"/>
            <a:ext cx="8218488" cy="1930400"/>
          </a:xfrm>
        </p:spPr>
        <p:txBody>
          <a:bodyPr/>
          <a:lstStyle/>
          <a:p>
            <a:pPr algn="just"/>
            <a:r>
              <a:rPr lang="ru-RU" altLang="ru-RU" sz="2800" b="1">
                <a:latin typeface="Monotype Corsiva" panose="03010101010201010101" pitchFamily="66" charset="0"/>
              </a:rPr>
              <a:t>	</a:t>
            </a:r>
            <a:br>
              <a:rPr lang="ru-RU" altLang="ru-RU" sz="2800" b="1">
                <a:latin typeface="Monotype Corsiva" panose="03010101010201010101" pitchFamily="66" charset="0"/>
              </a:rPr>
            </a:br>
            <a:r>
              <a:rPr lang="ru-RU" altLang="ru-RU" sz="2800" b="1">
                <a:latin typeface="Monotype Corsiva" panose="03010101010201010101" pitchFamily="66" charset="0"/>
              </a:rPr>
              <a:t/>
            </a:r>
            <a:br>
              <a:rPr lang="ru-RU" altLang="ru-RU" sz="2800" b="1">
                <a:latin typeface="Monotype Corsiva" panose="03010101010201010101" pitchFamily="66" charset="0"/>
              </a:rPr>
            </a:br>
            <a:r>
              <a:rPr lang="ru-RU" altLang="ru-RU" sz="2800" b="1">
                <a:latin typeface="Monotype Corsiva" panose="03010101010201010101" pitchFamily="66" charset="0"/>
              </a:rPr>
              <a:t/>
            </a:r>
            <a:br>
              <a:rPr lang="ru-RU" altLang="ru-RU" sz="2800" b="1">
                <a:latin typeface="Monotype Corsiva" panose="03010101010201010101" pitchFamily="66" charset="0"/>
              </a:rPr>
            </a:br>
            <a:r>
              <a:rPr lang="ru-RU" altLang="ru-RU" sz="2800" b="1">
                <a:latin typeface="Monotype Corsiva" panose="03010101010201010101" pitchFamily="66" charset="0"/>
              </a:rPr>
              <a:t>	Гармонизация налоговых отношений </a:t>
            </a:r>
            <a:r>
              <a:rPr lang="ru-RU" altLang="ru-RU" sz="2800">
                <a:latin typeface="Monotype Corsiva" panose="03010101010201010101" pitchFamily="66" charset="0"/>
              </a:rPr>
              <a:t>представляет собой построение национальной системы налоговых отношений, обеспечивающей установление долгосрочного и устойчивого баланса интересов государства, налогоплательщиков и других государств.</a:t>
            </a:r>
            <a:br>
              <a:rPr lang="ru-RU" altLang="ru-RU" sz="2800">
                <a:latin typeface="Monotype Corsiva" panose="03010101010201010101" pitchFamily="66" charset="0"/>
              </a:rPr>
            </a:br>
            <a:r>
              <a:rPr lang="ru-RU" altLang="ru-RU" sz="2800">
                <a:latin typeface="Monotype Corsiva" panose="03010101010201010101" pitchFamily="66" charset="0"/>
              </a:rPr>
              <a:t/>
            </a:r>
            <a:br>
              <a:rPr lang="ru-RU" altLang="ru-RU" sz="2800">
                <a:latin typeface="Monotype Corsiva" panose="03010101010201010101" pitchFamily="66" charset="0"/>
              </a:rPr>
            </a:br>
            <a:r>
              <a:rPr lang="ru-RU" altLang="ru-RU" sz="4000"/>
              <a:t> </a:t>
            </a:r>
          </a:p>
        </p:txBody>
      </p:sp>
      <p:sp>
        <p:nvSpPr>
          <p:cNvPr id="65539" name="Rectangle 3"/>
          <p:cNvSpPr>
            <a:spLocks noGrp="1" noChangeArrowheads="1"/>
          </p:cNvSpPr>
          <p:nvPr>
            <p:ph type="body" idx="1"/>
          </p:nvPr>
        </p:nvSpPr>
        <p:spPr>
          <a:xfrm>
            <a:off x="250825" y="2492375"/>
            <a:ext cx="8435975" cy="4032250"/>
          </a:xfrm>
        </p:spPr>
        <p:txBody>
          <a:bodyPr/>
          <a:lstStyle/>
          <a:p>
            <a:pPr algn="just">
              <a:lnSpc>
                <a:spcPct val="90000"/>
              </a:lnSpc>
              <a:buFontTx/>
              <a:buNone/>
            </a:pPr>
            <a:r>
              <a:rPr lang="ru-RU" altLang="ru-RU" sz="2400" b="1" u="sng">
                <a:latin typeface="Monotype Corsiva" panose="03010101010201010101" pitchFamily="66" charset="0"/>
              </a:rPr>
              <a:t>Виды направлений гармонизации:</a:t>
            </a:r>
            <a:endParaRPr lang="ru-RU" altLang="ru-RU" sz="2400" b="1" i="1" u="sng">
              <a:latin typeface="Monotype Corsiva" panose="03010101010201010101" pitchFamily="66" charset="0"/>
            </a:endParaRPr>
          </a:p>
          <a:p>
            <a:pPr algn="just">
              <a:lnSpc>
                <a:spcPct val="90000"/>
              </a:lnSpc>
            </a:pPr>
            <a:r>
              <a:rPr lang="ru-RU" altLang="ru-RU" sz="2400">
                <a:latin typeface="Monotype Corsiva" panose="03010101010201010101" pitchFamily="66" charset="0"/>
              </a:rPr>
              <a:t>соблюдение необходимых соотношений между фис­кальными интересами государства и величиной налоговой нагрузки на хозяйствующие субъекты.</a:t>
            </a:r>
            <a:endParaRPr lang="ru-RU" altLang="ru-RU" sz="2400" i="1">
              <a:latin typeface="Monotype Corsiva" panose="03010101010201010101" pitchFamily="66" charset="0"/>
            </a:endParaRPr>
          </a:p>
          <a:p>
            <a:pPr algn="just">
              <a:lnSpc>
                <a:spcPct val="90000"/>
              </a:lnSpc>
            </a:pPr>
            <a:r>
              <a:rPr lang="ru-RU" altLang="ru-RU" sz="2400">
                <a:latin typeface="Monotype Corsiva" panose="03010101010201010101" pitchFamily="66" charset="0"/>
              </a:rPr>
              <a:t>установление строгого паритета прав и обязанностей государственных органов, осуществляющих контроль, и налогоплатель­щиков.</a:t>
            </a:r>
            <a:endParaRPr lang="ru-RU" altLang="ru-RU" sz="2400" i="1">
              <a:latin typeface="Monotype Corsiva" panose="03010101010201010101" pitchFamily="66" charset="0"/>
            </a:endParaRPr>
          </a:p>
          <a:p>
            <a:pPr algn="just">
              <a:lnSpc>
                <a:spcPct val="90000"/>
              </a:lnSpc>
            </a:pPr>
            <a:r>
              <a:rPr lang="ru-RU" altLang="ru-RU" sz="2400">
                <a:latin typeface="Monotype Corsiva" panose="03010101010201010101" pitchFamily="66" charset="0"/>
              </a:rPr>
              <a:t>обоснованное разграничение прав по установлению и введению налогов между всеми уровнями власти.</a:t>
            </a:r>
            <a:endParaRPr lang="ru-RU" altLang="ru-RU" sz="2400" i="1">
              <a:latin typeface="Monotype Corsiva" panose="03010101010201010101" pitchFamily="66" charset="0"/>
            </a:endParaRPr>
          </a:p>
          <a:p>
            <a:pPr algn="just">
              <a:lnSpc>
                <a:spcPct val="90000"/>
              </a:lnSpc>
            </a:pPr>
            <a:r>
              <a:rPr lang="ru-RU" altLang="ru-RU" sz="2400">
                <a:latin typeface="Monotype Corsiva" panose="03010101010201010101" pitchFamily="66" charset="0"/>
              </a:rPr>
              <a:t>формирование соответствующих положений для межстрановой унификации системы налогообложения.</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ru-RU" altLang="ru-RU" sz="4000"/>
              <a:t>Развитие налогообложения в России</a:t>
            </a:r>
          </a:p>
        </p:txBody>
      </p:sp>
      <p:sp>
        <p:nvSpPr>
          <p:cNvPr id="11267" name="Rectangle 3"/>
          <p:cNvSpPr>
            <a:spLocks noGrp="1" noChangeArrowheads="1"/>
          </p:cNvSpPr>
          <p:nvPr>
            <p:ph type="body" idx="1"/>
          </p:nvPr>
        </p:nvSpPr>
        <p:spPr>
          <a:xfrm>
            <a:off x="457200" y="1600200"/>
            <a:ext cx="8229600" cy="4781550"/>
          </a:xfrm>
        </p:spPr>
        <p:txBody>
          <a:bodyPr/>
          <a:lstStyle/>
          <a:p>
            <a:r>
              <a:rPr lang="en-US" altLang="ru-RU"/>
              <a:t>IX – XIX </a:t>
            </a:r>
            <a:r>
              <a:rPr lang="ru-RU" altLang="ru-RU"/>
              <a:t>вв. налогообложение до революционного России;</a:t>
            </a:r>
          </a:p>
          <a:p>
            <a:r>
              <a:rPr lang="ru-RU" altLang="ru-RU"/>
              <a:t>1917-1990 гг. налоговая система СССР;</a:t>
            </a:r>
          </a:p>
          <a:p>
            <a:r>
              <a:rPr lang="ru-RU" altLang="ru-RU"/>
              <a:t>1991-1999 гг. широкомасштабная налоговая реформа (распад СССР и становление России);</a:t>
            </a:r>
          </a:p>
          <a:p>
            <a:r>
              <a:rPr lang="ru-RU" altLang="ru-RU"/>
              <a:t>1 января 1999 г. введение первой части Налогового Кодекса Российской Федерации</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ru-RU" altLang="ru-RU" sz="2800" b="1"/>
              <a:t>Основные направления гармонизации налоговых отношений</a:t>
            </a:r>
          </a:p>
        </p:txBody>
      </p:sp>
      <p:sp>
        <p:nvSpPr>
          <p:cNvPr id="66563" name="Rectangle 3"/>
          <p:cNvSpPr>
            <a:spLocks noGrp="1" noChangeArrowheads="1"/>
          </p:cNvSpPr>
          <p:nvPr>
            <p:ph type="body" idx="1"/>
          </p:nvPr>
        </p:nvSpPr>
        <p:spPr/>
        <p:txBody>
          <a:bodyPr/>
          <a:lstStyle/>
          <a:p>
            <a:endParaRPr lang="ru-RU" altLang="ru-RU"/>
          </a:p>
        </p:txBody>
      </p:sp>
      <p:pic>
        <p:nvPicPr>
          <p:cNvPr id="66564" name="Picture 4"/>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684213" y="1628775"/>
            <a:ext cx="7991475"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4638"/>
            <a:ext cx="8229600" cy="417512"/>
          </a:xfrm>
        </p:spPr>
        <p:txBody>
          <a:bodyPr/>
          <a:lstStyle/>
          <a:p>
            <a:r>
              <a:rPr lang="ru-RU" altLang="ru-RU" sz="2400" b="1"/>
              <a:t>Участники налоговых отношений</a:t>
            </a:r>
          </a:p>
        </p:txBody>
      </p:sp>
      <p:sp>
        <p:nvSpPr>
          <p:cNvPr id="70659" name="Rectangle 3"/>
          <p:cNvSpPr>
            <a:spLocks noGrp="1" noChangeArrowheads="1"/>
          </p:cNvSpPr>
          <p:nvPr>
            <p:ph type="body" idx="1"/>
          </p:nvPr>
        </p:nvSpPr>
        <p:spPr>
          <a:xfrm>
            <a:off x="250825" y="836613"/>
            <a:ext cx="8569325" cy="5832475"/>
          </a:xfrm>
        </p:spPr>
        <p:txBody>
          <a:bodyPr/>
          <a:lstStyle/>
          <a:p>
            <a:pPr algn="just">
              <a:lnSpc>
                <a:spcPct val="80000"/>
              </a:lnSpc>
            </a:pPr>
            <a:r>
              <a:rPr lang="ru-RU" altLang="ru-RU" sz="1800"/>
              <a:t>организации и физические лица, признаваемые налогоплательщиками или плательщиками сборов; </a:t>
            </a:r>
          </a:p>
          <a:p>
            <a:pPr algn="just">
              <a:lnSpc>
                <a:spcPct val="80000"/>
              </a:lnSpc>
            </a:pPr>
            <a:endParaRPr lang="ru-RU" altLang="ru-RU" sz="1800"/>
          </a:p>
          <a:p>
            <a:pPr algn="just">
              <a:lnSpc>
                <a:spcPct val="80000"/>
              </a:lnSpc>
            </a:pPr>
            <a:r>
              <a:rPr lang="ru-RU" altLang="ru-RU" sz="1800"/>
              <a:t>организации и физические лица, признаваемые налоговыми агентами; </a:t>
            </a:r>
          </a:p>
          <a:p>
            <a:pPr algn="just">
              <a:lnSpc>
                <a:spcPct val="80000"/>
              </a:lnSpc>
            </a:pPr>
            <a:endParaRPr lang="ru-RU" altLang="ru-RU" sz="1800"/>
          </a:p>
          <a:p>
            <a:pPr algn="just">
              <a:lnSpc>
                <a:spcPct val="80000"/>
              </a:lnSpc>
            </a:pPr>
            <a:r>
              <a:rPr lang="ru-RU" altLang="ru-RU" sz="1800"/>
              <a:t>налоговые органы (федеральный орган исполнительной власти, уполномоченный по контролю и надзору в области налогов и сборов, и его территориальные органы); </a:t>
            </a:r>
          </a:p>
          <a:p>
            <a:pPr algn="just">
              <a:lnSpc>
                <a:spcPct val="80000"/>
              </a:lnSpc>
            </a:pPr>
            <a:endParaRPr lang="ru-RU" altLang="ru-RU" sz="1800"/>
          </a:p>
          <a:p>
            <a:pPr algn="just">
              <a:lnSpc>
                <a:spcPct val="80000"/>
              </a:lnSpc>
            </a:pPr>
            <a:r>
              <a:rPr lang="ru-RU" altLang="ru-RU" sz="1800"/>
              <a:t>таможенные органы (федеральный орган исполнительной власти, уполномоченный по контролю и надзору в области таможенного дела, подчиненные ему таможенные органы Российской Федерации); </a:t>
            </a:r>
          </a:p>
          <a:p>
            <a:pPr algn="just">
              <a:lnSpc>
                <a:spcPct val="80000"/>
              </a:lnSpc>
            </a:pPr>
            <a:endParaRPr lang="ru-RU" altLang="ru-RU" sz="1800"/>
          </a:p>
          <a:p>
            <a:pPr algn="just">
              <a:lnSpc>
                <a:spcPct val="80000"/>
              </a:lnSpc>
            </a:pPr>
            <a:r>
              <a:rPr lang="ru-RU" altLang="ru-RU" sz="1800"/>
              <a:t>государственные органы исполнительной власти и исполнительные органы местного самоуправления, другие уполномоченные ими органы, должностные лица и организации, осуществляющие в установленном порядке прием от налогоплательщиков (плательщиков сборов) денежных средств в счет уплаты налогов (сборов) и их перечисление (перевод) в бюджеты; </a:t>
            </a:r>
          </a:p>
          <a:p>
            <a:pPr algn="just">
              <a:lnSpc>
                <a:spcPct val="80000"/>
              </a:lnSpc>
            </a:pPr>
            <a:endParaRPr lang="ru-RU" altLang="ru-RU" sz="1800"/>
          </a:p>
          <a:p>
            <a:pPr algn="just">
              <a:lnSpc>
                <a:spcPct val="80000"/>
              </a:lnSpc>
            </a:pPr>
            <a:r>
              <a:rPr lang="ru-RU" altLang="ru-RU" sz="1800"/>
              <a:t>органы государственных внебюджетных фондов.</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0658"/>
                                        </p:tgtEl>
                                        <p:attrNameLst>
                                          <p:attrName>style.visibility</p:attrName>
                                        </p:attrNameLst>
                                      </p:cBhvr>
                                      <p:to>
                                        <p:strVal val="visible"/>
                                      </p:to>
                                    </p:set>
                                    <p:animEffect transition="in" filter="fade">
                                      <p:cBhvr>
                                        <p:cTn id="7" dur="800" decel="100000"/>
                                        <p:tgtEl>
                                          <p:spTgt spid="70658"/>
                                        </p:tgtEl>
                                      </p:cBhvr>
                                    </p:animEffect>
                                    <p:anim calcmode="lin" valueType="num">
                                      <p:cBhvr>
                                        <p:cTn id="8" dur="800" decel="100000" fill="hold"/>
                                        <p:tgtEl>
                                          <p:spTgt spid="70658"/>
                                        </p:tgtEl>
                                        <p:attrNameLst>
                                          <p:attrName>style.rotation</p:attrName>
                                        </p:attrNameLst>
                                      </p:cBhvr>
                                      <p:tavLst>
                                        <p:tav tm="0">
                                          <p:val>
                                            <p:fltVal val="-90"/>
                                          </p:val>
                                        </p:tav>
                                        <p:tav tm="100000">
                                          <p:val>
                                            <p:fltVal val="0"/>
                                          </p:val>
                                        </p:tav>
                                      </p:tavLst>
                                    </p:anim>
                                    <p:anim calcmode="lin" valueType="num">
                                      <p:cBhvr>
                                        <p:cTn id="9" dur="800" decel="100000" fill="hold"/>
                                        <p:tgtEl>
                                          <p:spTgt spid="70658"/>
                                        </p:tgtEl>
                                        <p:attrNameLst>
                                          <p:attrName>ppt_x</p:attrName>
                                        </p:attrNameLst>
                                      </p:cBhvr>
                                      <p:tavLst>
                                        <p:tav tm="0">
                                          <p:val>
                                            <p:strVal val="#ppt_x+0.4"/>
                                          </p:val>
                                        </p:tav>
                                        <p:tav tm="100000">
                                          <p:val>
                                            <p:strVal val="#ppt_x-0.05"/>
                                          </p:val>
                                        </p:tav>
                                      </p:tavLst>
                                    </p:anim>
                                    <p:anim calcmode="lin" valueType="num">
                                      <p:cBhvr>
                                        <p:cTn id="10" dur="800" decel="100000" fill="hold"/>
                                        <p:tgtEl>
                                          <p:spTgt spid="7065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065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065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70659">
                                            <p:txEl>
                                              <p:pRg st="0" end="0"/>
                                            </p:txEl>
                                          </p:spTgt>
                                        </p:tgtEl>
                                        <p:attrNameLst>
                                          <p:attrName>style.visibility</p:attrName>
                                        </p:attrNameLst>
                                      </p:cBhvr>
                                      <p:to>
                                        <p:strVal val="visible"/>
                                      </p:to>
                                    </p:set>
                                    <p:animEffect transition="in" filter="fade">
                                      <p:cBhvr>
                                        <p:cTn id="17" dur="1000"/>
                                        <p:tgtEl>
                                          <p:spTgt spid="70659">
                                            <p:txEl>
                                              <p:pRg st="0" end="0"/>
                                            </p:txEl>
                                          </p:spTgt>
                                        </p:tgtEl>
                                      </p:cBhvr>
                                    </p:animEffect>
                                    <p:anim calcmode="lin" valueType="num">
                                      <p:cBhvr>
                                        <p:cTn id="18" dur="10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706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70659">
                                            <p:txEl>
                                              <p:pRg st="2" end="2"/>
                                            </p:txEl>
                                          </p:spTgt>
                                        </p:tgtEl>
                                        <p:attrNameLst>
                                          <p:attrName>style.visibility</p:attrName>
                                        </p:attrNameLst>
                                      </p:cBhvr>
                                      <p:to>
                                        <p:strVal val="visible"/>
                                      </p:to>
                                    </p:set>
                                    <p:animEffect transition="in" filter="fade">
                                      <p:cBhvr>
                                        <p:cTn id="24" dur="1000"/>
                                        <p:tgtEl>
                                          <p:spTgt spid="70659">
                                            <p:txEl>
                                              <p:pRg st="2" end="2"/>
                                            </p:txEl>
                                          </p:spTgt>
                                        </p:tgtEl>
                                      </p:cBhvr>
                                    </p:animEffect>
                                    <p:anim calcmode="lin" valueType="num">
                                      <p:cBhvr>
                                        <p:cTn id="25" dur="10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7065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70659">
                                            <p:txEl>
                                              <p:pRg st="4" end="4"/>
                                            </p:txEl>
                                          </p:spTgt>
                                        </p:tgtEl>
                                        <p:attrNameLst>
                                          <p:attrName>style.visibility</p:attrName>
                                        </p:attrNameLst>
                                      </p:cBhvr>
                                      <p:to>
                                        <p:strVal val="visible"/>
                                      </p:to>
                                    </p:set>
                                    <p:animEffect transition="in" filter="fade">
                                      <p:cBhvr>
                                        <p:cTn id="31" dur="1000"/>
                                        <p:tgtEl>
                                          <p:spTgt spid="70659">
                                            <p:txEl>
                                              <p:pRg st="4" end="4"/>
                                            </p:txEl>
                                          </p:spTgt>
                                        </p:tgtEl>
                                      </p:cBhvr>
                                    </p:animEffect>
                                    <p:anim calcmode="lin" valueType="num">
                                      <p:cBhvr>
                                        <p:cTn id="32" dur="1000" fill="hold"/>
                                        <p:tgtEl>
                                          <p:spTgt spid="7065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7065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70659">
                                            <p:txEl>
                                              <p:pRg st="6" end="6"/>
                                            </p:txEl>
                                          </p:spTgt>
                                        </p:tgtEl>
                                        <p:attrNameLst>
                                          <p:attrName>style.visibility</p:attrName>
                                        </p:attrNameLst>
                                      </p:cBhvr>
                                      <p:to>
                                        <p:strVal val="visible"/>
                                      </p:to>
                                    </p:set>
                                    <p:animEffect transition="in" filter="fade">
                                      <p:cBhvr>
                                        <p:cTn id="38" dur="1000"/>
                                        <p:tgtEl>
                                          <p:spTgt spid="70659">
                                            <p:txEl>
                                              <p:pRg st="6" end="6"/>
                                            </p:txEl>
                                          </p:spTgt>
                                        </p:tgtEl>
                                      </p:cBhvr>
                                    </p:animEffect>
                                    <p:anim calcmode="lin" valueType="num">
                                      <p:cBhvr>
                                        <p:cTn id="39" dur="1000" fill="hold"/>
                                        <p:tgtEl>
                                          <p:spTgt spid="70659">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7065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70659">
                                            <p:txEl>
                                              <p:pRg st="8" end="8"/>
                                            </p:txEl>
                                          </p:spTgt>
                                        </p:tgtEl>
                                        <p:attrNameLst>
                                          <p:attrName>style.visibility</p:attrName>
                                        </p:attrNameLst>
                                      </p:cBhvr>
                                      <p:to>
                                        <p:strVal val="visible"/>
                                      </p:to>
                                    </p:set>
                                    <p:animEffect transition="in" filter="fade">
                                      <p:cBhvr>
                                        <p:cTn id="45" dur="1000"/>
                                        <p:tgtEl>
                                          <p:spTgt spid="70659">
                                            <p:txEl>
                                              <p:pRg st="8" end="8"/>
                                            </p:txEl>
                                          </p:spTgt>
                                        </p:tgtEl>
                                      </p:cBhvr>
                                    </p:animEffect>
                                    <p:anim calcmode="lin" valueType="num">
                                      <p:cBhvr>
                                        <p:cTn id="46" dur="1000" fill="hold"/>
                                        <p:tgtEl>
                                          <p:spTgt spid="70659">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7065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70659">
                                            <p:txEl>
                                              <p:pRg st="10" end="10"/>
                                            </p:txEl>
                                          </p:spTgt>
                                        </p:tgtEl>
                                        <p:attrNameLst>
                                          <p:attrName>style.visibility</p:attrName>
                                        </p:attrNameLst>
                                      </p:cBhvr>
                                      <p:to>
                                        <p:strVal val="visible"/>
                                      </p:to>
                                    </p:set>
                                    <p:animEffect transition="in" filter="fade">
                                      <p:cBhvr>
                                        <p:cTn id="52" dur="1000"/>
                                        <p:tgtEl>
                                          <p:spTgt spid="70659">
                                            <p:txEl>
                                              <p:pRg st="10" end="10"/>
                                            </p:txEl>
                                          </p:spTgt>
                                        </p:tgtEl>
                                      </p:cBhvr>
                                    </p:animEffect>
                                    <p:anim calcmode="lin" valueType="num">
                                      <p:cBhvr>
                                        <p:cTn id="53" dur="1000" fill="hold"/>
                                        <p:tgtEl>
                                          <p:spTgt spid="70659">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7065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274638"/>
            <a:ext cx="8435975" cy="1498600"/>
          </a:xfrm>
        </p:spPr>
        <p:txBody>
          <a:bodyPr/>
          <a:lstStyle/>
          <a:p>
            <a:pPr algn="just"/>
            <a:r>
              <a:rPr lang="ru-RU" altLang="ru-RU" sz="2000" b="1"/>
              <a:t>	Взаимозависимыми лицами </a:t>
            </a:r>
            <a:r>
              <a:rPr lang="ru-RU" altLang="ru-RU" sz="2000"/>
              <a:t>признаются физические лица и (или) организации, отношения между которыми могут оказывать влияние на условия или экономические результаты их деятельности или деятельности представляемых ими лиц, а именно:</a:t>
            </a:r>
            <a:br>
              <a:rPr lang="ru-RU" altLang="ru-RU" sz="2000"/>
            </a:br>
            <a:endParaRPr lang="ru-RU" altLang="ru-RU" sz="2000"/>
          </a:p>
        </p:txBody>
      </p:sp>
      <p:sp>
        <p:nvSpPr>
          <p:cNvPr id="72707" name="Rectangle 3"/>
          <p:cNvSpPr>
            <a:spLocks noGrp="1" noChangeArrowheads="1"/>
          </p:cNvSpPr>
          <p:nvPr>
            <p:ph type="body" idx="1"/>
          </p:nvPr>
        </p:nvSpPr>
        <p:spPr>
          <a:xfrm>
            <a:off x="323850" y="1773238"/>
            <a:ext cx="8640763" cy="4751387"/>
          </a:xfrm>
        </p:spPr>
        <p:txBody>
          <a:bodyPr/>
          <a:lstStyle/>
          <a:p>
            <a:pPr marL="0" indent="0">
              <a:lnSpc>
                <a:spcPct val="80000"/>
              </a:lnSpc>
            </a:pPr>
            <a:endParaRPr lang="ru-RU" altLang="ru-RU" sz="2000"/>
          </a:p>
          <a:p>
            <a:pPr marL="0" indent="0" algn="just">
              <a:lnSpc>
                <a:spcPct val="80000"/>
              </a:lnSpc>
              <a:buFontTx/>
              <a:buNone/>
            </a:pPr>
            <a:r>
              <a:rPr lang="ru-RU" altLang="ru-RU" sz="2000"/>
              <a:t>1) одна организация непосредственно и (или) косвенно участвует в другой организации, и суммарная доля такого участия составляет более 20 процентов. Доля косвенного участия одной организации в другой через последовательность иных организаций определяется в виде произведения долей непосредственного участия организаций этой последовательности одна в другой;</a:t>
            </a:r>
          </a:p>
          <a:p>
            <a:pPr marL="0" indent="0" algn="just">
              <a:lnSpc>
                <a:spcPct val="80000"/>
              </a:lnSpc>
            </a:pPr>
            <a:endParaRPr lang="ru-RU" altLang="ru-RU" sz="2000"/>
          </a:p>
          <a:p>
            <a:pPr marL="0" indent="0" algn="just">
              <a:lnSpc>
                <a:spcPct val="80000"/>
              </a:lnSpc>
              <a:buFontTx/>
              <a:buNone/>
            </a:pPr>
            <a:r>
              <a:rPr lang="ru-RU" altLang="ru-RU" sz="2000"/>
              <a:t>2) одно физическое лицо подчиняется другому физическому лицу по должностному положению;</a:t>
            </a:r>
          </a:p>
          <a:p>
            <a:pPr marL="0" indent="0" algn="just">
              <a:lnSpc>
                <a:spcPct val="80000"/>
              </a:lnSpc>
            </a:pPr>
            <a:endParaRPr lang="ru-RU" altLang="ru-RU" sz="2000"/>
          </a:p>
          <a:p>
            <a:pPr marL="0" indent="0" algn="just">
              <a:lnSpc>
                <a:spcPct val="80000"/>
              </a:lnSpc>
              <a:buFontTx/>
              <a:buNone/>
            </a:pPr>
            <a:r>
              <a:rPr lang="ru-RU" altLang="ru-RU" sz="2000"/>
              <a:t>3) лица состоят в соответствии с семейным законодательством Российской Федерации в брачных отношениях, отношениях родства или свойства, усыновителя и усыновленного, а также попечителя и опекаемого.</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fade">
                                      <p:cBhvr>
                                        <p:cTn id="7" dur="800" decel="100000"/>
                                        <p:tgtEl>
                                          <p:spTgt spid="72706"/>
                                        </p:tgtEl>
                                      </p:cBhvr>
                                    </p:animEffect>
                                    <p:anim calcmode="lin" valueType="num">
                                      <p:cBhvr>
                                        <p:cTn id="8" dur="800" decel="100000" fill="hold"/>
                                        <p:tgtEl>
                                          <p:spTgt spid="72706"/>
                                        </p:tgtEl>
                                        <p:attrNameLst>
                                          <p:attrName>style.rotation</p:attrName>
                                        </p:attrNameLst>
                                      </p:cBhvr>
                                      <p:tavLst>
                                        <p:tav tm="0">
                                          <p:val>
                                            <p:fltVal val="-90"/>
                                          </p:val>
                                        </p:tav>
                                        <p:tav tm="100000">
                                          <p:val>
                                            <p:fltVal val="0"/>
                                          </p:val>
                                        </p:tav>
                                      </p:tavLst>
                                    </p:anim>
                                    <p:anim calcmode="lin" valueType="num">
                                      <p:cBhvr>
                                        <p:cTn id="9" dur="800" decel="100000" fill="hold"/>
                                        <p:tgtEl>
                                          <p:spTgt spid="72706"/>
                                        </p:tgtEl>
                                        <p:attrNameLst>
                                          <p:attrName>ppt_x</p:attrName>
                                        </p:attrNameLst>
                                      </p:cBhvr>
                                      <p:tavLst>
                                        <p:tav tm="0">
                                          <p:val>
                                            <p:strVal val="#ppt_x+0.4"/>
                                          </p:val>
                                        </p:tav>
                                        <p:tav tm="100000">
                                          <p:val>
                                            <p:strVal val="#ppt_x-0.05"/>
                                          </p:val>
                                        </p:tav>
                                      </p:tavLst>
                                    </p:anim>
                                    <p:anim calcmode="lin" valueType="num">
                                      <p:cBhvr>
                                        <p:cTn id="10" dur="800" decel="100000" fill="hold"/>
                                        <p:tgtEl>
                                          <p:spTgt spid="727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27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270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72707">
                                            <p:txEl>
                                              <p:pRg st="1" end="1"/>
                                            </p:txEl>
                                          </p:spTgt>
                                        </p:tgtEl>
                                        <p:attrNameLst>
                                          <p:attrName>style.visibility</p:attrName>
                                        </p:attrNameLst>
                                      </p:cBhvr>
                                      <p:to>
                                        <p:strVal val="visible"/>
                                      </p:to>
                                    </p:set>
                                    <p:animEffect transition="in" filter="fade">
                                      <p:cBhvr>
                                        <p:cTn id="17" dur="1000"/>
                                        <p:tgtEl>
                                          <p:spTgt spid="72707">
                                            <p:txEl>
                                              <p:pRg st="1" end="1"/>
                                            </p:txEl>
                                          </p:spTgt>
                                        </p:tgtEl>
                                      </p:cBhvr>
                                    </p:animEffect>
                                    <p:anim calcmode="lin" valueType="num">
                                      <p:cBhvr>
                                        <p:cTn id="18" dur="1000" fill="hold"/>
                                        <p:tgtEl>
                                          <p:spTgt spid="72707">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727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72707">
                                            <p:txEl>
                                              <p:pRg st="3" end="3"/>
                                            </p:txEl>
                                          </p:spTgt>
                                        </p:tgtEl>
                                        <p:attrNameLst>
                                          <p:attrName>style.visibility</p:attrName>
                                        </p:attrNameLst>
                                      </p:cBhvr>
                                      <p:to>
                                        <p:strVal val="visible"/>
                                      </p:to>
                                    </p:set>
                                    <p:animEffect transition="in" filter="fade">
                                      <p:cBhvr>
                                        <p:cTn id="24" dur="1000"/>
                                        <p:tgtEl>
                                          <p:spTgt spid="72707">
                                            <p:txEl>
                                              <p:pRg st="3" end="3"/>
                                            </p:txEl>
                                          </p:spTgt>
                                        </p:tgtEl>
                                      </p:cBhvr>
                                    </p:animEffect>
                                    <p:anim calcmode="lin" valueType="num">
                                      <p:cBhvr>
                                        <p:cTn id="25" dur="1000" fill="hold"/>
                                        <p:tgtEl>
                                          <p:spTgt spid="7270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270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72707">
                                            <p:txEl>
                                              <p:pRg st="5" end="5"/>
                                            </p:txEl>
                                          </p:spTgt>
                                        </p:tgtEl>
                                        <p:attrNameLst>
                                          <p:attrName>style.visibility</p:attrName>
                                        </p:attrNameLst>
                                      </p:cBhvr>
                                      <p:to>
                                        <p:strVal val="visible"/>
                                      </p:to>
                                    </p:set>
                                    <p:animEffect transition="in" filter="fade">
                                      <p:cBhvr>
                                        <p:cTn id="31" dur="1000"/>
                                        <p:tgtEl>
                                          <p:spTgt spid="72707">
                                            <p:txEl>
                                              <p:pRg st="5" end="5"/>
                                            </p:txEl>
                                          </p:spTgt>
                                        </p:tgtEl>
                                      </p:cBhvr>
                                    </p:animEffect>
                                    <p:anim calcmode="lin" valueType="num">
                                      <p:cBhvr>
                                        <p:cTn id="32" dur="1000" fill="hold"/>
                                        <p:tgtEl>
                                          <p:spTgt spid="72707">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7270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274638"/>
            <a:ext cx="8291513" cy="1354137"/>
          </a:xfrm>
        </p:spPr>
        <p:txBody>
          <a:bodyPr/>
          <a:lstStyle/>
          <a:p>
            <a:pPr algn="just"/>
            <a:r>
              <a:rPr lang="ru-RU" altLang="ru-RU" sz="2400">
                <a:latin typeface="Monotype Corsiva" panose="03010101010201010101" pitchFamily="66" charset="0"/>
              </a:rPr>
              <a:t>	</a:t>
            </a:r>
            <a:r>
              <a:rPr lang="ru-RU" altLang="ru-RU" sz="2400" b="1">
                <a:latin typeface="Monotype Corsiva" panose="03010101010201010101" pitchFamily="66" charset="0"/>
              </a:rPr>
              <a:t>Налоговыми агентами</a:t>
            </a:r>
            <a:r>
              <a:rPr lang="ru-RU" altLang="ru-RU" sz="2400">
                <a:latin typeface="Monotype Corsiva" panose="03010101010201010101" pitchFamily="66" charset="0"/>
              </a:rPr>
              <a:t> признаются лица, на которых возложены обязанности по исчислению, удержанию у налогоплательщика и перечислению в соответствующий бюджет (внебюджетный фонд) налогов.</a:t>
            </a:r>
          </a:p>
        </p:txBody>
      </p:sp>
      <p:sp>
        <p:nvSpPr>
          <p:cNvPr id="71683" name="Rectangle 3"/>
          <p:cNvSpPr>
            <a:spLocks noGrp="1" noChangeArrowheads="1"/>
          </p:cNvSpPr>
          <p:nvPr>
            <p:ph type="body" idx="1"/>
          </p:nvPr>
        </p:nvSpPr>
        <p:spPr>
          <a:xfrm>
            <a:off x="457200" y="1989138"/>
            <a:ext cx="8435975" cy="4608512"/>
          </a:xfrm>
        </p:spPr>
        <p:txBody>
          <a:bodyPr/>
          <a:lstStyle/>
          <a:p>
            <a:pPr marL="0" indent="0" algn="just">
              <a:lnSpc>
                <a:spcPct val="80000"/>
              </a:lnSpc>
              <a:buFontTx/>
              <a:buNone/>
            </a:pPr>
            <a:r>
              <a:rPr lang="ru-RU" altLang="ru-RU" sz="1600">
                <a:latin typeface="Monotype Corsiva" panose="03010101010201010101" pitchFamily="66" charset="0"/>
              </a:rPr>
              <a:t>	</a:t>
            </a:r>
            <a:r>
              <a:rPr lang="ru-RU" altLang="ru-RU" sz="2400">
                <a:latin typeface="Monotype Corsiva" panose="03010101010201010101" pitchFamily="66" charset="0"/>
              </a:rPr>
              <a:t>Налоговые органы России представляют собой </a:t>
            </a:r>
            <a:r>
              <a:rPr lang="ru-RU" altLang="ru-RU" sz="2400" b="1">
                <a:latin typeface="Monotype Corsiva" panose="03010101010201010101" pitchFamily="66" charset="0"/>
              </a:rPr>
              <a:t>единую независимую централизованную систему </a:t>
            </a:r>
            <a:r>
              <a:rPr lang="ru-RU" altLang="ru-RU" sz="2400">
                <a:latin typeface="Monotype Corsiva" panose="03010101010201010101" pitchFamily="66" charset="0"/>
              </a:rPr>
              <a:t>контроля за соблюдением законодательства о налогах и сборах, за правильностью исчисления, полнотой и своевре­менностью внесения в соответствующий бюджет налогов и сборов, а в случаях, предусмотренных законодательством Российской Федерации, за правильностью исчисления, полнотой и своевременностью внесения в соответствующий бюджет иных обязательных платежей.</a:t>
            </a:r>
          </a:p>
          <a:p>
            <a:pPr marL="0" indent="0" algn="just">
              <a:lnSpc>
                <a:spcPct val="80000"/>
              </a:lnSpc>
              <a:buFontTx/>
              <a:buNone/>
            </a:pPr>
            <a:r>
              <a:rPr lang="ru-RU" altLang="ru-RU" sz="2400" b="1">
                <a:latin typeface="Monotype Corsiva" panose="03010101010201010101" pitchFamily="66" charset="0"/>
              </a:rPr>
              <a:t>	Главная задача </a:t>
            </a:r>
            <a:r>
              <a:rPr lang="ru-RU" altLang="ru-RU" sz="2400">
                <a:latin typeface="Monotype Corsiva" panose="03010101010201010101" pitchFamily="66" charset="0"/>
              </a:rPr>
              <a:t>налоговых органов РФ - контроль за соблюдением законодательства о налогах, правильностью их исчисления, полнотой и своевременностью внесения в бюджет налогов и сборов, установленных законодательством РФ, органами государственной власти субъектов РФ, а также нормативными актами представительных органов муниципальных образований в пределах их компетенции.</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188913"/>
            <a:ext cx="8507413" cy="719137"/>
          </a:xfrm>
        </p:spPr>
        <p:txBody>
          <a:bodyPr/>
          <a:lstStyle/>
          <a:p>
            <a:r>
              <a:rPr lang="ru-RU" altLang="ru-RU" sz="2000"/>
              <a:t>	</a:t>
            </a:r>
            <a:br>
              <a:rPr lang="ru-RU" altLang="ru-RU" sz="2000"/>
            </a:br>
            <a:r>
              <a:rPr lang="ru-RU" altLang="ru-RU" sz="2000"/>
              <a:t>	</a:t>
            </a:r>
            <a:r>
              <a:rPr lang="ru-RU" altLang="ru-RU" sz="2400" b="1">
                <a:latin typeface="Times New Roman" panose="02020603050405020304" pitchFamily="18" charset="0"/>
              </a:rPr>
              <a:t>Права, обязанности  и ответственность </a:t>
            </a:r>
            <a:br>
              <a:rPr lang="ru-RU" altLang="ru-RU" sz="2400" b="1">
                <a:latin typeface="Times New Roman" panose="02020603050405020304" pitchFamily="18" charset="0"/>
              </a:rPr>
            </a:br>
            <a:r>
              <a:rPr lang="ru-RU" altLang="ru-RU" sz="2400" b="1">
                <a:latin typeface="Times New Roman" panose="02020603050405020304" pitchFamily="18" charset="0"/>
              </a:rPr>
              <a:t>налоговых органов </a:t>
            </a:r>
            <a:br>
              <a:rPr lang="ru-RU" altLang="ru-RU" sz="2400" b="1">
                <a:latin typeface="Times New Roman" panose="02020603050405020304" pitchFamily="18" charset="0"/>
              </a:rPr>
            </a:br>
            <a:endParaRPr lang="ru-RU" altLang="ru-RU" sz="2400" b="1">
              <a:latin typeface="Times New Roman" panose="02020603050405020304" pitchFamily="18" charset="0"/>
            </a:endParaRPr>
          </a:p>
        </p:txBody>
      </p:sp>
      <p:sp>
        <p:nvSpPr>
          <p:cNvPr id="67587" name="Rectangle 3"/>
          <p:cNvSpPr>
            <a:spLocks noGrp="1" noChangeArrowheads="1"/>
          </p:cNvSpPr>
          <p:nvPr>
            <p:ph type="body" idx="1"/>
          </p:nvPr>
        </p:nvSpPr>
        <p:spPr>
          <a:xfrm>
            <a:off x="457200" y="908050"/>
            <a:ext cx="8507413" cy="5473700"/>
          </a:xfrm>
        </p:spPr>
        <p:txBody>
          <a:bodyPr/>
          <a:lstStyle/>
          <a:p>
            <a:endParaRPr lang="ru-RU" altLang="ru-RU"/>
          </a:p>
        </p:txBody>
      </p:sp>
      <p:pic>
        <p:nvPicPr>
          <p:cNvPr id="67588" name="Picture 4"/>
          <p:cNvPicPr>
            <a:picLocks noChangeAspect="1" noChangeArrowheads="1"/>
          </p:cNvPicPr>
          <p:nvPr/>
        </p:nvPicPr>
        <p:blipFill>
          <a:blip r:embed="rId2">
            <a:lum bright="12000" contrast="12000"/>
            <a:extLst>
              <a:ext uri="{28A0092B-C50C-407E-A947-70E740481C1C}">
                <a14:useLocalDpi xmlns:a14="http://schemas.microsoft.com/office/drawing/2010/main" val="0"/>
              </a:ext>
            </a:extLst>
          </a:blip>
          <a:srcRect/>
          <a:stretch>
            <a:fillRect/>
          </a:stretch>
        </p:blipFill>
        <p:spPr bwMode="auto">
          <a:xfrm>
            <a:off x="468313" y="908050"/>
            <a:ext cx="8496300"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0"/>
            <a:ext cx="8229600" cy="549275"/>
          </a:xfrm>
        </p:spPr>
        <p:txBody>
          <a:bodyPr/>
          <a:lstStyle/>
          <a:p>
            <a:r>
              <a:rPr lang="ru-RU" altLang="ru-RU" sz="1800" b="1"/>
              <a:t>Права, обязанности налогоплательщиков и плательщиков сборов</a:t>
            </a:r>
          </a:p>
        </p:txBody>
      </p:sp>
      <p:sp>
        <p:nvSpPr>
          <p:cNvPr id="73731" name="Rectangle 3"/>
          <p:cNvSpPr>
            <a:spLocks noGrp="1" noChangeArrowheads="1"/>
          </p:cNvSpPr>
          <p:nvPr>
            <p:ph type="body" idx="1"/>
          </p:nvPr>
        </p:nvSpPr>
        <p:spPr/>
        <p:txBody>
          <a:bodyPr/>
          <a:lstStyle/>
          <a:p>
            <a:endParaRPr lang="ru-RU" altLang="ru-RU"/>
          </a:p>
        </p:txBody>
      </p:sp>
      <p:pic>
        <p:nvPicPr>
          <p:cNvPr id="73732" name="Picture 4"/>
          <p:cNvPicPr>
            <a:picLocks noChangeAspect="1"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323850" y="641350"/>
            <a:ext cx="8640763" cy="621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346075"/>
          </a:xfrm>
        </p:spPr>
        <p:txBody>
          <a:bodyPr/>
          <a:lstStyle/>
          <a:p>
            <a:pPr algn="l"/>
            <a:r>
              <a:rPr lang="ru-RU" altLang="ru-RU" sz="1800" b="1"/>
              <a:t>Развитие налогообложения в дореволюционной России</a:t>
            </a:r>
          </a:p>
        </p:txBody>
      </p:sp>
      <p:sp>
        <p:nvSpPr>
          <p:cNvPr id="9219" name="Rectangle 3"/>
          <p:cNvSpPr>
            <a:spLocks noGrp="1" noChangeArrowheads="1"/>
          </p:cNvSpPr>
          <p:nvPr>
            <p:ph type="body" idx="1"/>
          </p:nvPr>
        </p:nvSpPr>
        <p:spPr>
          <a:xfrm>
            <a:off x="179388" y="692150"/>
            <a:ext cx="8713787" cy="5832475"/>
          </a:xfrm>
        </p:spPr>
        <p:txBody>
          <a:bodyPr/>
          <a:lstStyle/>
          <a:p>
            <a:pPr>
              <a:lnSpc>
                <a:spcPct val="80000"/>
              </a:lnSpc>
            </a:pPr>
            <a:r>
              <a:rPr lang="ru-RU" altLang="ru-RU" sz="2000"/>
              <a:t>конец </a:t>
            </a:r>
            <a:r>
              <a:rPr lang="en-US" altLang="ru-RU" sz="2000"/>
              <a:t>IX</a:t>
            </a:r>
            <a:r>
              <a:rPr lang="ru-RU" altLang="ru-RU" sz="2000"/>
              <a:t> в. – поборы в княжескую казну, которые именуются данью (носили нерегулярный характер в виде контрибуции с побежденных народов);</a:t>
            </a:r>
          </a:p>
          <a:p>
            <a:pPr>
              <a:lnSpc>
                <a:spcPct val="80000"/>
              </a:lnSpc>
            </a:pPr>
            <a:r>
              <a:rPr lang="ru-RU" altLang="ru-RU" sz="2000"/>
              <a:t>Х в. (князь Олег Вещий) вводит кроме дани с покоренных племен поставку воинов;</a:t>
            </a:r>
          </a:p>
          <a:p>
            <a:pPr>
              <a:lnSpc>
                <a:spcPct val="80000"/>
              </a:lnSpc>
            </a:pPr>
            <a:r>
              <a:rPr lang="en-US" altLang="ru-RU" sz="2000"/>
              <a:t>XIII</a:t>
            </a:r>
            <a:r>
              <a:rPr lang="ru-RU" altLang="ru-RU" sz="2000"/>
              <a:t> в. Иноземная дань являлась формой регулярной эксплуатации русских земель;</a:t>
            </a:r>
          </a:p>
          <a:p>
            <a:pPr>
              <a:lnSpc>
                <a:spcPct val="80000"/>
              </a:lnSpc>
            </a:pPr>
            <a:r>
              <a:rPr lang="en-US" altLang="ru-RU" sz="2000"/>
              <a:t>XV </a:t>
            </a:r>
            <a:r>
              <a:rPr lang="ru-RU" altLang="ru-RU" sz="2000"/>
              <a:t>в.</a:t>
            </a:r>
            <a:r>
              <a:rPr lang="en-US" altLang="ru-RU" sz="2000"/>
              <a:t> </a:t>
            </a:r>
            <a:r>
              <a:rPr lang="ru-RU" altLang="ru-RU" sz="2000"/>
              <a:t>Иван </a:t>
            </a:r>
            <a:r>
              <a:rPr lang="en-US" altLang="ru-RU" sz="2000"/>
              <a:t>III</a:t>
            </a:r>
            <a:r>
              <a:rPr lang="ru-RU" altLang="ru-RU" sz="2000"/>
              <a:t> ввел первые прямые и косвенные налоги (основной –подушный налог), появляются целевые налоговые сборы и закладываются основы налоговой отчетности (сошное письмо);</a:t>
            </a:r>
          </a:p>
          <a:p>
            <a:pPr>
              <a:lnSpc>
                <a:spcPct val="80000"/>
              </a:lnSpc>
            </a:pPr>
            <a:r>
              <a:rPr lang="en-US" altLang="ru-RU" sz="2000"/>
              <a:t>XVI-XVIII </a:t>
            </a:r>
            <a:r>
              <a:rPr lang="ru-RU" altLang="ru-RU" sz="2000"/>
              <a:t>в. характеризуется упорядочением системы налогообложением, появлением счетной палаты (Алексей Михайлович 1629-1676 гг.), огромное налоговое бремя, расцветала откупная система исполнения податных обязательств (Петр </a:t>
            </a:r>
            <a:r>
              <a:rPr lang="en-US" altLang="ru-RU" sz="2000"/>
              <a:t>I</a:t>
            </a:r>
            <a:r>
              <a:rPr lang="ru-RU" altLang="ru-RU" sz="2000"/>
              <a:t> 1672-1725 гг.), создание специальных государственных органов, появление гильдейской подати (Екатерина </a:t>
            </a:r>
            <a:r>
              <a:rPr lang="en-US" altLang="ru-RU" sz="2000"/>
              <a:t>II</a:t>
            </a:r>
            <a:r>
              <a:rPr lang="ru-RU" altLang="ru-RU" sz="2000"/>
              <a:t> 1729-1796). Основной чертой налоговой системы  - большое значение косвенных налогов по сравнению с прямыми налогами (42% государственных доходов);</a:t>
            </a:r>
          </a:p>
          <a:p>
            <a:pPr>
              <a:lnSpc>
                <a:spcPct val="80000"/>
              </a:lnSpc>
            </a:pPr>
            <a:r>
              <a:rPr lang="ru-RU" altLang="ru-RU" sz="2000"/>
              <a:t>начало </a:t>
            </a:r>
            <a:r>
              <a:rPr lang="en-US" altLang="ru-RU" sz="2000"/>
              <a:t>XIX</a:t>
            </a:r>
            <a:r>
              <a:rPr lang="ru-RU" altLang="ru-RU" sz="2000"/>
              <a:t> в.  - утверждение программы финансовых преобразований, большое значение имели прямые налоги, появление оброка и социальных налогов.</a:t>
            </a:r>
          </a:p>
          <a:p>
            <a:pPr>
              <a:lnSpc>
                <a:spcPct val="80000"/>
              </a:lnSpc>
            </a:pPr>
            <a:endParaRPr lang="en-US" altLang="ru-RU" sz="2000"/>
          </a:p>
          <a:p>
            <a:pPr>
              <a:lnSpc>
                <a:spcPct val="80000"/>
              </a:lnSpc>
            </a:pPr>
            <a:endParaRPr lang="ru-RU" altLang="ru-RU"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561975"/>
          </a:xfrm>
        </p:spPr>
        <p:txBody>
          <a:bodyPr/>
          <a:lstStyle/>
          <a:p>
            <a:pPr algn="l"/>
            <a:r>
              <a:rPr lang="ru-RU" altLang="ru-RU" sz="2800" b="1"/>
              <a:t>Налогообложение СССР</a:t>
            </a:r>
          </a:p>
        </p:txBody>
      </p:sp>
      <p:sp>
        <p:nvSpPr>
          <p:cNvPr id="10243" name="Rectangle 3"/>
          <p:cNvSpPr>
            <a:spLocks noGrp="1" noChangeArrowheads="1"/>
          </p:cNvSpPr>
          <p:nvPr>
            <p:ph type="body" idx="1"/>
          </p:nvPr>
        </p:nvSpPr>
        <p:spPr>
          <a:xfrm>
            <a:off x="179388" y="836613"/>
            <a:ext cx="8713787" cy="5761037"/>
          </a:xfrm>
        </p:spPr>
        <p:txBody>
          <a:bodyPr/>
          <a:lstStyle/>
          <a:p>
            <a:pPr>
              <a:lnSpc>
                <a:spcPct val="80000"/>
              </a:lnSpc>
            </a:pPr>
            <a:r>
              <a:rPr lang="ru-RU" altLang="ru-RU" sz="2000" b="1"/>
              <a:t>1918 -1920 гг.</a:t>
            </a:r>
            <a:r>
              <a:rPr lang="ru-RU" altLang="ru-RU" sz="2000"/>
              <a:t> введение единовременного сбора на обеспечение семей красноармейцев, непоследовательность и бессистемность проведения экономической политики (86 видов платежей в бюджет);</a:t>
            </a:r>
          </a:p>
          <a:p>
            <a:pPr>
              <a:lnSpc>
                <a:spcPct val="80000"/>
              </a:lnSpc>
            </a:pPr>
            <a:endParaRPr lang="ru-RU" altLang="ru-RU" sz="2000"/>
          </a:p>
          <a:p>
            <a:pPr>
              <a:lnSpc>
                <a:spcPct val="80000"/>
              </a:lnSpc>
            </a:pPr>
            <a:r>
              <a:rPr lang="ru-RU" altLang="ru-RU" sz="2000" b="1"/>
              <a:t>эпоха НЭП</a:t>
            </a:r>
            <a:r>
              <a:rPr lang="ru-RU" altLang="ru-RU" sz="2000"/>
              <a:t> (март 1921 г.) заложены основы налоговой системы советского государства;</a:t>
            </a:r>
          </a:p>
          <a:p>
            <a:pPr>
              <a:lnSpc>
                <a:spcPct val="80000"/>
              </a:lnSpc>
            </a:pPr>
            <a:endParaRPr lang="ru-RU" altLang="ru-RU" sz="2000"/>
          </a:p>
          <a:p>
            <a:pPr>
              <a:lnSpc>
                <a:spcPct val="80000"/>
              </a:lnSpc>
            </a:pPr>
            <a:r>
              <a:rPr lang="ru-RU" altLang="ru-RU" sz="2000" b="1"/>
              <a:t>1930-1932 гг.</a:t>
            </a:r>
            <a:r>
              <a:rPr lang="ru-RU" altLang="ru-RU" sz="2000"/>
              <a:t> новая кардинальная налоговая политика (два налога – налог с оборота и отчисления от прибыли), формирование дохода государства не за счет налогов, а за счет прямых изъятий валового национального продукта, производимого на основе государственных монополий;</a:t>
            </a:r>
          </a:p>
          <a:p>
            <a:pPr>
              <a:lnSpc>
                <a:spcPct val="80000"/>
              </a:lnSpc>
            </a:pPr>
            <a:endParaRPr lang="ru-RU" altLang="ru-RU" sz="2000"/>
          </a:p>
          <a:p>
            <a:pPr>
              <a:lnSpc>
                <a:spcPct val="80000"/>
              </a:lnSpc>
            </a:pPr>
            <a:r>
              <a:rPr lang="ru-RU" altLang="ru-RU" sz="2000" b="1"/>
              <a:t>начало 80-х г.</a:t>
            </a:r>
            <a:r>
              <a:rPr lang="ru-RU" altLang="ru-RU" sz="2000"/>
              <a:t> – более 90% государственного бюджета СССР формировалось за счет поступлений от народного хозяйства, налоги с населения составляли 7-8% всех поступлений;</a:t>
            </a:r>
          </a:p>
          <a:p>
            <a:pPr>
              <a:lnSpc>
                <a:spcPct val="80000"/>
              </a:lnSpc>
            </a:pPr>
            <a:endParaRPr lang="ru-RU" altLang="ru-RU" sz="2000"/>
          </a:p>
          <a:p>
            <a:pPr>
              <a:lnSpc>
                <a:spcPct val="80000"/>
              </a:lnSpc>
            </a:pPr>
            <a:r>
              <a:rPr lang="ru-RU" altLang="ru-RU" sz="2000" b="1"/>
              <a:t>14 июля 1990 г.</a:t>
            </a:r>
            <a:r>
              <a:rPr lang="ru-RU" altLang="ru-RU" sz="2000"/>
              <a:t> принятие закона СССР «Она логах с предприятий, объединений и организаций», первый нормативный акт, регулирующий налоговые правоотношения в стране.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922337"/>
          </a:xfrm>
        </p:spPr>
        <p:txBody>
          <a:bodyPr/>
          <a:lstStyle/>
          <a:p>
            <a:r>
              <a:rPr lang="ru-RU" altLang="ru-RU" sz="3200" b="1"/>
              <a:t>Период распада СССР и становления Российского государства</a:t>
            </a:r>
          </a:p>
        </p:txBody>
      </p:sp>
      <p:sp>
        <p:nvSpPr>
          <p:cNvPr id="12291" name="Rectangle 3"/>
          <p:cNvSpPr>
            <a:spLocks noGrp="1" noChangeArrowheads="1"/>
          </p:cNvSpPr>
          <p:nvPr>
            <p:ph type="body" idx="1"/>
          </p:nvPr>
        </p:nvSpPr>
        <p:spPr>
          <a:xfrm>
            <a:off x="323850" y="1600200"/>
            <a:ext cx="8569325" cy="4525963"/>
          </a:xfrm>
        </p:spPr>
        <p:txBody>
          <a:bodyPr/>
          <a:lstStyle/>
          <a:p>
            <a:pPr>
              <a:lnSpc>
                <a:spcPct val="90000"/>
              </a:lnSpc>
              <a:buFontTx/>
              <a:buNone/>
            </a:pPr>
            <a:r>
              <a:rPr lang="ru-RU" altLang="ru-RU" b="1" i="1"/>
              <a:t>Основные налоговые законы:</a:t>
            </a:r>
          </a:p>
          <a:p>
            <a:pPr>
              <a:lnSpc>
                <a:spcPct val="90000"/>
              </a:lnSpc>
            </a:pPr>
            <a:r>
              <a:rPr lang="ru-RU" altLang="ru-RU"/>
              <a:t>«Об основах налоговой системы в российской федерации»</a:t>
            </a:r>
          </a:p>
          <a:p>
            <a:pPr>
              <a:lnSpc>
                <a:spcPct val="90000"/>
              </a:lnSpc>
            </a:pPr>
            <a:r>
              <a:rPr lang="ru-RU" altLang="ru-RU"/>
              <a:t>«О налоге на прибыль предприятий и организаций»</a:t>
            </a:r>
          </a:p>
          <a:p>
            <a:pPr>
              <a:lnSpc>
                <a:spcPct val="90000"/>
              </a:lnSpc>
            </a:pPr>
            <a:r>
              <a:rPr lang="ru-RU" altLang="ru-RU"/>
              <a:t>«О налоге на добавленную стоимость»</a:t>
            </a:r>
          </a:p>
          <a:p>
            <a:pPr>
              <a:lnSpc>
                <a:spcPct val="90000"/>
              </a:lnSpc>
            </a:pPr>
            <a:r>
              <a:rPr lang="ru-RU" altLang="ru-RU"/>
              <a:t>«О подоходном налоге с физических лиц»</a:t>
            </a:r>
          </a:p>
          <a:p>
            <a:pPr>
              <a:lnSpc>
                <a:spcPct val="90000"/>
              </a:lnSpc>
            </a:pPr>
            <a:r>
              <a:rPr lang="ru-RU" altLang="ru-RU"/>
              <a:t>«О государственной налоговой службе РСФСР»</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549275"/>
          </a:xfrm>
        </p:spPr>
        <p:txBody>
          <a:bodyPr/>
          <a:lstStyle/>
          <a:p>
            <a:r>
              <a:rPr lang="ru-RU" altLang="ru-RU" sz="2800" b="1"/>
              <a:t>Стабилизация налоговой системы РФ</a:t>
            </a:r>
          </a:p>
        </p:txBody>
      </p:sp>
      <p:sp>
        <p:nvSpPr>
          <p:cNvPr id="13315" name="Rectangle 3"/>
          <p:cNvSpPr>
            <a:spLocks noGrp="1" noChangeArrowheads="1"/>
          </p:cNvSpPr>
          <p:nvPr>
            <p:ph type="body" idx="1"/>
          </p:nvPr>
        </p:nvSpPr>
        <p:spPr>
          <a:xfrm>
            <a:off x="179388" y="836613"/>
            <a:ext cx="8785225" cy="5832475"/>
          </a:xfrm>
        </p:spPr>
        <p:txBody>
          <a:bodyPr/>
          <a:lstStyle/>
          <a:p>
            <a:pPr>
              <a:lnSpc>
                <a:spcPct val="80000"/>
              </a:lnSpc>
            </a:pPr>
            <a:r>
              <a:rPr lang="ru-RU" altLang="ru-RU" sz="2000" b="1"/>
              <a:t>Введение с 1 января 1999 года первой части Налогового кодекса РФ Федеральный закон № 146-ФЗ от 31 июля 1998 г.</a:t>
            </a:r>
            <a:r>
              <a:rPr lang="ru-RU" altLang="ru-RU" sz="2400"/>
              <a:t> </a:t>
            </a:r>
            <a:r>
              <a:rPr lang="ru-RU" altLang="ru-RU" sz="1800"/>
              <a:t>(действуют ст. 19, 20 и 21 Закона РФ «Об основах налоговой системы В РФ»;</a:t>
            </a:r>
          </a:p>
          <a:p>
            <a:pPr>
              <a:lnSpc>
                <a:spcPct val="80000"/>
              </a:lnSpc>
            </a:pPr>
            <a:r>
              <a:rPr lang="ru-RU" altLang="ru-RU" sz="2000" b="1"/>
              <a:t>Введение с 1 января 2001 года второй части Налогового Кодекса РФ федеральный закон № 117-ФЗ от 05 августа 2000 г.</a:t>
            </a:r>
            <a:r>
              <a:rPr lang="ru-RU" altLang="ru-RU" sz="1600"/>
              <a:t> </a:t>
            </a:r>
            <a:r>
              <a:rPr lang="ru-RU" altLang="ru-RU" sz="1800"/>
              <a:t>(гл. 21 «НДС», гл. 22 «Акциз», гл. 23 «Налог на доходы физических лиц» и гл. 24 «Единый социальный налог»);</a:t>
            </a:r>
          </a:p>
          <a:p>
            <a:pPr>
              <a:lnSpc>
                <a:spcPct val="80000"/>
              </a:lnSpc>
            </a:pPr>
            <a:r>
              <a:rPr lang="ru-RU" altLang="ru-RU" sz="2000" b="1"/>
              <a:t>Введение в действие с 1 января 2002 г.</a:t>
            </a:r>
            <a:r>
              <a:rPr lang="ru-RU" altLang="ru-RU" sz="1800"/>
              <a:t> Гл. 25 «Налог на прибыль организаций», гл. 26 «Налог на добычу полезных ископаемых» гл. 26.1 «Система налогообложения для сельскохозяйственных товаропроизводителей», гл. 26.2 «Упрощенная система налогообложения», гл. 26.3 «Система налогообложения в виде единого налога на вмененный доход»,      гл. 27 «Налог с продаж», гл. 28 «Транспортный налог»;</a:t>
            </a:r>
          </a:p>
          <a:p>
            <a:pPr>
              <a:lnSpc>
                <a:spcPct val="80000"/>
              </a:lnSpc>
            </a:pPr>
            <a:r>
              <a:rPr lang="ru-RU" altLang="ru-RU" sz="2000" b="1"/>
              <a:t>Введение в действие с 1 января 2003 г.</a:t>
            </a:r>
            <a:r>
              <a:rPr lang="ru-RU" altLang="ru-RU" sz="1800"/>
              <a:t> Гл. 25.1 «сборы за пользование объектами животного мира и за пользование объектами водных биологических ресурсов», гл. 25.1 «Водный налог», гл. 25.3 «Государственная пошлина», гл. 26.4 «Система налогообложения при выполнении соглашений о разделе продукции», гл. 29 «Налог на игорный бизнес»;</a:t>
            </a:r>
          </a:p>
          <a:p>
            <a:pPr>
              <a:lnSpc>
                <a:spcPct val="80000"/>
              </a:lnSpc>
            </a:pPr>
            <a:r>
              <a:rPr lang="ru-RU" altLang="ru-RU" sz="2000" b="1"/>
              <a:t>Введение в действие с 1 января 2004 г.</a:t>
            </a:r>
            <a:r>
              <a:rPr lang="ru-RU" altLang="ru-RU" sz="1800"/>
              <a:t> Гл. 30 «Налог на имущество организаций»;</a:t>
            </a:r>
          </a:p>
          <a:p>
            <a:pPr>
              <a:lnSpc>
                <a:spcPct val="80000"/>
              </a:lnSpc>
            </a:pPr>
            <a:r>
              <a:rPr lang="ru-RU" altLang="ru-RU" sz="2000" b="1"/>
              <a:t>Введение в действие с 1 января 2005 г.</a:t>
            </a:r>
            <a:r>
              <a:rPr lang="ru-RU" altLang="ru-RU" sz="1800"/>
              <a:t> Гл. 31 «Земельный налог».</a:t>
            </a:r>
          </a:p>
          <a:p>
            <a:pPr>
              <a:lnSpc>
                <a:spcPct val="80000"/>
              </a:lnSpc>
            </a:pPr>
            <a:endParaRPr lang="ru-RU" altLang="ru-RU" sz="1800"/>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2233</Words>
  <Application>Microsoft Office PowerPoint</Application>
  <PresentationFormat>Экран (4:3)</PresentationFormat>
  <Paragraphs>459</Paragraphs>
  <Slides>55</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55</vt:i4>
      </vt:variant>
    </vt:vector>
  </HeadingPairs>
  <TitlesOfParts>
    <vt:vector size="63" baseType="lpstr">
      <vt:lpstr>Arial</vt:lpstr>
      <vt:lpstr>Arial Black</vt:lpstr>
      <vt:lpstr>Castellar</vt:lpstr>
      <vt:lpstr>Times New Roman</vt:lpstr>
      <vt:lpstr>Monotype Corsiva</vt:lpstr>
      <vt:lpstr>Goudy Stout</vt:lpstr>
      <vt:lpstr>Franklin Gothic Heavy</vt:lpstr>
      <vt:lpstr>Оформление по умолчанию</vt:lpstr>
      <vt:lpstr> </vt:lpstr>
      <vt:lpstr>НАЛОГИ В ЭКОНОМИЧЕСКОЙ СИСТЕМЕ ОБЩЕСТВА</vt:lpstr>
      <vt:lpstr>Вопросы</vt:lpstr>
      <vt:lpstr>Этапы развития налогообложения</vt:lpstr>
      <vt:lpstr>Развитие налогообложения в России</vt:lpstr>
      <vt:lpstr>Развитие налогообложения в дореволюционной России</vt:lpstr>
      <vt:lpstr>Налогообложение СССР</vt:lpstr>
      <vt:lpstr>Период распада СССР и становления Российского государства</vt:lpstr>
      <vt:lpstr>Стабилизация налоговой системы РФ</vt:lpstr>
      <vt:lpstr>Экономическое содержание налога</vt:lpstr>
      <vt:lpstr>Классификация теорий</vt:lpstr>
      <vt:lpstr>ОБЩИЕ ТЕОРИИ НАЛОГОВ</vt:lpstr>
      <vt:lpstr>ЧАСТНЫЕ ТЕОРИИ НАЛОГОВ</vt:lpstr>
      <vt:lpstr>Основные признаки налога</vt:lpstr>
      <vt:lpstr>Налог – комплексная категория</vt:lpstr>
      <vt:lpstr>Презентация PowerPoint</vt:lpstr>
      <vt:lpstr>Принципы налогообложения</vt:lpstr>
      <vt:lpstr>ОСНОВЫ НАЛОГООБЛОЖЕНИЯ</vt:lpstr>
      <vt:lpstr>Вопросы</vt:lpstr>
      <vt:lpstr>Классификация налога</vt:lpstr>
      <vt:lpstr>Классификация налога</vt:lpstr>
      <vt:lpstr>Элементы налога</vt:lpstr>
      <vt:lpstr>Элементы налога</vt:lpstr>
      <vt:lpstr>              Объектами   налогообложения  могут  являться  операции  по  реализации товаров  (работ,  услуг), имущество, прибыль, доход, стоимость реализованных товаров (выполненных  работ,  оказанных  услуг) либо  иной  объект,  имеющий стоимостную,  количественную  или  физическую  характеристики,  с   наличием которого у налогоплательщика законодательст- во о налогах и сборах связывает возникновение обязанности по уплате налога.   </vt:lpstr>
      <vt:lpstr>    Реализацией товаров, работ или услуг организацией или индивидуальным   предпринимателем   признается  соответственно передача  на  возмездной  основе  (в  том  числе  обмен  товарами, работами или  услугами) права собственности на товары, результатов  выполненных  работ  одним  лицом для другого лица, возмездное оказание услуг одним лицом  другому  лицу,  передача права собственности на товары,  результатов  выполненных  работ одним лицом для другого лица, оказание услуг одним лицом другому лицу - на безвозмездной основе.   </vt:lpstr>
      <vt:lpstr> Источник налога — это резерв, используемый для уплаты налога. </vt:lpstr>
      <vt:lpstr> Доходом признается экономическая выгода в денежной или натуральной форме, учитываемая в случае возможности ее оценки в той мере, в которой такую выгоду можно оценить и определить.</vt:lpstr>
      <vt:lpstr> Масштаб налога — установленная законом характеристика (параметр) измерения предмета налога и определяется посредством экономических (стоимостных) и физических характеристик. </vt:lpstr>
      <vt:lpstr>Общие вопросы исчисления налоговой базы</vt:lpstr>
      <vt:lpstr>Виды налоговых баз</vt:lpstr>
      <vt:lpstr>Методы формирования налоговой базы </vt:lpstr>
      <vt:lpstr>Способы определения налоговой базы</vt:lpstr>
      <vt:lpstr>  Налоговая ставка представляет собой величину налоговых начислений на единицу измерения налоговой базы. </vt:lpstr>
      <vt:lpstr>     Под налоговым периодом понимается календарный год или иной период времени применительно к отдельным налогам, по окончании которого определяется налоговая база и исчисляется подлежащая уплате сумма налога.  Если организация была создана после начала календарного года, первым НП для нее является период времени со дня ее создания до конца данного года. При этом днем создания организации признается день ее государственной регистрации. При создании организации в день, попадающий в период времени с 1 декабря по 31 декабря, первым НП для нее является период времени со дня создания до конца календарного года, следующего за годом создания.    </vt:lpstr>
      <vt:lpstr>Способы взимания налогового оклада </vt:lpstr>
      <vt:lpstr> Льготами по налогам и сборам признаются предоставляемые отдельным категориям налогоплательщиков и плательщиков сборов предусмотренные законодательством о налогах и сборах преимущества по сравнению с другими налогоплательщиками или плательщиками сборов, включая возможность не уплачивать налог или сбор либо уплачивать их в меньшем размере.</vt:lpstr>
      <vt:lpstr>Налоговая система Российской Федерации</vt:lpstr>
      <vt:lpstr>Вопросы:</vt:lpstr>
      <vt:lpstr>   Налоговая система – это система экономико-правовых отношений между государством и хозяйствующими субъектами, возникающих по поводу формирования доходной части государственного бюджета путем отчуждения части дохода собственника, посредством системы законодательно установленных налогов и сборов и других обязательных платежей, исчисление и контроль за поступлением которых осуществляется по единой методологии налогообложения, разработанной в данном государстве</vt:lpstr>
      <vt:lpstr>К системообразующим факторам относят:</vt:lpstr>
      <vt:lpstr>Принципы построения налоговой системы</vt:lpstr>
      <vt:lpstr> Налоговая политика влияет практически на все социально-экономические сферы страны и неразрывно связана со многими элементами государственного управления, такими, как кредитно-денежная политика, ценообразование, структурная реформа экономики, торгово-промышленная политика и другие. Манипулируя налоговой политикой, государство стимулирует экономическое развитие или сдерживает его. Однако главным направлением налоговой политики в конечном итоге является обеспечение экономического роста. </vt:lpstr>
      <vt:lpstr>Формы налоговой политики</vt:lpstr>
      <vt:lpstr>Классификация налоговой политики</vt:lpstr>
      <vt:lpstr>     Налоговая стратегия направлена на решение крупномасштабных задач, связанных с разработкой концепции и тенденций развития налоговой системы страны. Налоговая стратегия тесно увязана и вытекает из экономической, финансовой, а также социальной стратегий соответствующего государства.   </vt:lpstr>
      <vt:lpstr>Цели налоговой политики</vt:lpstr>
      <vt:lpstr> Налоговая система Российской Федерации – это совокупность предусмотренных налогов, принципов, форм и методов по их установления, изменения или отмены, уплаты и применения мер по обеспечению их уплаты, осуществления налогового контроля, а также привлечения к ответственности за нарушение законодательства о налогах и сборах.</vt:lpstr>
      <vt:lpstr>Налоговая система Российской Федерации</vt:lpstr>
      <vt:lpstr>     Гармонизация налоговых отношений представляет собой построение национальной системы налоговых отношений, обеспечивающей установление долгосрочного и устойчивого баланса интересов государства, налогоплательщиков и других государств.   </vt:lpstr>
      <vt:lpstr>Основные направления гармонизации налоговых отношений</vt:lpstr>
      <vt:lpstr>Участники налоговых отношений</vt:lpstr>
      <vt:lpstr> Взаимозависимыми лицами признаются физические лица и (или) организации, отношения между которыми могут оказывать влияние на условия или экономические результаты их деятельности или деятельности представляемых ими лиц, а именно: </vt:lpstr>
      <vt:lpstr> Налоговыми агентами признаются лица, на которых возложены обязанности по исчислению, удержанию у налогоплательщика и перечислению в соответствующий бюджет (внебюджетный фонд) налогов.</vt:lpstr>
      <vt:lpstr>   Права, обязанности  и ответственность  налоговых органов  </vt:lpstr>
      <vt:lpstr>Права, обязанности налогоплательщиков и плательщиков сборов</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ТЕОРЕТИЧЕСКИЕ ОСНОВЫ НАЛОГОВОЙ СИСТЕМЫ РОССИЙСКОЙ ФЕДЕРАЦИИ  </dc:title>
  <dc:creator>99-79</dc:creator>
  <cp:lastModifiedBy>admin</cp:lastModifiedBy>
  <cp:revision>7</cp:revision>
  <dcterms:created xsi:type="dcterms:W3CDTF">2007-06-20T05:21:07Z</dcterms:created>
  <dcterms:modified xsi:type="dcterms:W3CDTF">2015-04-08T17:28:28Z</dcterms:modified>
</cp:coreProperties>
</file>