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7" r:id="rId3"/>
    <p:sldId id="258" r:id="rId4"/>
    <p:sldId id="327" r:id="rId5"/>
    <p:sldId id="329" r:id="rId6"/>
    <p:sldId id="267" r:id="rId7"/>
    <p:sldId id="274" r:id="rId8"/>
    <p:sldId id="276" r:id="rId9"/>
    <p:sldId id="273" r:id="rId10"/>
    <p:sldId id="308" r:id="rId11"/>
    <p:sldId id="272" r:id="rId12"/>
    <p:sldId id="270" r:id="rId13"/>
    <p:sldId id="269" r:id="rId14"/>
    <p:sldId id="317" r:id="rId15"/>
    <p:sldId id="335" r:id="rId16"/>
    <p:sldId id="268" r:id="rId17"/>
    <p:sldId id="277" r:id="rId18"/>
    <p:sldId id="278" r:id="rId19"/>
    <p:sldId id="279" r:id="rId20"/>
    <p:sldId id="318" r:id="rId21"/>
    <p:sldId id="280" r:id="rId22"/>
    <p:sldId id="281" r:id="rId23"/>
    <p:sldId id="283" r:id="rId24"/>
    <p:sldId id="326" r:id="rId25"/>
    <p:sldId id="284" r:id="rId26"/>
    <p:sldId id="287" r:id="rId27"/>
    <p:sldId id="322" r:id="rId28"/>
    <p:sldId id="288" r:id="rId29"/>
    <p:sldId id="309" r:id="rId30"/>
    <p:sldId id="289" r:id="rId31"/>
    <p:sldId id="290" r:id="rId32"/>
    <p:sldId id="291" r:id="rId33"/>
    <p:sldId id="296" r:id="rId34"/>
    <p:sldId id="292" r:id="rId35"/>
    <p:sldId id="310" r:id="rId36"/>
    <p:sldId id="311" r:id="rId37"/>
    <p:sldId id="314" r:id="rId38"/>
    <p:sldId id="312" r:id="rId39"/>
    <p:sldId id="294" r:id="rId40"/>
    <p:sldId id="323" r:id="rId41"/>
    <p:sldId id="295" r:id="rId42"/>
    <p:sldId id="297" r:id="rId43"/>
    <p:sldId id="299" r:id="rId44"/>
    <p:sldId id="302" r:id="rId45"/>
    <p:sldId id="333" r:id="rId46"/>
    <p:sldId id="301" r:id="rId47"/>
    <p:sldId id="303" r:id="rId48"/>
    <p:sldId id="315" r:id="rId49"/>
    <p:sldId id="316" r:id="rId50"/>
    <p:sldId id="334" r:id="rId51"/>
    <p:sldId id="304" r:id="rId52"/>
    <p:sldId id="320" r:id="rId53"/>
    <p:sldId id="337" r:id="rId54"/>
    <p:sldId id="324" r:id="rId5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33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66FF"/>
    <a:srgbClr val="0033CC"/>
    <a:srgbClr val="FFCCFF"/>
    <a:srgbClr val="3333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68B72-CEC8-4198-A00E-E91A86DAD3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2123064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9A309-8F90-4F17-9941-B7BBA66748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970405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40EC7-92FB-43B2-A988-D27DDC551A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7857460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EDB1C-D465-42D5-83CE-1DD7CE74CB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801502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02980-31DF-438C-BF6F-362AFBE84F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5102608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C8D09-D775-474E-9E3D-91336C24CB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322042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89320-3D8C-45B9-BB92-FEE99F0BE8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8018015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FFAD5-1AF9-4A3F-9769-D0EA53BA40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297043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7A4BE-96B4-4DCC-89AB-DED33F100F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9631599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C27A8-93DB-4E8F-85C1-BC3678F558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9631176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E5160-8834-4FFE-8197-8AD3103AD6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2536605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2FF7567-47A8-4D14-87BC-632F367C2E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http://works.tarefer.ru/94/100034/pics/image005.jpg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5" Type="http://schemas.openxmlformats.org/officeDocument/2006/relationships/image" Target="http://works.tarefer.ru/94/100034/pics/image004.jpg" TargetMode="External"/><Relationship Id="rId4" Type="http://schemas.openxmlformats.org/officeDocument/2006/relationships/image" Target="../media/image23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7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goodfamily.ru/img/image070.jpg" TargetMode="External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smedserv.com/thyronet/th_aptk/iodide.htm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http://www.e-pitanie.ru/pic/mineralnie_veshchestva/yod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e-pitanie.ru/pic/mineralnie_veshchestva/yod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6121400" cy="1082675"/>
          </a:xfrm>
        </p:spPr>
        <p:txBody>
          <a:bodyPr anchor="ctr"/>
          <a:lstStyle/>
          <a:p>
            <a:r>
              <a:rPr lang="ru-RU" altLang="ru-RU" sz="2800" b="1">
                <a:solidFill>
                  <a:srgbClr val="0033CC"/>
                </a:solidFill>
              </a:rPr>
              <a:t>Конкурс проектных работ  "Химия наука о чудесах!"</a:t>
            </a:r>
            <a:br>
              <a:rPr lang="ru-RU" altLang="ru-RU" sz="2800" b="1">
                <a:solidFill>
                  <a:srgbClr val="0033CC"/>
                </a:solidFill>
              </a:rPr>
            </a:br>
            <a:endParaRPr lang="ru-RU" altLang="ru-RU" sz="2800" b="1">
              <a:solidFill>
                <a:srgbClr val="0033CC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5976937" cy="129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b="1" u="sng">
                <a:solidFill>
                  <a:srgbClr val="003366"/>
                </a:solidFill>
              </a:rPr>
              <a:t>Выполнила</a:t>
            </a:r>
            <a:r>
              <a:rPr lang="ru-RU" altLang="ru-RU" sz="1600" b="1">
                <a:solidFill>
                  <a:srgbClr val="003366"/>
                </a:solidFill>
              </a:rPr>
              <a:t>:</a:t>
            </a:r>
            <a:r>
              <a:rPr lang="ru-RU" altLang="ru-RU" sz="1600">
                <a:solidFill>
                  <a:srgbClr val="003366"/>
                </a:solidFill>
              </a:rPr>
              <a:t> ученица 8 класса</a:t>
            </a:r>
            <a:r>
              <a:rPr lang="en-US" altLang="ru-RU" sz="1600">
                <a:solidFill>
                  <a:srgbClr val="003366"/>
                </a:solidFill>
              </a:rPr>
              <a:t> </a:t>
            </a:r>
            <a:r>
              <a:rPr lang="ru-RU" altLang="ru-RU" sz="1600">
                <a:solidFill>
                  <a:srgbClr val="003366"/>
                </a:solidFill>
              </a:rPr>
              <a:t>МОУ гимназии № 91 </a:t>
            </a:r>
          </a:p>
          <a:p>
            <a:pPr>
              <a:lnSpc>
                <a:spcPct val="80000"/>
              </a:lnSpc>
            </a:pPr>
            <a:r>
              <a:rPr lang="ru-RU" altLang="ru-RU" sz="1600">
                <a:solidFill>
                  <a:srgbClr val="003366"/>
                </a:solidFill>
              </a:rPr>
              <a:t> имени М.В.Ломоносова</a:t>
            </a:r>
          </a:p>
          <a:p>
            <a:pPr>
              <a:lnSpc>
                <a:spcPct val="80000"/>
              </a:lnSpc>
            </a:pPr>
            <a:r>
              <a:rPr lang="ru-RU" altLang="ru-RU" sz="1600">
                <a:solidFill>
                  <a:srgbClr val="003366"/>
                </a:solidFill>
              </a:rPr>
              <a:t>Пожидаева Эрика Олеговна</a:t>
            </a:r>
          </a:p>
          <a:p>
            <a:pPr>
              <a:lnSpc>
                <a:spcPct val="80000"/>
              </a:lnSpc>
            </a:pPr>
            <a:r>
              <a:rPr lang="ru-RU" altLang="ru-RU" sz="1600" b="1" u="sng">
                <a:solidFill>
                  <a:srgbClr val="003366"/>
                </a:solidFill>
              </a:rPr>
              <a:t>Руководитель</a:t>
            </a:r>
            <a:r>
              <a:rPr lang="ru-RU" altLang="ru-RU" sz="1600" b="1">
                <a:solidFill>
                  <a:srgbClr val="003366"/>
                </a:solidFill>
              </a:rPr>
              <a:t>:</a:t>
            </a:r>
            <a:r>
              <a:rPr lang="ru-RU" altLang="ru-RU" sz="1600">
                <a:solidFill>
                  <a:srgbClr val="003366"/>
                </a:solidFill>
              </a:rPr>
              <a:t> учитель химии</a:t>
            </a:r>
            <a:r>
              <a:rPr lang="en-US" altLang="ru-RU" sz="1600">
                <a:solidFill>
                  <a:srgbClr val="003366"/>
                </a:solidFill>
              </a:rPr>
              <a:t> </a:t>
            </a:r>
            <a:r>
              <a:rPr lang="ru-RU" altLang="ru-RU" sz="1600">
                <a:solidFill>
                  <a:srgbClr val="003366"/>
                </a:solidFill>
              </a:rPr>
              <a:t>МОУ гимназии № 91 </a:t>
            </a:r>
          </a:p>
          <a:p>
            <a:pPr>
              <a:lnSpc>
                <a:spcPct val="80000"/>
              </a:lnSpc>
            </a:pPr>
            <a:r>
              <a:rPr lang="ru-RU" altLang="ru-RU" sz="1600">
                <a:solidFill>
                  <a:srgbClr val="003366"/>
                </a:solidFill>
              </a:rPr>
              <a:t> имени М.В.Ломоносова</a:t>
            </a:r>
          </a:p>
          <a:p>
            <a:pPr>
              <a:lnSpc>
                <a:spcPct val="80000"/>
              </a:lnSpc>
            </a:pPr>
            <a:r>
              <a:rPr lang="en-US" altLang="ru-RU" sz="1600">
                <a:solidFill>
                  <a:srgbClr val="003366"/>
                </a:solidFill>
              </a:rPr>
              <a:t> </a:t>
            </a:r>
            <a:r>
              <a:rPr lang="ru-RU" altLang="ru-RU" sz="1600">
                <a:solidFill>
                  <a:srgbClr val="003366"/>
                </a:solidFill>
              </a:rPr>
              <a:t>Рехалова Елена Валерьевна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94300" cy="1143000"/>
          </a:xfrm>
        </p:spPr>
        <p:txBody>
          <a:bodyPr/>
          <a:lstStyle/>
          <a:p>
            <a:r>
              <a:rPr lang="ru-RU" altLang="ru-RU" b="1">
                <a:solidFill>
                  <a:schemeClr val="accent2"/>
                </a:solidFill>
              </a:rPr>
              <a:t>Открытие йода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</a:rPr>
              <a:t>          </a:t>
            </a:r>
          </a:p>
          <a:p>
            <a:pPr>
              <a:lnSpc>
                <a:spcPct val="90000"/>
              </a:lnSpc>
            </a:pPr>
            <a:endParaRPr lang="ru-RU" altLang="ru-RU" sz="24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</a:rPr>
              <a:t>Одним из французских селитроваров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</a:rPr>
              <a:t> был химик и промышленник Бернар Куртуа.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</a:rPr>
              <a:t>Однажды он заметил, что медный котёл, в котором выпаривался щелок, полученный из фукуса, ламинарий и других бурых водорослей, быстро разрушается, как будто его разъедает какая – то кислота.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</a:rPr>
              <a:t> Куртуа решил выяснить, в чём тут дело. Осадив и удалив из раствора соли натрия, он выпарил раствор, обнаружил в котле сульфид калия и чтобы разложить его, прилил к осадку концентрированной серной кислоты – и тут появился фиолетовый дым. </a:t>
            </a:r>
          </a:p>
          <a:p>
            <a:pPr>
              <a:lnSpc>
                <a:spcPct val="90000"/>
              </a:lnSpc>
            </a:pPr>
            <a:endParaRPr lang="ru-RU" altLang="ru-RU" sz="2400">
              <a:solidFill>
                <a:srgbClr val="0033CC"/>
              </a:solidFill>
            </a:endParaRPr>
          </a:p>
        </p:txBody>
      </p:sp>
      <p:pic>
        <p:nvPicPr>
          <p:cNvPr id="78854" name="Picture 6" descr="Бернар Курту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692150"/>
            <a:ext cx="18161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49275"/>
            <a:ext cx="5184775" cy="796925"/>
          </a:xfrm>
        </p:spPr>
        <p:txBody>
          <a:bodyPr/>
          <a:lstStyle/>
          <a:p>
            <a:r>
              <a:rPr lang="ru-RU" altLang="ru-RU" b="1">
                <a:solidFill>
                  <a:schemeClr val="accent2"/>
                </a:solidFill>
              </a:rPr>
              <a:t>Открытие йода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Название новому элементу присвоил в 1813 году французский химик Жозеф-Луи Гей-Люссак (1778–1850) за фиолетовый цвет его паров («йодос» по-гречески значит </a:t>
            </a:r>
            <a:r>
              <a:rPr lang="ru-RU" altLang="ru-RU" sz="2400" b="1">
                <a:solidFill>
                  <a:schemeClr val="accent2"/>
                </a:solidFill>
              </a:rPr>
              <a:t>«фиолетовый»).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 Он же получил многие производные нового элемента – йодоводород HI,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йодноватую кислоту HIO3,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оксид йода(V) I2O5 ,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хлорид йода ICl и другие.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Практически одновременно элементарную природу йода доказал и английский химик Гэмфри Дэви (1778–1829). </a:t>
            </a:r>
          </a:p>
        </p:txBody>
      </p:sp>
      <p:pic>
        <p:nvPicPr>
          <p:cNvPr id="20484" name="Picture 4" descr="imagesCAISI5Z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357563"/>
            <a:ext cx="15906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5040312" cy="1143000"/>
          </a:xfrm>
        </p:spPr>
        <p:txBody>
          <a:bodyPr/>
          <a:lstStyle/>
          <a:p>
            <a:r>
              <a:rPr lang="ru-RU" altLang="ru-RU" sz="2400" b="1">
                <a:solidFill>
                  <a:schemeClr val="accent2"/>
                </a:solidFill>
              </a:rPr>
              <a:t>Физические и химические свойства</a:t>
            </a:r>
            <a:r>
              <a:rPr lang="ru-RU" altLang="ru-RU" sz="4000"/>
              <a:t> 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6732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Плотность йода 4,94 г/см3, tпл 113,5 °С, tк ип 184,35 °С. </a:t>
            </a:r>
          </a:p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Молекула жидкого и газообразного йода состоит из двух атомов (I2). Уже при обычной температуре йод испаряется, образуя резко пахнущий фиолетовый пар. </a:t>
            </a:r>
          </a:p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При слабом нагревании йод возгоняется, оседая в виде блестящих тонких пластинок; этот процесс служит для очистки йода в лабораториях и в промышленности. Йод плохо растворим в воде (0,33 г/л при 25 °С), хорошо - в сероуглероде и органических растворителях (бензоле, спирте), а так же в водных растворах иодидов. </a:t>
            </a:r>
          </a:p>
        </p:txBody>
      </p:sp>
      <p:pic>
        <p:nvPicPr>
          <p:cNvPr id="18442" name="Picture 10" descr="Непрофильтрованный раствор йод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557338"/>
            <a:ext cx="3024187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49275"/>
            <a:ext cx="5184775" cy="796925"/>
          </a:xfrm>
        </p:spPr>
        <p:txBody>
          <a:bodyPr/>
          <a:lstStyle/>
          <a:p>
            <a:r>
              <a:rPr lang="ru-RU" altLang="ru-RU" sz="2400" b="1">
                <a:solidFill>
                  <a:schemeClr val="accent2"/>
                </a:solidFill>
              </a:rPr>
              <a:t>Физические и химические свойства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648017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>
                <a:solidFill>
                  <a:schemeClr val="accent2"/>
                </a:solidFill>
              </a:rPr>
              <a:t>Химически йод довольно активен, хотя и в меньшей степени, чем хлор и бром.</a:t>
            </a:r>
          </a:p>
          <a:p>
            <a:pPr>
              <a:lnSpc>
                <a:spcPct val="90000"/>
              </a:lnSpc>
            </a:pPr>
            <a:r>
              <a:rPr lang="ru-RU" altLang="ru-RU" sz="2800">
                <a:solidFill>
                  <a:schemeClr val="accent2"/>
                </a:solidFill>
              </a:rPr>
              <a:t> С металлами йод при легком нагревании энергично взаимодействует, образуя иодиды (Hg + I2 = HgI2).</a:t>
            </a:r>
          </a:p>
          <a:p>
            <a:pPr>
              <a:lnSpc>
                <a:spcPct val="90000"/>
              </a:lnSpc>
            </a:pPr>
            <a:r>
              <a:rPr lang="ru-RU" altLang="ru-RU" sz="2800">
                <a:solidFill>
                  <a:schemeClr val="accent2"/>
                </a:solidFill>
              </a:rPr>
              <a:t> С водородом йод реагирует только при нагревании и не полностью, образуя йодистый водород. </a:t>
            </a:r>
          </a:p>
        </p:txBody>
      </p:sp>
      <p:pic>
        <p:nvPicPr>
          <p:cNvPr id="17412" name="Picture 4" descr="v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22116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5" descr="imagesCAD6DZ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484313"/>
            <a:ext cx="21240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06963" cy="1143000"/>
          </a:xfrm>
        </p:spPr>
        <p:txBody>
          <a:bodyPr/>
          <a:lstStyle/>
          <a:p>
            <a:r>
              <a:rPr lang="ru-RU" altLang="ru-RU" sz="2800" b="1">
                <a:solidFill>
                  <a:schemeClr val="accent2"/>
                </a:solidFill>
              </a:rPr>
              <a:t>Физические и химические свойства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978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Элементный йод - окислитель, менее сильный, чем хлор и бром. Сероводород H2S, тиосульфат натрия Na2S2 O3 и другие восстано­вители восстанавливают его до I- (I2 + H2S = S + 2НI). Хлор и другие сильные окислители в водных растворах переводят его в IO3-.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При растворении в воде йода частично реагирует с ней; в горячих водных растворах щелочей образуются йодид и йодат. </a:t>
            </a:r>
          </a:p>
          <a:p>
            <a:pPr>
              <a:lnSpc>
                <a:spcPct val="90000"/>
              </a:lnSpc>
            </a:pPr>
            <a:endParaRPr lang="ru-RU" altLang="ru-RU" sz="2000"/>
          </a:p>
        </p:txBody>
      </p:sp>
      <p:pic>
        <p:nvPicPr>
          <p:cNvPr id="95239" name="Picture 7" descr="imagesCA4S38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349500"/>
            <a:ext cx="2736850" cy="227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699125" cy="1143000"/>
          </a:xfrm>
        </p:spPr>
        <p:txBody>
          <a:bodyPr/>
          <a:lstStyle/>
          <a:p>
            <a:r>
              <a:rPr lang="ru-RU" altLang="ru-RU" b="1">
                <a:solidFill>
                  <a:srgbClr val="003366"/>
                </a:solidFill>
              </a:rPr>
              <a:t>Йод в организме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>
                <a:solidFill>
                  <a:srgbClr val="0033CC"/>
                </a:solidFill>
              </a:rPr>
              <a:t>Медики давно обратили внимание на то, что многие болезни связаны с недостаточностью поступления и содержания в организме определенных макро- и микроэлементов (МЭ). Была, например, обнаружена связь между железодефицитным состоянием организма и возникновением анемии.</a:t>
            </a:r>
            <a:endParaRPr lang="en-US" altLang="ru-RU" sz="2400" b="1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400" b="1">
                <a:solidFill>
                  <a:srgbClr val="0033CC"/>
                </a:solidFill>
              </a:rPr>
              <a:t> В конце прошлого века была доказана роль дефицита йода в патогенезе эндемического зоба. С тех пор объем информации о роли дефицита или избытка определенных микроэлементов в формировании болезней возрастает.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06963" cy="1143000"/>
          </a:xfrm>
        </p:spPr>
        <p:txBody>
          <a:bodyPr/>
          <a:lstStyle/>
          <a:p>
            <a:r>
              <a:rPr lang="ru-RU" altLang="ru-RU" b="1">
                <a:solidFill>
                  <a:srgbClr val="003366"/>
                </a:solidFill>
              </a:rPr>
              <a:t>Йод в организме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28775"/>
            <a:ext cx="5046662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В организме человека содержится 25 мг йода. </a:t>
            </a:r>
          </a:p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Это довольно маленькое количество, но значение этого элемента очень велико. Дело в том, что большая часть йода находится в щитовидной железе, которая играет ведущую роль в организме, регулируя обмен веществ. </a:t>
            </a:r>
          </a:p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Поэтому дефицит йода ведет к серьезным сбоям всех его систем. </a:t>
            </a:r>
          </a:p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В результате страдает умственное и физическое развитие человека, возникает так называемый эндемический зоб.</a:t>
            </a:r>
          </a:p>
        </p:txBody>
      </p:sp>
      <p:pic>
        <p:nvPicPr>
          <p:cNvPr id="16390" name="Picture 6" descr="imagesCAZJIM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557338"/>
            <a:ext cx="287972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78400" cy="1143000"/>
          </a:xfrm>
        </p:spPr>
        <p:txBody>
          <a:bodyPr/>
          <a:lstStyle/>
          <a:p>
            <a:r>
              <a:rPr lang="ru-RU" altLang="ru-RU" b="1">
                <a:solidFill>
                  <a:srgbClr val="003366"/>
                </a:solidFill>
              </a:rPr>
              <a:t>Йод в организме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557338"/>
            <a:ext cx="6840537" cy="4535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Суточная потребность человека в йоде составляет примерно 3 мкг на 1 кг массы. 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Во время беременности, при усиленном росте и переохлаждении тела эта потребность увеличивается. 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Большие дозы йода, уже 2-3 г, смертельно опасны для человека. Но это касается только чистого элемента йода. А неорганические соли йода – йодиды – вполне безвредны. 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Даже если после приема большого количества йодидов концентрация йода в крови повысится в 1000 раз, то уже спустя 24 часа она придет в норму. 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Выводится йод из организма почками и слюнными железами.</a:t>
            </a:r>
          </a:p>
        </p:txBody>
      </p:sp>
      <p:pic>
        <p:nvPicPr>
          <p:cNvPr id="32772" name="Picture 4" descr="imagesCAM748O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81300"/>
            <a:ext cx="12954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ru-RU" altLang="ru-RU" sz="3200" b="1"/>
              <a:t/>
            </a:r>
            <a:br>
              <a:rPr lang="ru-RU" altLang="ru-RU" sz="3200" b="1"/>
            </a:br>
            <a:r>
              <a:rPr lang="ru-RU" altLang="ru-RU" sz="3200" b="1"/>
              <a:t/>
            </a:r>
            <a:br>
              <a:rPr lang="ru-RU" altLang="ru-RU" sz="3200" b="1"/>
            </a:br>
            <a:r>
              <a:rPr lang="ru-RU" altLang="ru-RU" sz="2800" b="1">
                <a:solidFill>
                  <a:srgbClr val="003366"/>
                </a:solidFill>
              </a:rPr>
              <a:t>Функции йода в организме</a:t>
            </a:r>
            <a:br>
              <a:rPr lang="ru-RU" altLang="ru-RU" sz="2800" b="1">
                <a:solidFill>
                  <a:srgbClr val="003366"/>
                </a:solidFill>
              </a:rPr>
            </a:br>
            <a:endParaRPr lang="ru-RU" altLang="ru-RU" sz="2800" b="1">
              <a:solidFill>
                <a:srgbClr val="003366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35937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Йод выполняет в организме следующие функции. При наличии в организме человека достаточного количества йода он, сосредоточиваясь в основном в щитовидной железе, за каждый цикл кровообращения – 17 минут – убивает нестойких микробов, тем или иным способом попавших в кровь.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Стойкие микробы ослабляются при прохождении крови через щитовидную железу и через несколько циклов кровообращения погибают.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При низком содержании йода железа лишается необходимого ей для нормального функционирования элемента. 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Существует прямая зависимость между запасом энергии у человека и уровнем потребления им в том или ином виде йода.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313" y="333375"/>
            <a:ext cx="5759451" cy="796925"/>
          </a:xfrm>
        </p:spPr>
        <p:txBody>
          <a:bodyPr/>
          <a:lstStyle/>
          <a:p>
            <a:r>
              <a:rPr lang="ru-RU" altLang="ru-RU" sz="2800" b="1">
                <a:solidFill>
                  <a:srgbClr val="003366"/>
                </a:solidFill>
              </a:rPr>
              <a:t/>
            </a:r>
            <a:br>
              <a:rPr lang="ru-RU" altLang="ru-RU" sz="2800" b="1">
                <a:solidFill>
                  <a:srgbClr val="003366"/>
                </a:solidFill>
              </a:rPr>
            </a:br>
            <a:r>
              <a:rPr lang="ru-RU" altLang="ru-RU" sz="2800" b="1">
                <a:solidFill>
                  <a:srgbClr val="003366"/>
                </a:solidFill>
              </a:rPr>
              <a:t>       </a:t>
            </a:r>
            <a:r>
              <a:rPr lang="ru-RU" altLang="ru-RU" sz="2800" b="1">
                <a:solidFill>
                  <a:srgbClr val="0033CC"/>
                </a:solidFill>
              </a:rPr>
              <a:t>Функции йода в организме</a:t>
            </a:r>
            <a:r>
              <a:rPr lang="ru-RU" altLang="ru-RU" sz="2800" b="1">
                <a:solidFill>
                  <a:srgbClr val="003366"/>
                </a:solidFill>
              </a:rPr>
              <a:t/>
            </a:r>
            <a:br>
              <a:rPr lang="ru-RU" altLang="ru-RU" sz="2800" b="1">
                <a:solidFill>
                  <a:srgbClr val="003366"/>
                </a:solidFill>
              </a:rPr>
            </a:br>
            <a:endParaRPr lang="ru-RU" altLang="ru-RU" sz="2800" b="1">
              <a:solidFill>
                <a:srgbClr val="003366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6227763" cy="4525963"/>
          </a:xfrm>
        </p:spPr>
        <p:txBody>
          <a:bodyPr/>
          <a:lstStyle/>
          <a:p>
            <a:r>
              <a:rPr lang="ru-RU" altLang="ru-RU">
                <a:solidFill>
                  <a:srgbClr val="0033CC"/>
                </a:solidFill>
              </a:rPr>
              <a:t>Вторая функция йода – оказывать успокаивающее действие на человека. Принимая по одной чайной ложке синего йода в день, можно избавиться от хронического стресса и раздражительности.</a:t>
            </a:r>
          </a:p>
          <a:p>
            <a:endParaRPr lang="ru-RU" altLang="ru-RU">
              <a:solidFill>
                <a:srgbClr val="0033CC"/>
              </a:solidFill>
            </a:endParaRPr>
          </a:p>
        </p:txBody>
      </p:sp>
      <p:pic>
        <p:nvPicPr>
          <p:cNvPr id="34822" name="Picture 6" descr="imagesCAWNF2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060575"/>
            <a:ext cx="1647825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6084888" cy="941387"/>
          </a:xfrm>
        </p:spPr>
        <p:txBody>
          <a:bodyPr/>
          <a:lstStyle/>
          <a:p>
            <a:r>
              <a:rPr lang="ru-RU" altLang="ru-RU" sz="2800" b="1">
                <a:solidFill>
                  <a:srgbClr val="0033CC"/>
                </a:solidFill>
              </a:rPr>
              <a:t>"Химия наука о чудесах!"</a:t>
            </a:r>
            <a:br>
              <a:rPr lang="ru-RU" altLang="ru-RU" sz="2800" b="1">
                <a:solidFill>
                  <a:srgbClr val="0033CC"/>
                </a:solidFill>
              </a:rPr>
            </a:br>
            <a:endParaRPr lang="ru-RU" altLang="ru-RU" sz="2800" b="1">
              <a:solidFill>
                <a:srgbClr val="0033CC"/>
              </a:solidFill>
            </a:endParaRPr>
          </a:p>
        </p:txBody>
      </p:sp>
      <p:pic>
        <p:nvPicPr>
          <p:cNvPr id="74756" name="Picture 4" descr="PR2010050813352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412875"/>
            <a:ext cx="8785225" cy="4895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78400" cy="1143000"/>
          </a:xfrm>
        </p:spPr>
        <p:txBody>
          <a:bodyPr/>
          <a:lstStyle/>
          <a:p>
            <a:r>
              <a:rPr lang="ru-RU" altLang="ru-RU" sz="3200" b="1">
                <a:solidFill>
                  <a:srgbClr val="003366"/>
                </a:solidFill>
              </a:rPr>
              <a:t>Функции йода в организме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rgbClr val="0033CC"/>
                </a:solidFill>
              </a:rPr>
              <a:t>Третья функция йода в организме человека – повышение умственных способностей. </a:t>
            </a:r>
          </a:p>
          <a:p>
            <a:r>
              <a:rPr lang="ru-RU" altLang="ru-RU">
                <a:solidFill>
                  <a:srgbClr val="0033CC"/>
                </a:solidFill>
              </a:rPr>
              <a:t>Под воздействием йода в организме происходят окислительные процессы, положительно влияющие на мозговую деятельность, повышается эластичность кровеносных сосудов.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06963" cy="1143000"/>
          </a:xfrm>
        </p:spPr>
        <p:txBody>
          <a:bodyPr/>
          <a:lstStyle/>
          <a:p>
            <a:r>
              <a:rPr lang="ru-RU" altLang="ru-RU" sz="3200" b="1">
                <a:solidFill>
                  <a:srgbClr val="3333FF"/>
                </a:solidFill>
              </a:rPr>
              <a:t>Функции йода в организме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483225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b="1">
                <a:solidFill>
                  <a:srgbClr val="0033CC"/>
                </a:solidFill>
              </a:rPr>
              <a:t>Организм человека не только не нуждается в больших количествах йода, но и с удивительным постоянством сохраняет в крови постоянную концентрацию (10-5  – 10-6 %) йода, так называемое йодное зеркало крови.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b="1">
                <a:solidFill>
                  <a:srgbClr val="0033CC"/>
                </a:solidFill>
              </a:rPr>
              <a:t>Из общего количества йода в организме около 25 мг, больше половины находится в щитовидной железе.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 b="1">
                <a:solidFill>
                  <a:srgbClr val="0033CC"/>
                </a:solidFill>
              </a:rPr>
              <a:t>Почти весь йод, содержащийся в этой железе, входит в состав различных производных тирозина – гормона щитовидной железы, и только незначительная часть его около 1% находится в виде неорганического йода.</a:t>
            </a:r>
          </a:p>
        </p:txBody>
      </p:sp>
      <p:pic>
        <p:nvPicPr>
          <p:cNvPr id="35849" name="Picture 9" descr="imagesCAY1DDI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349500"/>
            <a:ext cx="2376487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5184775" cy="1223963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Недостаток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>
                <a:solidFill>
                  <a:srgbClr val="0033CC"/>
                </a:solidFill>
              </a:rPr>
              <a:t>Дефицитом йода страдают около 1,5 миллиарда человек в мире, а в России – примерно 70 % населения. В регионах с выраженным йодным дефицитом средний показатель умственного развития на 20 % ниже, чем в других местностях.</a:t>
            </a:r>
            <a:endParaRPr lang="it-IT" altLang="ru-RU" sz="2400" b="1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400" b="1">
                <a:solidFill>
                  <a:srgbClr val="0033CC"/>
                </a:solidFill>
              </a:rPr>
              <a:t>Еще в 1854 г. Француз Шатен – превосходный химик-аналитик обнаружил, что распространенность заболевания зобом находится в прямой зависимости от содержания йода в воздухе, почве, потребляемой людьми пище. </a:t>
            </a:r>
            <a:endParaRPr lang="ru-RU" altLang="ru-RU" sz="24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5508625" cy="796925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Недостаток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>
                <a:solidFill>
                  <a:srgbClr val="0033CC"/>
                </a:solidFill>
              </a:rPr>
              <a:t> </a:t>
            </a:r>
            <a:r>
              <a:rPr lang="ru-RU" altLang="ru-RU" sz="2800" b="1">
                <a:solidFill>
                  <a:srgbClr val="0033CC"/>
                </a:solidFill>
              </a:rPr>
              <a:t>Каждому человеку необходимо следить за содержанием йода в организме, особенно женщинам и детям. Одно из самых грозных проявлений йододефицита:</a:t>
            </a:r>
            <a:endParaRPr lang="it-IT" altLang="ru-RU" sz="2800" b="1">
              <a:solidFill>
                <a:srgbClr val="0033CC"/>
              </a:solidFill>
            </a:endParaRPr>
          </a:p>
          <a:p>
            <a:r>
              <a:rPr lang="it-IT" altLang="ru-RU" sz="2800" b="1">
                <a:solidFill>
                  <a:srgbClr val="0033CC"/>
                </a:solidFill>
              </a:rPr>
              <a:t>врожденные уродства плода</a:t>
            </a:r>
          </a:p>
          <a:p>
            <a:r>
              <a:rPr lang="it-IT" altLang="ru-RU" sz="2800" b="1">
                <a:solidFill>
                  <a:srgbClr val="0033CC"/>
                </a:solidFill>
              </a:rPr>
              <a:t>рождение мертвых детей</a:t>
            </a:r>
          </a:p>
          <a:p>
            <a:r>
              <a:rPr lang="it-IT" altLang="ru-RU" sz="2800" b="1">
                <a:solidFill>
                  <a:srgbClr val="0033CC"/>
                </a:solidFill>
              </a:rPr>
              <a:t>бесплодие</a:t>
            </a:r>
          </a:p>
          <a:p>
            <a:r>
              <a:rPr lang="it-IT" altLang="ru-RU" sz="2800" b="1">
                <a:solidFill>
                  <a:srgbClr val="0033CC"/>
                </a:solidFill>
              </a:rPr>
              <a:t>невынашивание беременности</a:t>
            </a:r>
            <a:endParaRPr lang="ru-RU" altLang="ru-RU" sz="2800" b="1">
              <a:solidFill>
                <a:srgbClr val="0033CC"/>
              </a:solidFill>
            </a:endParaRPr>
          </a:p>
          <a:p>
            <a:r>
              <a:rPr lang="ru-RU" altLang="ru-RU" sz="2800" b="1">
                <a:solidFill>
                  <a:srgbClr val="0033CC"/>
                </a:solidFill>
              </a:rPr>
              <a:t>отставание детей в росте и развитии</a:t>
            </a:r>
            <a:endParaRPr lang="it-IT" altLang="ru-RU" sz="28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78400" cy="1354137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Недостаток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27538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ru-RU" sz="2400">
                <a:solidFill>
                  <a:srgbClr val="0033CC"/>
                </a:solidFill>
              </a:rPr>
              <a:t>умственная отсталость</a:t>
            </a:r>
            <a:endParaRPr lang="ru-RU" altLang="ru-RU" sz="24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0033CC"/>
                </a:solidFill>
              </a:rPr>
              <a:t>риск развития рака щитовидной железы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0033CC"/>
                </a:solidFill>
              </a:rPr>
              <a:t>снижение физических и интеллектуальных возможностей</a:t>
            </a:r>
            <a:endParaRPr lang="it-IT" altLang="ru-RU" sz="24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400">
                <a:solidFill>
                  <a:srgbClr val="0033CC"/>
                </a:solidFill>
              </a:rPr>
              <a:t>падение трудоспособности</a:t>
            </a:r>
            <a:endParaRPr lang="ru-RU" altLang="ru-RU" sz="24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0033CC"/>
                </a:solidFill>
              </a:rPr>
              <a:t>р</a:t>
            </a:r>
            <a:r>
              <a:rPr lang="it-IT" altLang="ru-RU" sz="2400">
                <a:solidFill>
                  <a:srgbClr val="0033CC"/>
                </a:solidFill>
              </a:rPr>
              <a:t>аздражительность</a:t>
            </a:r>
            <a:endParaRPr lang="ru-RU" altLang="ru-RU" sz="24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400">
                <a:solidFill>
                  <a:srgbClr val="0033CC"/>
                </a:solidFill>
              </a:rPr>
              <a:t> головные боли </a:t>
            </a:r>
            <a:endParaRPr lang="ru-RU" altLang="ru-RU" sz="24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400">
                <a:solidFill>
                  <a:srgbClr val="0033CC"/>
                </a:solidFill>
              </a:rPr>
              <a:t> повышается артериальное давление</a:t>
            </a:r>
            <a:r>
              <a:rPr lang="ru-RU" altLang="ru-RU" sz="2400">
                <a:solidFill>
                  <a:srgbClr val="0033CC"/>
                </a:solidFill>
              </a:rPr>
              <a:t> и</a:t>
            </a:r>
            <a:r>
              <a:rPr lang="it-IT" altLang="ru-RU" sz="2400">
                <a:solidFill>
                  <a:srgbClr val="0033CC"/>
                </a:solidFill>
              </a:rPr>
              <a:t> уровень холестерина в крови</a:t>
            </a:r>
            <a:r>
              <a:rPr lang="ru-RU" altLang="ru-RU" sz="2400">
                <a:solidFill>
                  <a:srgbClr val="0033CC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0033CC"/>
                </a:solidFill>
              </a:rPr>
              <a:t>ослабевают защитные силы организма (иммунитет)</a:t>
            </a:r>
          </a:p>
          <a:p>
            <a:pPr>
              <a:lnSpc>
                <a:spcPct val="90000"/>
              </a:lnSpc>
            </a:pPr>
            <a:endParaRPr lang="ru-RU" altLang="ru-RU" sz="2400"/>
          </a:p>
        </p:txBody>
      </p:sp>
      <p:pic>
        <p:nvPicPr>
          <p:cNvPr id="113668" name="Picture 4" descr="imagesCAB3AN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7813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5292725" cy="868363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Недостаток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altLang="ru-RU">
                <a:solidFill>
                  <a:schemeClr val="accent2"/>
                </a:solidFill>
              </a:rPr>
              <a:t>Признаки йодной недостаточности:</a:t>
            </a:r>
          </a:p>
          <a:p>
            <a:r>
              <a:rPr lang="ru-RU" altLang="ru-RU">
                <a:solidFill>
                  <a:schemeClr val="accent2"/>
                </a:solidFill>
              </a:rPr>
              <a:t>сильная усталость и быстрая утомляемость;</a:t>
            </a:r>
          </a:p>
          <a:p>
            <a:r>
              <a:rPr lang="ru-RU" altLang="ru-RU">
                <a:solidFill>
                  <a:schemeClr val="accent2"/>
                </a:solidFill>
              </a:rPr>
              <a:t>повышенная раздражительность, чувство разбитости по утрам;</a:t>
            </a:r>
          </a:p>
          <a:p>
            <a:r>
              <a:rPr lang="ru-RU" altLang="ru-RU">
                <a:solidFill>
                  <a:schemeClr val="accent2"/>
                </a:solidFill>
              </a:rPr>
              <a:t>недостаточная функция щитовидной железы;</a:t>
            </a:r>
            <a:endParaRPr lang="it-IT" altLang="ru-RU">
              <a:solidFill>
                <a:schemeClr val="accent2"/>
              </a:solidFill>
            </a:endParaRPr>
          </a:p>
          <a:p>
            <a:r>
              <a:rPr lang="it-IT" altLang="ru-RU">
                <a:solidFill>
                  <a:schemeClr val="accent2"/>
                </a:solidFill>
              </a:rPr>
              <a:t>эндометрический зоб.</a:t>
            </a:r>
            <a:endParaRPr lang="ru-RU" alt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5364163" cy="796925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Недостаток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28775"/>
            <a:ext cx="496887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О широком распространении болезни (увеличении щитовидной железы), можно судить даже по произведению живописи. Один из лучших портретов Рубенса «Соломенная шляпка». У красивой женщины, изображённой на портрете, заметна припухлость кожи (врач сразу сказал бы: увеличена щитовидка). </a:t>
            </a:r>
          </a:p>
          <a:p>
            <a:pPr>
              <a:lnSpc>
                <a:spcPct val="80000"/>
              </a:lnSpc>
            </a:pPr>
            <a:endParaRPr lang="ru-RU" altLang="ru-RU" sz="20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20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</a:rPr>
              <a:t>Те же симптомы и у Андромеды с картины «Персей и Андромеда».</a:t>
            </a:r>
          </a:p>
          <a:p>
            <a:pPr>
              <a:lnSpc>
                <a:spcPct val="80000"/>
              </a:lnSpc>
            </a:pPr>
            <a:endParaRPr lang="ru-RU" altLang="ru-RU" sz="20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20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2000" b="1">
              <a:solidFill>
                <a:schemeClr val="accent2"/>
              </a:solidFill>
            </a:endParaRP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-342792" bIns="0" anchor="ctr">
            <a:spAutoFit/>
          </a:bodyPr>
          <a:lstStyle/>
          <a:p>
            <a:endParaRPr lang="ru-RU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0" y="2143125"/>
            <a:ext cx="1073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ru-RU" altLang="ru-RU" sz="1800">
              <a:solidFill>
                <a:schemeClr val="tx1"/>
              </a:solidFill>
            </a:endParaRPr>
          </a:p>
        </p:txBody>
      </p:sp>
      <p:pic>
        <p:nvPicPr>
          <p:cNvPr id="49163" name="Picture 1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844675"/>
            <a:ext cx="3743325" cy="321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5410200" cy="1143000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Недостаток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chemeClr val="accent2"/>
                </a:solidFill>
              </a:rPr>
              <a:t>Признаки йодной недостаточности видны так же у некоторых людей, изображенных на портретах и картинах Рембрандта, Дюрера, Ван – Дейка, Матисса.</a:t>
            </a:r>
          </a:p>
          <a:p>
            <a:endParaRPr lang="ru-RU" altLang="ru-RU" sz="2800"/>
          </a:p>
        </p:txBody>
      </p:sp>
      <p:pic>
        <p:nvPicPr>
          <p:cNvPr id="104455" name="Picture 7" descr="http://works.tarefer.ru/94/100034/pics/image005.jpg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628775"/>
            <a:ext cx="1600200" cy="2076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4456" name="Picture 8" descr="http://works.tarefer.ru/94/100034/pics/image004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500438"/>
            <a:ext cx="16383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4835525" cy="868363"/>
          </a:xfrm>
        </p:spPr>
        <p:txBody>
          <a:bodyPr/>
          <a:lstStyle/>
          <a:p>
            <a:r>
              <a:rPr lang="ru-RU" altLang="ru-RU" sz="2800" b="1">
                <a:solidFill>
                  <a:schemeClr val="accent2"/>
                </a:solidFill>
              </a:rPr>
              <a:t>Как определить дефицит йода в организме</a:t>
            </a:r>
            <a:br>
              <a:rPr lang="ru-RU" altLang="ru-RU" sz="2800" b="1">
                <a:solidFill>
                  <a:schemeClr val="accent2"/>
                </a:solidFill>
              </a:rPr>
            </a:br>
            <a:endParaRPr lang="ru-RU" altLang="ru-RU" sz="2800" b="1">
              <a:solidFill>
                <a:schemeClr val="accent2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3552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>
                <a:solidFill>
                  <a:schemeClr val="accent2"/>
                </a:solidFill>
              </a:rPr>
              <a:t>Существует два теста для определения йодной недостаточности. </a:t>
            </a:r>
          </a:p>
          <a:p>
            <a:pPr>
              <a:lnSpc>
                <a:spcPct val="80000"/>
              </a:lnSpc>
            </a:pPr>
            <a:r>
              <a:rPr lang="ru-RU" altLang="ru-RU" sz="2400" b="1">
                <a:solidFill>
                  <a:schemeClr val="accent2"/>
                </a:solidFill>
              </a:rPr>
              <a:t>Первый – наиболее простой, но менее показательный. Однако с его помощью вы узнаете, нуждается ли ваш организм в йоде вообще. </a:t>
            </a:r>
          </a:p>
          <a:p>
            <a:pPr>
              <a:lnSpc>
                <a:spcPct val="80000"/>
              </a:lnSpc>
            </a:pPr>
            <a:r>
              <a:rPr lang="ru-RU" altLang="ru-RU" sz="2400" b="1">
                <a:solidFill>
                  <a:schemeClr val="accent2"/>
                </a:solidFill>
              </a:rPr>
              <a:t>Второй тест помогает выявить, насколько серьезен или нет йододефицит или же его нет вообще, то есть он наиболее точный.</a:t>
            </a:r>
          </a:p>
        </p:txBody>
      </p:sp>
      <p:pic>
        <p:nvPicPr>
          <p:cNvPr id="51205" name="Picture 5" descr="imagesCA5S3I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154305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4906963" cy="941388"/>
          </a:xfrm>
        </p:spPr>
        <p:txBody>
          <a:bodyPr/>
          <a:lstStyle/>
          <a:p>
            <a:r>
              <a:rPr lang="ru-RU" altLang="ru-RU" sz="2800" b="1">
                <a:solidFill>
                  <a:schemeClr val="accent2"/>
                </a:solidFill>
              </a:rPr>
              <a:t>Как определить дефицит йода в организме</a:t>
            </a:r>
            <a:br>
              <a:rPr lang="ru-RU" altLang="ru-RU" sz="2800" b="1">
                <a:solidFill>
                  <a:schemeClr val="accent2"/>
                </a:solidFill>
              </a:rPr>
            </a:br>
            <a:endParaRPr lang="ru-RU" altLang="ru-RU" sz="2800" b="1">
              <a:solidFill>
                <a:schemeClr val="accent2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 b="1">
                <a:solidFill>
                  <a:schemeClr val="accent2"/>
                </a:solidFill>
              </a:rPr>
              <a:t>Первый простой тест </a:t>
            </a:r>
          </a:p>
          <a:p>
            <a:r>
              <a:rPr lang="ru-RU" altLang="ru-RU" sz="2800" b="1">
                <a:solidFill>
                  <a:schemeClr val="accent2"/>
                </a:solidFill>
              </a:rPr>
              <a:t>Обмакнув ватную палочку в спиртовой раствор йода, нанесите йодную сетку на любой участок кожи, кроме области щитовидной железы. На следующий день внимательно рассмотрите это место. </a:t>
            </a:r>
          </a:p>
          <a:p>
            <a:r>
              <a:rPr lang="ru-RU" altLang="ru-RU" sz="2800" b="1">
                <a:solidFill>
                  <a:schemeClr val="accent2"/>
                </a:solidFill>
              </a:rPr>
              <a:t>Если вы ничего не обнаружите, то ваш организм нуждается в йоде, если следы йода останутся – у вас нет йододефицита.</a:t>
            </a:r>
          </a:p>
          <a:p>
            <a:endParaRPr lang="ru-RU" altLang="ru-RU" sz="2800" b="1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49275"/>
            <a:ext cx="5184775" cy="796925"/>
          </a:xfrm>
        </p:spPr>
        <p:txBody>
          <a:bodyPr/>
          <a:lstStyle/>
          <a:p>
            <a:r>
              <a:rPr lang="ru-RU" altLang="ru-RU" sz="2800" b="1">
                <a:solidFill>
                  <a:srgbClr val="0033CC"/>
                </a:solidFill>
              </a:rPr>
              <a:t>«Химия внутри человека »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2051050" y="2492375"/>
            <a:ext cx="4392613" cy="2376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FontTx/>
              <a:buNone/>
            </a:pPr>
            <a:r>
              <a:rPr lang="ru-RU" sz="3600" i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cs typeface="Arial" panose="020B0604020202020204" pitchFamily="34" charset="0"/>
              </a:rPr>
              <a:t>Йод.</a:t>
            </a:r>
          </a:p>
        </p:txBody>
      </p:sp>
      <p:pic>
        <p:nvPicPr>
          <p:cNvPr id="6153" name="Picture 9" descr="imagesCAYB7U6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81525"/>
            <a:ext cx="94297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imagesCAMEKY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12875"/>
            <a:ext cx="20478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imagesCAISI5Z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508500"/>
            <a:ext cx="15906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 descr="imagesCAV01E8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341438"/>
            <a:ext cx="21240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5292725" cy="796925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Как определить дефицит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>
                <a:solidFill>
                  <a:srgbClr val="0033CC"/>
                </a:solidFill>
              </a:rPr>
              <a:t>В</a:t>
            </a:r>
            <a:r>
              <a:rPr lang="it-IT" altLang="ru-RU">
                <a:solidFill>
                  <a:srgbClr val="0033CC"/>
                </a:solidFill>
              </a:rPr>
              <a:t>торой тест. Перед тем как ложиться спать, нанесите на кожу в области предплечья три линии йодного раствора: тонкую, чуть толще и самую толстую. Если утром исчезла первая линия – с йодом у вас все в порядке. Если исчезли первые две – обратите внимание на состояние здоровья.  А если не осталось ни одной линии – у вас явный недостаток йода.</a:t>
            </a:r>
            <a:r>
              <a:rPr lang="ru-RU" altLang="ru-RU">
                <a:solidFill>
                  <a:srgbClr val="0033CC"/>
                </a:solidFill>
              </a:rPr>
              <a:t>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5435600" cy="941388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Как определить дефицит йода в организме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33CC"/>
                </a:solidFill>
              </a:rPr>
              <a:t>Зоб значительных размеров оказывает механическое давление на соседние органы, изменяет объем шеи, в результате чего может сопровождаться следующими симптомами: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0033CC"/>
                </a:solidFill>
              </a:rPr>
              <a:t>неприятные ощущения в области шеи при застегнутом воротнике</a:t>
            </a:r>
            <a:endParaRPr lang="it-IT" altLang="ru-RU" sz="200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ru-RU" sz="2000">
                <a:solidFill>
                  <a:srgbClr val="0033CC"/>
                </a:solidFill>
              </a:rPr>
              <a:t>чувство давления, комка в горле</a:t>
            </a:r>
          </a:p>
          <a:p>
            <a:pPr>
              <a:lnSpc>
                <a:spcPct val="80000"/>
              </a:lnSpc>
            </a:pPr>
            <a:r>
              <a:rPr lang="it-IT" altLang="ru-RU" sz="2000">
                <a:solidFill>
                  <a:srgbClr val="0033CC"/>
                </a:solidFill>
              </a:rPr>
              <a:t>визуальное увеличение шеи</a:t>
            </a:r>
          </a:p>
          <a:p>
            <a:pPr>
              <a:lnSpc>
                <a:spcPct val="80000"/>
              </a:lnSpc>
            </a:pPr>
            <a:r>
              <a:rPr lang="it-IT" altLang="ru-RU" sz="2000">
                <a:solidFill>
                  <a:srgbClr val="0033CC"/>
                </a:solidFill>
              </a:rPr>
              <a:t>затрудненное глотание</a:t>
            </a:r>
          </a:p>
          <a:p>
            <a:pPr>
              <a:lnSpc>
                <a:spcPct val="80000"/>
              </a:lnSpc>
            </a:pPr>
            <a:r>
              <a:rPr lang="it-IT" altLang="ru-RU" sz="2000">
                <a:solidFill>
                  <a:srgbClr val="0033CC"/>
                </a:solidFill>
              </a:rPr>
              <a:t>частое покашливание</a:t>
            </a:r>
          </a:p>
          <a:p>
            <a:pPr>
              <a:lnSpc>
                <a:spcPct val="80000"/>
              </a:lnSpc>
            </a:pPr>
            <a:r>
              <a:rPr lang="it-IT" altLang="ru-RU" sz="2000">
                <a:solidFill>
                  <a:srgbClr val="0033CC"/>
                </a:solidFill>
              </a:rPr>
              <a:t>охриплость голоса </a:t>
            </a:r>
            <a:endParaRPr lang="ru-RU" altLang="ru-RU" sz="200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2000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000">
                <a:solidFill>
                  <a:srgbClr val="0033CC"/>
                </a:solidFill>
              </a:rPr>
              <a:t>Зоб впервые обнаруживается на приеме у врача при пальпации щитовидной железы, она доступна для пальпации у большинства людей. </a:t>
            </a:r>
          </a:p>
        </p:txBody>
      </p:sp>
      <p:pic>
        <p:nvPicPr>
          <p:cNvPr id="53253" name="Picture 5" descr="imagesCAU00EQ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068638"/>
            <a:ext cx="15811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5435600" cy="868363"/>
          </a:xfrm>
        </p:spPr>
        <p:txBody>
          <a:bodyPr/>
          <a:lstStyle/>
          <a:p>
            <a:r>
              <a:rPr lang="ru-RU" altLang="ru-RU" sz="3200" b="1">
                <a:solidFill>
                  <a:srgbClr val="0033CC"/>
                </a:solidFill>
              </a:rPr>
              <a:t>Избыток йода в организме</a:t>
            </a:r>
            <a:r>
              <a:rPr lang="ru-RU" altLang="ru-RU" sz="3200" b="1"/>
              <a:t/>
            </a:r>
            <a:br>
              <a:rPr lang="ru-RU" altLang="ru-RU" sz="3200" b="1"/>
            </a:br>
            <a:endParaRPr lang="ru-RU" altLang="ru-RU" sz="3200" b="1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rgbClr val="0033CC"/>
                </a:solidFill>
              </a:rPr>
              <a:t>Как недостаток, так и избыток йода в организме оказывается вреден для него, хотя встречается очень редко. </a:t>
            </a:r>
          </a:p>
          <a:p>
            <a:r>
              <a:rPr lang="ru-RU" altLang="ru-RU">
                <a:solidFill>
                  <a:srgbClr val="0033CC"/>
                </a:solidFill>
              </a:rPr>
              <a:t>Это состояние характеризуется увеличением количества слизи в носу, появлением признаков простуды, крапивницы и других аллергических реакций.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5435600" cy="927100"/>
          </a:xfrm>
        </p:spPr>
        <p:txBody>
          <a:bodyPr/>
          <a:lstStyle/>
          <a:p>
            <a:r>
              <a:rPr lang="it-IT" altLang="ru-RU" sz="2400" b="1">
                <a:solidFill>
                  <a:schemeClr val="accent2"/>
                </a:solidFill>
              </a:rPr>
              <a:t>Группы людей</a:t>
            </a:r>
            <a:r>
              <a:rPr lang="ru-RU" altLang="ru-RU" sz="2400" b="1">
                <a:solidFill>
                  <a:schemeClr val="accent2"/>
                </a:solidFill>
              </a:rPr>
              <a:t>.</a:t>
            </a:r>
            <a:r>
              <a:rPr lang="it-IT" altLang="ru-RU" sz="2400" b="1">
                <a:solidFill>
                  <a:schemeClr val="accent2"/>
                </a:solidFill>
              </a:rPr>
              <a:t> </a:t>
            </a:r>
            <a:r>
              <a:rPr lang="ru-RU" altLang="ru-RU" sz="2400" b="1">
                <a:solidFill>
                  <a:schemeClr val="accent2"/>
                </a:solidFill>
              </a:rPr>
              <a:t/>
            </a:r>
            <a:br>
              <a:rPr lang="ru-RU" altLang="ru-RU" sz="2400" b="1">
                <a:solidFill>
                  <a:schemeClr val="accent2"/>
                </a:solidFill>
              </a:rPr>
            </a:br>
            <a:r>
              <a:rPr lang="ru-RU" altLang="ru-RU" sz="2400" b="1">
                <a:solidFill>
                  <a:schemeClr val="accent2"/>
                </a:solidFill>
              </a:rPr>
              <a:t>Потребность в йоде в мкг/сут</a:t>
            </a:r>
            <a:r>
              <a:rPr lang="ru-RU" altLang="ru-RU" sz="2400" b="1"/>
              <a:t> </a:t>
            </a:r>
            <a:br>
              <a:rPr lang="ru-RU" altLang="ru-RU" sz="2400" b="1"/>
            </a:br>
            <a:endParaRPr lang="ru-RU" altLang="ru-RU" sz="2400" b="1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ru-RU" sz="1800" b="1">
                <a:solidFill>
                  <a:schemeClr val="accent2"/>
                </a:solidFill>
              </a:rPr>
              <a:t>Дети до года</a:t>
            </a:r>
            <a:r>
              <a:rPr lang="ru-RU" altLang="ru-RU" sz="1800" b="1">
                <a:solidFill>
                  <a:schemeClr val="accent2"/>
                </a:solidFill>
              </a:rPr>
              <a:t> </a:t>
            </a:r>
            <a:r>
              <a:rPr lang="it-IT" altLang="ru-RU" sz="1800" b="1">
                <a:solidFill>
                  <a:schemeClr val="accent2"/>
                </a:solidFill>
              </a:rPr>
              <a:t>50</a:t>
            </a: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1800" b="1">
                <a:solidFill>
                  <a:schemeClr val="accent2"/>
                </a:solidFill>
              </a:rPr>
              <a:t>Дети младшего возраста (от 2 до 6 лет) </a:t>
            </a:r>
            <a:r>
              <a:rPr lang="it-IT" altLang="ru-RU" sz="1800" b="1">
                <a:solidFill>
                  <a:schemeClr val="accent2"/>
                </a:solidFill>
              </a:rPr>
              <a:t>90</a:t>
            </a: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1800" b="1">
                <a:solidFill>
                  <a:schemeClr val="accent2"/>
                </a:solidFill>
              </a:rPr>
              <a:t> Дети от 7 до 12 лет</a:t>
            </a:r>
            <a:r>
              <a:rPr lang="ru-RU" altLang="ru-RU" sz="1800" b="1">
                <a:solidFill>
                  <a:schemeClr val="accent2"/>
                </a:solidFill>
              </a:rPr>
              <a:t> </a:t>
            </a:r>
            <a:r>
              <a:rPr lang="it-IT" altLang="ru-RU" sz="1800" b="1">
                <a:solidFill>
                  <a:schemeClr val="accent2"/>
                </a:solidFill>
              </a:rPr>
              <a:t>120 </a:t>
            </a: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1800" b="1">
                <a:solidFill>
                  <a:schemeClr val="accent2"/>
                </a:solidFill>
              </a:rPr>
              <a:t>Молодые люди (от 12 лет и старше) и взрослые </a:t>
            </a:r>
            <a:r>
              <a:rPr lang="it-IT" altLang="ru-RU" sz="1800" b="1">
                <a:solidFill>
                  <a:schemeClr val="accent2"/>
                </a:solidFill>
              </a:rPr>
              <a:t>150 </a:t>
            </a: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1800" b="1">
                <a:solidFill>
                  <a:schemeClr val="accent2"/>
                </a:solidFill>
              </a:rPr>
              <a:t>Беременные и в период грудного вскармливания 200</a:t>
            </a:r>
          </a:p>
          <a:p>
            <a:pPr>
              <a:lnSpc>
                <a:spcPct val="90000"/>
              </a:lnSpc>
            </a:pPr>
            <a:endParaRPr lang="ru-RU" altLang="ru-RU" sz="1800" b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1800" b="1">
                <a:solidFill>
                  <a:schemeClr val="accent2"/>
                </a:solidFill>
              </a:rPr>
              <a:t>Люди пожилого возраста 100</a:t>
            </a:r>
            <a:r>
              <a:rPr lang="ru-RU" altLang="ru-RU" sz="1800"/>
              <a:t> </a:t>
            </a:r>
          </a:p>
        </p:txBody>
      </p:sp>
      <p:pic>
        <p:nvPicPr>
          <p:cNvPr id="59396" name="Picture 4" descr="kol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412875"/>
            <a:ext cx="5619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6" descr="kol2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60575"/>
            <a:ext cx="5715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Picture 8" descr="kol3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852738"/>
            <a:ext cx="8001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1" name="Picture 9" descr="kol3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636838"/>
            <a:ext cx="8001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2" name="Picture 10" descr="kol4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789363"/>
            <a:ext cx="323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3" name="Picture 11" descr="kol6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365625"/>
            <a:ext cx="7810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4762500" cy="868363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Суточная потребность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chemeClr val="accent2"/>
                </a:solidFill>
              </a:rPr>
              <a:t>Суточная потребность взрослого человека в йоде составляет 0,1-0,2 мг. Она увеличивается у беременных и кормящих грудью женщин, в условиях очень высоких и низких температур окружающей среды, при недостатке кислорода.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4978400" cy="868363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Источники йода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19625" cy="4525963"/>
          </a:xfrm>
        </p:spPr>
        <p:txBody>
          <a:bodyPr/>
          <a:lstStyle/>
          <a:p>
            <a:endParaRPr lang="ru-RU" altLang="ru-RU" sz="2800">
              <a:solidFill>
                <a:schemeClr val="accent2"/>
              </a:solidFill>
            </a:endParaRPr>
          </a:p>
          <a:p>
            <a:r>
              <a:rPr lang="ru-RU" altLang="ru-RU" sz="2800">
                <a:solidFill>
                  <a:schemeClr val="accent2"/>
                </a:solidFill>
              </a:rPr>
              <a:t> На 100 г продукта содержание йода :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молоко коровье – 16 мг,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кефир – 14 мг,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сливки – 9 мг,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сметана – 8 мг. </a:t>
            </a:r>
          </a:p>
          <a:p>
            <a:endParaRPr lang="ru-RU" altLang="ru-RU" sz="2800"/>
          </a:p>
        </p:txBody>
      </p:sp>
      <p:pic>
        <p:nvPicPr>
          <p:cNvPr id="81931" name="Picture 11" descr="imagesCAA3PG8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205038"/>
            <a:ext cx="3240088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4906963" cy="868363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Источники йода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Чеснок – 9 мг, 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Соя – 8 мг, 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Виноград – 8 мг, 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Салат зеленый – 8 мг,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Редис – 8 мг,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Свекла – 7 мг,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Помидоры – 6 мг,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</a:t>
            </a:r>
            <a:r>
              <a:rPr lang="it-IT" altLang="ru-RU" sz="2000">
                <a:solidFill>
                  <a:schemeClr val="accent2"/>
                </a:solidFill>
              </a:rPr>
              <a:t>Говядина</a:t>
            </a:r>
            <a:r>
              <a:rPr lang="ru-RU" altLang="ru-RU" sz="2000">
                <a:solidFill>
                  <a:schemeClr val="accent2"/>
                </a:solidFill>
              </a:rPr>
              <a:t>- </a:t>
            </a:r>
            <a:r>
              <a:rPr lang="it-IT" altLang="ru-RU" sz="2000">
                <a:solidFill>
                  <a:schemeClr val="accent2"/>
                </a:solidFill>
              </a:rPr>
              <a:t>7,2</a:t>
            </a:r>
            <a:r>
              <a:rPr lang="ru-RU" altLang="ru-RU" sz="2000">
                <a:solidFill>
                  <a:schemeClr val="accent2"/>
                </a:solidFill>
              </a:rPr>
              <a:t>мг</a:t>
            </a:r>
          </a:p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Печень говяжья</a:t>
            </a:r>
            <a:r>
              <a:rPr lang="ru-RU" altLang="ru-RU" sz="2000">
                <a:solidFill>
                  <a:schemeClr val="accent2"/>
                </a:solidFill>
              </a:rPr>
              <a:t>- </a:t>
            </a:r>
            <a:r>
              <a:rPr lang="it-IT" altLang="ru-RU" sz="2000">
                <a:solidFill>
                  <a:schemeClr val="accent2"/>
                </a:solidFill>
              </a:rPr>
              <a:t>6,3</a:t>
            </a:r>
            <a:r>
              <a:rPr lang="ru-RU" altLang="ru-RU" sz="2000">
                <a:solidFill>
                  <a:schemeClr val="accent2"/>
                </a:solidFill>
              </a:rPr>
              <a:t>мг</a:t>
            </a:r>
          </a:p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Куры</a:t>
            </a:r>
            <a:r>
              <a:rPr lang="ru-RU" altLang="ru-RU" sz="2000">
                <a:solidFill>
                  <a:schemeClr val="accent2"/>
                </a:solidFill>
              </a:rPr>
              <a:t>- </a:t>
            </a:r>
            <a:r>
              <a:rPr lang="it-IT" altLang="ru-RU" sz="2000">
                <a:solidFill>
                  <a:schemeClr val="accent2"/>
                </a:solidFill>
              </a:rPr>
              <a:t>6</a:t>
            </a:r>
            <a:r>
              <a:rPr lang="ru-RU" altLang="ru-RU" sz="2000">
                <a:solidFill>
                  <a:schemeClr val="accent2"/>
                </a:solidFill>
              </a:rPr>
              <a:t>мг</a:t>
            </a:r>
          </a:p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Хлеб ржаной</a:t>
            </a:r>
            <a:r>
              <a:rPr lang="ru-RU" altLang="ru-RU" sz="2000">
                <a:solidFill>
                  <a:schemeClr val="accent2"/>
                </a:solidFill>
              </a:rPr>
              <a:t>- </a:t>
            </a:r>
            <a:r>
              <a:rPr lang="it-IT" altLang="ru-RU" sz="2000">
                <a:solidFill>
                  <a:schemeClr val="accent2"/>
                </a:solidFill>
              </a:rPr>
              <a:t>5,6</a:t>
            </a:r>
            <a:r>
              <a:rPr lang="ru-RU" altLang="ru-RU" sz="2000">
                <a:solidFill>
                  <a:schemeClr val="accent2"/>
                </a:solidFill>
              </a:rPr>
              <a:t>мг</a:t>
            </a:r>
          </a:p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Хлеб белый</a:t>
            </a:r>
            <a:r>
              <a:rPr lang="ru-RU" altLang="ru-RU" sz="2000">
                <a:solidFill>
                  <a:schemeClr val="accent2"/>
                </a:solidFill>
              </a:rPr>
              <a:t>- </a:t>
            </a:r>
            <a:r>
              <a:rPr lang="it-IT" altLang="ru-RU" sz="2000">
                <a:solidFill>
                  <a:schemeClr val="accent2"/>
                </a:solidFill>
              </a:rPr>
              <a:t>5,6</a:t>
            </a:r>
            <a:r>
              <a:rPr lang="ru-RU" altLang="ru-RU" sz="2000">
                <a:solidFill>
                  <a:schemeClr val="accent2"/>
                </a:solidFill>
              </a:rPr>
              <a:t>мг</a:t>
            </a:r>
          </a:p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Шоколад молочный</a:t>
            </a:r>
            <a:r>
              <a:rPr lang="ru-RU" altLang="ru-RU" sz="2000">
                <a:solidFill>
                  <a:schemeClr val="accent2"/>
                </a:solidFill>
              </a:rPr>
              <a:t>- </a:t>
            </a:r>
            <a:r>
              <a:rPr lang="it-IT" altLang="ru-RU" sz="2000">
                <a:solidFill>
                  <a:schemeClr val="accent2"/>
                </a:solidFill>
              </a:rPr>
              <a:t>5,5Г</a:t>
            </a:r>
            <a:endParaRPr lang="ru-RU" altLang="ru-RU" sz="2000">
              <a:solidFill>
                <a:schemeClr val="accent2"/>
              </a:solidFill>
            </a:endParaRPr>
          </a:p>
        </p:txBody>
      </p:sp>
      <p:pic>
        <p:nvPicPr>
          <p:cNvPr id="82951" name="Picture 7" descr="imagesCAW6GL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437063"/>
            <a:ext cx="22860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953" name="Picture 9" descr="imagesCALHBS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628775"/>
            <a:ext cx="152400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954" name="Picture 10" descr="imagesCA0FGK2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7813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4835525" cy="796925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Источники йода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67325" cy="4525963"/>
          </a:xfrm>
        </p:spPr>
        <p:txBody>
          <a:bodyPr/>
          <a:lstStyle/>
          <a:p>
            <a:r>
              <a:rPr lang="ru-RU" altLang="ru-RU" sz="2800">
                <a:solidFill>
                  <a:schemeClr val="accent2"/>
                </a:solidFill>
              </a:rPr>
              <a:t>Картофель – 5 мг,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Морковь – 5 мг,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Горошек зеленый – 5 мг;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Яблоки, апельсины, вишня, баклажаны – по 2 мг;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Груши, абрикосы, крыжовник, смородина черная – по 1 мг.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 Я</a:t>
            </a:r>
            <a:r>
              <a:rPr lang="it-IT" altLang="ru-RU" sz="2800">
                <a:solidFill>
                  <a:schemeClr val="accent2"/>
                </a:solidFill>
              </a:rPr>
              <a:t>йцо куриное</a:t>
            </a:r>
            <a:r>
              <a:rPr lang="ru-RU" altLang="ru-RU" sz="2800">
                <a:solidFill>
                  <a:schemeClr val="accent2"/>
                </a:solidFill>
              </a:rPr>
              <a:t> -</a:t>
            </a:r>
            <a:r>
              <a:rPr lang="it-IT" altLang="ru-RU" sz="2800">
                <a:solidFill>
                  <a:schemeClr val="accent2"/>
                </a:solidFill>
              </a:rPr>
              <a:t>20</a:t>
            </a:r>
            <a:r>
              <a:rPr lang="ru-RU" altLang="ru-RU" sz="2800">
                <a:solidFill>
                  <a:schemeClr val="accent2"/>
                </a:solidFill>
              </a:rPr>
              <a:t>мг</a:t>
            </a:r>
            <a:endParaRPr lang="ru-RU" altLang="ru-RU" sz="2800"/>
          </a:p>
          <a:p>
            <a:endParaRPr lang="ru-RU" altLang="ru-RU" sz="2800"/>
          </a:p>
        </p:txBody>
      </p:sp>
      <p:pic>
        <p:nvPicPr>
          <p:cNvPr id="92164" name="Picture 4" descr="imagesCAPDW00F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052513"/>
            <a:ext cx="2009775" cy="167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165" name="Picture 5" descr="imagesCA0OL1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437063"/>
            <a:ext cx="21240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66" name="Picture 6" descr="imagesCA2Y7G5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781300"/>
            <a:ext cx="21336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5122863" cy="941388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Источники йода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906963" cy="4525963"/>
          </a:xfrm>
        </p:spPr>
        <p:txBody>
          <a:bodyPr/>
          <a:lstStyle/>
          <a:p>
            <a:r>
              <a:rPr lang="ru-RU" altLang="ru-RU" sz="2800">
                <a:solidFill>
                  <a:schemeClr val="accent2"/>
                </a:solidFill>
              </a:rPr>
              <a:t>пшенная крупа – 4,5 мг,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гречневая  крупа– 3,3 мг,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пшеничная крупа– 1,5 мг 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 рисовая крупа– 1,3 мг.</a:t>
            </a:r>
          </a:p>
          <a:p>
            <a:endParaRPr lang="ru-RU" altLang="ru-RU" sz="2800"/>
          </a:p>
        </p:txBody>
      </p:sp>
      <p:pic>
        <p:nvPicPr>
          <p:cNvPr id="83974" name="Picture 6" descr="imagesCAIK1E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0021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76" name="Picture 8" descr="untitled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365625"/>
            <a:ext cx="23907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5483225" cy="868363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Источники йода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35525" cy="4525963"/>
          </a:xfrm>
        </p:spPr>
        <p:txBody>
          <a:bodyPr/>
          <a:lstStyle/>
          <a:p>
            <a:endParaRPr lang="ru-RU" altLang="ru-RU" sz="2800" b="1">
              <a:solidFill>
                <a:schemeClr val="accent2"/>
              </a:solidFill>
            </a:endParaRPr>
          </a:p>
          <a:p>
            <a:r>
              <a:rPr lang="it-IT" altLang="ru-RU" sz="2800">
                <a:solidFill>
                  <a:srgbClr val="0033CC"/>
                </a:solidFill>
              </a:rPr>
              <a:t>Хек серебристый</a:t>
            </a:r>
            <a:r>
              <a:rPr lang="ru-RU" altLang="ru-RU" sz="2800">
                <a:solidFill>
                  <a:srgbClr val="0033CC"/>
                </a:solidFill>
              </a:rPr>
              <a:t>-</a:t>
            </a:r>
            <a:r>
              <a:rPr lang="it-IT" altLang="ru-RU" sz="2800">
                <a:solidFill>
                  <a:srgbClr val="0033CC"/>
                </a:solidFill>
              </a:rPr>
              <a:t>430</a:t>
            </a:r>
            <a:endParaRPr lang="ru-RU" altLang="ru-RU" sz="2800">
              <a:solidFill>
                <a:srgbClr val="0033CC"/>
              </a:solidFill>
            </a:endParaRPr>
          </a:p>
          <a:p>
            <a:r>
              <a:rPr lang="it-IT" altLang="ru-RU" sz="2800">
                <a:solidFill>
                  <a:srgbClr val="0033CC"/>
                </a:solidFill>
              </a:rPr>
              <a:t>Лосось</a:t>
            </a:r>
            <a:r>
              <a:rPr lang="ru-RU" altLang="ru-RU" sz="2800">
                <a:solidFill>
                  <a:srgbClr val="0033CC"/>
                </a:solidFill>
              </a:rPr>
              <a:t>-</a:t>
            </a:r>
            <a:r>
              <a:rPr lang="it-IT" altLang="ru-RU" sz="2800">
                <a:solidFill>
                  <a:srgbClr val="0033CC"/>
                </a:solidFill>
              </a:rPr>
              <a:t>260</a:t>
            </a:r>
            <a:endParaRPr lang="ru-RU" altLang="ru-RU" sz="2800">
              <a:solidFill>
                <a:srgbClr val="0033CC"/>
              </a:solidFill>
            </a:endParaRPr>
          </a:p>
          <a:p>
            <a:r>
              <a:rPr lang="it-IT" altLang="ru-RU" sz="2800">
                <a:solidFill>
                  <a:srgbClr val="0033CC"/>
                </a:solidFill>
              </a:rPr>
              <a:t>Камбала</a:t>
            </a:r>
            <a:r>
              <a:rPr lang="ru-RU" altLang="ru-RU" sz="2800">
                <a:solidFill>
                  <a:srgbClr val="0033CC"/>
                </a:solidFill>
              </a:rPr>
              <a:t>-</a:t>
            </a:r>
            <a:r>
              <a:rPr lang="it-IT" altLang="ru-RU" sz="2800">
                <a:solidFill>
                  <a:srgbClr val="0033CC"/>
                </a:solidFill>
              </a:rPr>
              <a:t>190</a:t>
            </a:r>
            <a:endParaRPr lang="ru-RU" altLang="ru-RU" sz="2800">
              <a:solidFill>
                <a:srgbClr val="0033CC"/>
              </a:solidFill>
            </a:endParaRPr>
          </a:p>
          <a:p>
            <a:r>
              <a:rPr lang="it-IT" altLang="ru-RU" sz="2800">
                <a:solidFill>
                  <a:srgbClr val="0033CC"/>
                </a:solidFill>
              </a:rPr>
              <a:t>Треска</a:t>
            </a:r>
            <a:r>
              <a:rPr lang="ru-RU" altLang="ru-RU" sz="2800">
                <a:solidFill>
                  <a:srgbClr val="0033CC"/>
                </a:solidFill>
              </a:rPr>
              <a:t>-</a:t>
            </a:r>
            <a:r>
              <a:rPr lang="it-IT" altLang="ru-RU" sz="2800">
                <a:solidFill>
                  <a:srgbClr val="0033CC"/>
                </a:solidFill>
              </a:rPr>
              <a:t>135</a:t>
            </a:r>
            <a:endParaRPr lang="ru-RU" altLang="ru-RU" sz="2800">
              <a:solidFill>
                <a:srgbClr val="0033CC"/>
              </a:solidFill>
            </a:endParaRPr>
          </a:p>
          <a:p>
            <a:r>
              <a:rPr lang="ru-RU" altLang="ru-RU" sz="2800">
                <a:solidFill>
                  <a:srgbClr val="0033CC"/>
                </a:solidFill>
              </a:rPr>
              <a:t>Кре</a:t>
            </a:r>
            <a:r>
              <a:rPr lang="it-IT" altLang="ru-RU" sz="2800">
                <a:solidFill>
                  <a:srgbClr val="0033CC"/>
                </a:solidFill>
              </a:rPr>
              <a:t>ветки</a:t>
            </a:r>
            <a:r>
              <a:rPr lang="ru-RU" altLang="ru-RU" sz="2800">
                <a:solidFill>
                  <a:srgbClr val="0033CC"/>
                </a:solidFill>
              </a:rPr>
              <a:t>-</a:t>
            </a:r>
            <a:r>
              <a:rPr lang="it-IT" altLang="ru-RU" sz="2800">
                <a:solidFill>
                  <a:srgbClr val="0033CC"/>
                </a:solidFill>
              </a:rPr>
              <a:t>110</a:t>
            </a:r>
            <a:endParaRPr lang="ru-RU" altLang="ru-RU" sz="2800">
              <a:solidFill>
                <a:srgbClr val="0033CC"/>
              </a:solidFill>
            </a:endParaRPr>
          </a:p>
          <a:p>
            <a:r>
              <a:rPr lang="ru-RU" altLang="ru-RU" sz="2800">
                <a:solidFill>
                  <a:srgbClr val="0033CC"/>
                </a:solidFill>
              </a:rPr>
              <a:t>М</a:t>
            </a:r>
            <a:r>
              <a:rPr lang="it-IT" altLang="ru-RU" sz="2800">
                <a:solidFill>
                  <a:srgbClr val="0033CC"/>
                </a:solidFill>
              </a:rPr>
              <a:t>орс</a:t>
            </a:r>
            <a:r>
              <a:rPr lang="ru-RU" altLang="ru-RU" sz="2800">
                <a:solidFill>
                  <a:srgbClr val="0033CC"/>
                </a:solidFill>
              </a:rPr>
              <a:t>кая</a:t>
            </a:r>
            <a:r>
              <a:rPr lang="it-IT" altLang="ru-RU" sz="2800">
                <a:solidFill>
                  <a:srgbClr val="0033CC"/>
                </a:solidFill>
              </a:rPr>
              <a:t> капуст</a:t>
            </a:r>
            <a:r>
              <a:rPr lang="ru-RU" altLang="ru-RU" sz="2800">
                <a:solidFill>
                  <a:srgbClr val="0033CC"/>
                </a:solidFill>
              </a:rPr>
              <a:t>а-430</a:t>
            </a:r>
            <a:r>
              <a:rPr lang="it-IT" altLang="ru-RU" sz="2800">
                <a:solidFill>
                  <a:srgbClr val="0033CC"/>
                </a:solidFill>
              </a:rPr>
              <a:t> </a:t>
            </a:r>
            <a:endParaRPr lang="ru-RU" altLang="ru-RU" sz="2800">
              <a:solidFill>
                <a:srgbClr val="0033CC"/>
              </a:solidFill>
            </a:endParaRPr>
          </a:p>
          <a:p>
            <a:r>
              <a:rPr lang="ru-RU" altLang="ru-RU" sz="2800">
                <a:solidFill>
                  <a:srgbClr val="0033CC"/>
                </a:solidFill>
              </a:rPr>
              <a:t>М</a:t>
            </a:r>
            <a:r>
              <a:rPr lang="it-IT" altLang="ru-RU" sz="2800">
                <a:solidFill>
                  <a:srgbClr val="0033CC"/>
                </a:solidFill>
              </a:rPr>
              <a:t>орские водоросли</a:t>
            </a:r>
            <a:r>
              <a:rPr lang="ru-RU" altLang="ru-RU" sz="2800">
                <a:solidFill>
                  <a:srgbClr val="0033CC"/>
                </a:solidFill>
              </a:rPr>
              <a:t>- 450</a:t>
            </a:r>
            <a:r>
              <a:rPr lang="it-IT" altLang="ru-RU" sz="2800">
                <a:solidFill>
                  <a:srgbClr val="0033CC"/>
                </a:solidFill>
              </a:rPr>
              <a:t>.</a:t>
            </a:r>
            <a:r>
              <a:rPr lang="it-IT" altLang="ru-RU" sz="2800"/>
              <a:t> </a:t>
            </a:r>
            <a:endParaRPr lang="ru-RU" altLang="ru-RU" sz="2800">
              <a:solidFill>
                <a:schemeClr val="accent2"/>
              </a:solidFill>
            </a:endParaRPr>
          </a:p>
          <a:p>
            <a:endParaRPr lang="ru-RU" altLang="ru-RU" sz="2800">
              <a:solidFill>
                <a:schemeClr val="accent2"/>
              </a:solidFill>
            </a:endParaRPr>
          </a:p>
          <a:p>
            <a:endParaRPr lang="ru-RU" altLang="ru-RU" sz="2800">
              <a:solidFill>
                <a:schemeClr val="accent2"/>
              </a:solidFill>
            </a:endParaRPr>
          </a:p>
          <a:p>
            <a:endParaRPr lang="ru-RU" altLang="ru-RU" sz="2800">
              <a:solidFill>
                <a:schemeClr val="accent2"/>
              </a:solidFill>
            </a:endParaRPr>
          </a:p>
        </p:txBody>
      </p:sp>
      <p:pic>
        <p:nvPicPr>
          <p:cNvPr id="57350" name="Picture 6" descr="imagesCAXB7Q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221163"/>
            <a:ext cx="22574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52" name="Picture 8" descr="jktitytttttttttttt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781300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54" name="Picture 10" descr="imagesCATOTSL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052513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4906963" cy="941388"/>
          </a:xfrm>
        </p:spPr>
        <p:txBody>
          <a:bodyPr/>
          <a:lstStyle/>
          <a:p>
            <a:r>
              <a:rPr lang="ru-RU" altLang="ru-RU" sz="4000">
                <a:solidFill>
                  <a:srgbClr val="003399"/>
                </a:solidFill>
              </a:rPr>
              <a:t>Химия внутри организма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>
                <a:solidFill>
                  <a:srgbClr val="3333FF"/>
                </a:solidFill>
              </a:rPr>
              <a:t>Организм человека состоит на 60% из воды, 34% приходится на органические вещества и 6% - на неорганические.</a:t>
            </a:r>
            <a:endParaRPr lang="en-US" altLang="ru-RU" sz="240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400">
                <a:solidFill>
                  <a:srgbClr val="3333FF"/>
                </a:solidFill>
              </a:rPr>
              <a:t> Основными компонентами органических веществ являются углерод, водород, кислород, в их состав входят также азот, фосфор и сера. </a:t>
            </a:r>
            <a:endParaRPr lang="en-US" altLang="ru-RU" sz="240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400">
                <a:solidFill>
                  <a:srgbClr val="3333FF"/>
                </a:solidFill>
              </a:rPr>
              <a:t>В неорганических веществах организма человека обязательно присутствуют 22 химических элемента: Ca, P, O, Na, Mg, S, B, Cl, K, V, Mn, Fe, Co, Ni, Cu, Zn, Mo, Cr, Si, I, F, Se.  </a:t>
            </a:r>
            <a:endParaRPr lang="en-US" altLang="ru-RU" sz="240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400">
                <a:solidFill>
                  <a:srgbClr val="3333FF"/>
                </a:solidFill>
              </a:rPr>
              <a:t>Например, если вес человека составляет 70 кг, то в нем содержится (в граммах): кальция - 1700, калия - 250, натрия - 70, магния - 42, железа - 5, цинка - 3.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483225" cy="1143000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Источники йода</a:t>
            </a:r>
            <a:br>
              <a:rPr lang="ru-RU" altLang="ru-RU" sz="3200" b="1">
                <a:solidFill>
                  <a:schemeClr val="accent2"/>
                </a:solidFill>
              </a:rPr>
            </a:br>
            <a:endParaRPr lang="ru-RU" altLang="ru-RU" sz="3200" b="1">
              <a:solidFill>
                <a:schemeClr val="accent2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ru-RU">
                <a:solidFill>
                  <a:schemeClr val="accent2"/>
                </a:solidFill>
              </a:rPr>
              <a:t>Окунь морской</a:t>
            </a:r>
            <a:r>
              <a:rPr lang="ru-RU" altLang="ru-RU">
                <a:solidFill>
                  <a:schemeClr val="accent2"/>
                </a:solidFill>
              </a:rPr>
              <a:t> -</a:t>
            </a:r>
            <a:r>
              <a:rPr lang="it-IT" altLang="ru-RU">
                <a:solidFill>
                  <a:schemeClr val="accent2"/>
                </a:solidFill>
              </a:rPr>
              <a:t>74</a:t>
            </a:r>
            <a:endParaRPr lang="ru-RU" altLang="ru-RU">
              <a:solidFill>
                <a:schemeClr val="accent2"/>
              </a:solidFill>
            </a:endParaRPr>
          </a:p>
          <a:p>
            <a:r>
              <a:rPr lang="it-IT" altLang="ru-RU">
                <a:solidFill>
                  <a:schemeClr val="accent2"/>
                </a:solidFill>
              </a:rPr>
              <a:t>Палтус</a:t>
            </a:r>
            <a:r>
              <a:rPr lang="ru-RU" altLang="ru-RU">
                <a:solidFill>
                  <a:schemeClr val="accent2"/>
                </a:solidFill>
              </a:rPr>
              <a:t>-</a:t>
            </a:r>
            <a:r>
              <a:rPr lang="it-IT" altLang="ru-RU">
                <a:solidFill>
                  <a:schemeClr val="accent2"/>
                </a:solidFill>
              </a:rPr>
              <a:t>52</a:t>
            </a:r>
            <a:endParaRPr lang="ru-RU" altLang="ru-RU">
              <a:solidFill>
                <a:schemeClr val="accent2"/>
              </a:solidFill>
            </a:endParaRPr>
          </a:p>
          <a:p>
            <a:r>
              <a:rPr lang="it-IT" altLang="ru-RU">
                <a:solidFill>
                  <a:schemeClr val="accent2"/>
                </a:solidFill>
              </a:rPr>
              <a:t>Сельдь</a:t>
            </a:r>
            <a:r>
              <a:rPr lang="ru-RU" altLang="ru-RU">
                <a:solidFill>
                  <a:schemeClr val="accent2"/>
                </a:solidFill>
              </a:rPr>
              <a:t>-</a:t>
            </a:r>
            <a:r>
              <a:rPr lang="it-IT" altLang="ru-RU">
                <a:solidFill>
                  <a:schemeClr val="accent2"/>
                </a:solidFill>
              </a:rPr>
              <a:t>52</a:t>
            </a:r>
            <a:endParaRPr lang="ru-RU" altLang="ru-RU">
              <a:solidFill>
                <a:schemeClr val="accent2"/>
              </a:solidFill>
            </a:endParaRPr>
          </a:p>
          <a:p>
            <a:r>
              <a:rPr lang="it-IT" altLang="ru-RU">
                <a:solidFill>
                  <a:schemeClr val="accent2"/>
                </a:solidFill>
              </a:rPr>
              <a:t>Тунец</a:t>
            </a:r>
            <a:r>
              <a:rPr lang="ru-RU" altLang="ru-RU">
                <a:solidFill>
                  <a:schemeClr val="accent2"/>
                </a:solidFill>
              </a:rPr>
              <a:t>-</a:t>
            </a:r>
            <a:r>
              <a:rPr lang="it-IT" altLang="ru-RU">
                <a:solidFill>
                  <a:schemeClr val="accent2"/>
                </a:solidFill>
              </a:rPr>
              <a:t>50</a:t>
            </a:r>
            <a:endParaRPr lang="ru-RU" altLang="ru-RU">
              <a:solidFill>
                <a:schemeClr val="accent2"/>
              </a:solidFill>
            </a:endParaRPr>
          </a:p>
          <a:p>
            <a:r>
              <a:rPr lang="it-IT" altLang="ru-RU">
                <a:solidFill>
                  <a:schemeClr val="accent2"/>
                </a:solidFill>
              </a:rPr>
              <a:t>Сом</a:t>
            </a:r>
            <a:r>
              <a:rPr lang="ru-RU" altLang="ru-RU">
                <a:solidFill>
                  <a:schemeClr val="accent2"/>
                </a:solidFill>
              </a:rPr>
              <a:t>-50</a:t>
            </a:r>
          </a:p>
          <a:p>
            <a:r>
              <a:rPr lang="ru-RU" altLang="ru-RU">
                <a:solidFill>
                  <a:schemeClr val="accent2"/>
                </a:solidFill>
              </a:rPr>
              <a:t> </a:t>
            </a:r>
            <a:r>
              <a:rPr lang="it-IT" altLang="ru-RU">
                <a:solidFill>
                  <a:schemeClr val="accent2"/>
                </a:solidFill>
              </a:rPr>
              <a:t>Судак</a:t>
            </a:r>
            <a:r>
              <a:rPr lang="ru-RU" altLang="ru-RU">
                <a:solidFill>
                  <a:schemeClr val="accent2"/>
                </a:solidFill>
              </a:rPr>
              <a:t>-</a:t>
            </a:r>
            <a:r>
              <a:rPr lang="it-IT" altLang="ru-RU">
                <a:solidFill>
                  <a:schemeClr val="accent2"/>
                </a:solidFill>
              </a:rPr>
              <a:t>5</a:t>
            </a:r>
            <a:r>
              <a:rPr lang="ru-RU" altLang="ru-RU">
                <a:solidFill>
                  <a:schemeClr val="accent2"/>
                </a:solidFill>
              </a:rPr>
              <a:t>0</a:t>
            </a:r>
          </a:p>
          <a:p>
            <a:endParaRPr lang="ru-RU" altLang="ru-RU">
              <a:solidFill>
                <a:schemeClr val="accent2"/>
              </a:solidFill>
            </a:endParaRPr>
          </a:p>
          <a:p>
            <a:endParaRPr lang="ru-RU" altLang="ru-RU"/>
          </a:p>
        </p:txBody>
      </p:sp>
      <p:pic>
        <p:nvPicPr>
          <p:cNvPr id="106500" name="Picture 4" descr="b1bdb9b03af9e52d4b286cdef67d9e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052513"/>
            <a:ext cx="2736850" cy="22320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01" name="Picture 5" descr="Картинка 16 из 10640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429000"/>
            <a:ext cx="2305050" cy="2808288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4835525" cy="941388"/>
          </a:xfrm>
        </p:spPr>
        <p:txBody>
          <a:bodyPr/>
          <a:lstStyle/>
          <a:p>
            <a:r>
              <a:rPr lang="ru-RU" altLang="ru-RU" sz="3600" b="1">
                <a:solidFill>
                  <a:schemeClr val="accent2"/>
                </a:solidFill>
              </a:rPr>
              <a:t>Йод в медицине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5267325" cy="47132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b="1">
                <a:solidFill>
                  <a:schemeClr val="accent2"/>
                </a:solidFill>
                <a:latin typeface="Arial Rounded MT Bold" pitchFamily="34" charset="0"/>
              </a:rPr>
              <a:t>Антисептические свойства йода в хирургии первым использовал врач Буанэ. Как ни странно, самые простые лекарственные формы йода – водные и спиртовые растворы – очень долго не находили применения в хирургии, хотя ещё в 1865 –1866 гг. великий русский хирург Н.И.Пирогов применял йодную настойку при лечении ран.</a:t>
            </a:r>
          </a:p>
          <a:p>
            <a:pPr>
              <a:lnSpc>
                <a:spcPct val="80000"/>
              </a:lnSpc>
            </a:pPr>
            <a:r>
              <a:rPr lang="it-IT" altLang="ru-RU" sz="2000" b="1">
                <a:solidFill>
                  <a:schemeClr val="accent2"/>
                </a:solidFill>
                <a:latin typeface="Arial Rounded MT Bold" pitchFamily="34" charset="0"/>
              </a:rPr>
              <a:t>Препараты, содержащие </a:t>
            </a:r>
            <a:r>
              <a:rPr lang="ru-RU" altLang="ru-RU" sz="2000" b="1">
                <a:solidFill>
                  <a:schemeClr val="accent2"/>
                </a:solidFill>
                <a:latin typeface="Arial Rounded MT Bold" pitchFamily="34" charset="0"/>
              </a:rPr>
              <a:t>й</a:t>
            </a:r>
            <a:r>
              <a:rPr lang="it-IT" altLang="ru-RU" sz="2000" b="1">
                <a:solidFill>
                  <a:schemeClr val="accent2"/>
                </a:solidFill>
                <a:latin typeface="Arial Rounded MT Bold" pitchFamily="34" charset="0"/>
              </a:rPr>
              <a:t>од, обладают антибактериальными и противогрибковыми свойствами, они оказывают также  противовоспалительное и отвлекающее действие; их применяют наружно для обеззараживания ран, подготовки операционного поля.</a:t>
            </a:r>
            <a:r>
              <a:rPr lang="it-IT" altLang="ru-RU" sz="2000">
                <a:solidFill>
                  <a:schemeClr val="accent2"/>
                </a:solidFill>
                <a:latin typeface="Arial Rounded MT Bold" pitchFamily="34" charset="0"/>
              </a:rPr>
              <a:t> </a:t>
            </a:r>
            <a:endParaRPr lang="ru-RU" altLang="ru-RU" sz="200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pic>
        <p:nvPicPr>
          <p:cNvPr id="58372" name="Picture 4" descr="imagesCAJ0PC6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581525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3" name="Picture 5" descr="imagesCAMRGIQ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268413"/>
            <a:ext cx="12477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6" name="Picture 8" descr="imagesCA5S3I4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060575"/>
            <a:ext cx="154305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835525" cy="1143000"/>
          </a:xfrm>
        </p:spPr>
        <p:txBody>
          <a:bodyPr/>
          <a:lstStyle/>
          <a:p>
            <a:r>
              <a:rPr lang="ru-RU" altLang="ru-RU" sz="3600" b="1">
                <a:solidFill>
                  <a:schemeClr val="accent2"/>
                </a:solidFill>
              </a:rPr>
              <a:t>Йод в медицине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altLang="ru-RU" sz="2800">
                <a:solidFill>
                  <a:schemeClr val="accent2"/>
                </a:solidFill>
              </a:rPr>
              <a:t>При приеме внутрь препараты </a:t>
            </a:r>
            <a:r>
              <a:rPr lang="ru-RU" altLang="ru-RU" sz="2800">
                <a:solidFill>
                  <a:schemeClr val="accent2"/>
                </a:solidFill>
              </a:rPr>
              <a:t>й</a:t>
            </a:r>
            <a:r>
              <a:rPr lang="it-IT" altLang="ru-RU" sz="2800">
                <a:solidFill>
                  <a:schemeClr val="accent2"/>
                </a:solidFill>
              </a:rPr>
              <a:t>ода оказывают влияние на обмен веществ, усиливают функцию щитовидной железы. Малые дозы </a:t>
            </a:r>
            <a:r>
              <a:rPr lang="ru-RU" altLang="ru-RU" sz="2800">
                <a:solidFill>
                  <a:schemeClr val="accent2"/>
                </a:solidFill>
              </a:rPr>
              <a:t>й</a:t>
            </a:r>
            <a:r>
              <a:rPr lang="it-IT" altLang="ru-RU" sz="2800">
                <a:solidFill>
                  <a:schemeClr val="accent2"/>
                </a:solidFill>
              </a:rPr>
              <a:t>ода (микроиод) тормозят функцию щитовидной железы, действуя на образование тиреотропного гормона передних долей гипофиза. </a:t>
            </a:r>
            <a:endParaRPr lang="ru-RU" altLang="ru-RU" sz="2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ru-RU" sz="2800">
                <a:solidFill>
                  <a:schemeClr val="accent2"/>
                </a:solidFill>
              </a:rPr>
              <a:t>Поскольку </a:t>
            </a:r>
            <a:r>
              <a:rPr lang="ru-RU" altLang="ru-RU" sz="2800">
                <a:solidFill>
                  <a:schemeClr val="accent2"/>
                </a:solidFill>
              </a:rPr>
              <a:t>й</a:t>
            </a:r>
            <a:r>
              <a:rPr lang="it-IT" altLang="ru-RU" sz="2800">
                <a:solidFill>
                  <a:schemeClr val="accent2"/>
                </a:solidFill>
              </a:rPr>
              <a:t>од влияет на белковый и жировой обмен, он нашел применение при лечении атеросклероза, так как снижает содержание холестерина в крови; повышает также фибринолитическую активность крови.</a:t>
            </a:r>
            <a:r>
              <a:rPr lang="ru-RU" altLang="ru-RU" sz="2800"/>
              <a:t>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619625" cy="1143000"/>
          </a:xfrm>
        </p:spPr>
        <p:txBody>
          <a:bodyPr/>
          <a:lstStyle/>
          <a:p>
            <a:r>
              <a:rPr lang="ru-RU" altLang="ru-RU" sz="3600" b="1">
                <a:solidFill>
                  <a:schemeClr val="accent2"/>
                </a:solidFill>
              </a:rPr>
              <a:t>Йод в медицине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>
                <a:solidFill>
                  <a:schemeClr val="accent2"/>
                </a:solidFill>
              </a:rPr>
              <a:t>Для диагностических целей используют рентгено- контрастные вещества, содержащие йод. </a:t>
            </a:r>
          </a:p>
          <a:p>
            <a:pPr>
              <a:lnSpc>
                <a:spcPct val="80000"/>
              </a:lnSpc>
            </a:pPr>
            <a:r>
              <a:rPr lang="ru-RU" altLang="ru-RU" sz="2800">
                <a:solidFill>
                  <a:schemeClr val="accent2"/>
                </a:solidFill>
              </a:rPr>
              <a:t>При длительном применении препаратов йода и при повышенной чувствительности к ним возможно появление йодизма – насморк, крапивница, отек квинке, слезотечение, угревидная сыпь (йододерма). </a:t>
            </a:r>
          </a:p>
          <a:p>
            <a:pPr>
              <a:lnSpc>
                <a:spcPct val="80000"/>
              </a:lnSpc>
            </a:pPr>
            <a:r>
              <a:rPr lang="ru-RU" altLang="ru-RU" sz="2800">
                <a:solidFill>
                  <a:schemeClr val="accent2"/>
                </a:solidFill>
              </a:rPr>
              <a:t>Препараты йода нельзя принимать при туберкулезе легких, беременности, при заболеваниях почек, хронической пиодермии, геморрагических диатезах, крапивнице.</a:t>
            </a:r>
            <a:r>
              <a:rPr lang="ru-RU" altLang="ru-RU" sz="2800"/>
              <a:t>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338763" cy="1143000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05142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>
                <a:solidFill>
                  <a:schemeClr val="accent2"/>
                </a:solidFill>
              </a:rPr>
              <a:t>Содержание йода в крови человека зависит от времени года: с сентября по январь концентрация йода в крови снижается, с февраля начинается новый подъём, а в мае – июне йодное зеркало достигает наивысшего уровня. </a:t>
            </a:r>
          </a:p>
          <a:p>
            <a:pPr>
              <a:lnSpc>
                <a:spcPct val="80000"/>
              </a:lnSpc>
            </a:pPr>
            <a:r>
              <a:rPr lang="ru-RU" altLang="ru-RU" sz="2400" b="1">
                <a:solidFill>
                  <a:schemeClr val="accent2"/>
                </a:solidFill>
              </a:rPr>
              <a:t>Эти колебания имеют  небольшую амплитуду, и их до сих пор остаются загадкой.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chemeClr val="accent2"/>
                </a:solidFill>
              </a:rPr>
              <a:t> </a:t>
            </a:r>
            <a:endParaRPr lang="ru-RU" altLang="ru-RU" sz="2400"/>
          </a:p>
        </p:txBody>
      </p:sp>
      <p:pic>
        <p:nvPicPr>
          <p:cNvPr id="67593" name="Picture 9" descr="model19  гемоглоб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989138"/>
            <a:ext cx="3529013" cy="27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338763" cy="1143000"/>
          </a:xfrm>
        </p:spPr>
        <p:txBody>
          <a:bodyPr/>
          <a:lstStyle/>
          <a:p>
            <a:r>
              <a:rPr lang="ru-RU" altLang="ru-RU" sz="36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>
                <a:solidFill>
                  <a:srgbClr val="0033CC"/>
                </a:solidFill>
              </a:rPr>
              <a:t>йод в организме человека в основном концентрируется в щитовидной железе. Зависимость нормального функционирования щитовидной железы от поступления йода в организм была известна уже в 18 веке. В 1750 году Руссел применил йодсодержащую морскую воду для лечения зоба, а в 1852 году Шатен привел доказательства зависимости между низким содержанием йода в питьевой воде и зобом;</a:t>
            </a:r>
            <a:endParaRPr lang="en-US" altLang="ru-RU" sz="24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400" b="1">
                <a:solidFill>
                  <a:srgbClr val="0033CC"/>
                </a:solidFill>
              </a:rPr>
              <a:t>поступление йода в организм происходит, в основном, через пищеварительный тракт, а также через легкие с вдыхаемым воздухом и меньше - через кожу; </a:t>
            </a:r>
          </a:p>
          <a:p>
            <a:pPr>
              <a:lnSpc>
                <a:spcPct val="80000"/>
              </a:lnSpc>
            </a:pPr>
            <a:endParaRPr lang="ru-RU" altLang="ru-RU" sz="2400" b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835525" cy="1143000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b="1">
                <a:solidFill>
                  <a:schemeClr val="accent2"/>
                </a:solidFill>
              </a:rPr>
              <a:t> Уделяли внимание заболеваниям щитовидной железы не только медики, но и главнокомандующие.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 b="1">
                <a:solidFill>
                  <a:schemeClr val="accent2"/>
                </a:solidFill>
              </a:rPr>
              <a:t>Например, Наполеон, осуществляя набор солдат в свою армию, с особенной тщательностью осматривал у претендентов шею.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 b="1">
                <a:solidFill>
                  <a:schemeClr val="accent2"/>
                </a:solidFill>
              </a:rPr>
              <a:t>Причем наибольшее внимание уделялось призывникам, выросшим в горных местностях, где болезни щитовидной железы были наиболее часты.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78400" cy="1143000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99452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>
                <a:solidFill>
                  <a:schemeClr val="accent2"/>
                </a:solidFill>
              </a:rPr>
              <a:t>По данным исследований, проведенных Научным центром охраны здоровья детей, больше половины младенцев имеют нарушения в телосложении и отставание в физическом развитии.</a:t>
            </a:r>
          </a:p>
          <a:p>
            <a:pPr>
              <a:lnSpc>
                <a:spcPct val="80000"/>
              </a:lnSpc>
            </a:pPr>
            <a:r>
              <a:rPr lang="ru-RU" altLang="ru-RU">
                <a:solidFill>
                  <a:schemeClr val="accent2"/>
                </a:solidFill>
              </a:rPr>
              <a:t> У некоторых даже отмечается глухонемота. </a:t>
            </a:r>
          </a:p>
          <a:p>
            <a:pPr>
              <a:lnSpc>
                <a:spcPct val="80000"/>
              </a:lnSpc>
            </a:pPr>
            <a:r>
              <a:rPr lang="ru-RU" altLang="ru-RU">
                <a:solidFill>
                  <a:schemeClr val="accent2"/>
                </a:solidFill>
              </a:rPr>
              <a:t>А причина этого кроется в дефиците йода.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94300" cy="1143000"/>
          </a:xfrm>
        </p:spPr>
        <p:txBody>
          <a:bodyPr/>
          <a:lstStyle/>
          <a:p>
            <a:r>
              <a:rPr lang="ru-RU" altLang="ru-RU" sz="36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5545138" cy="4525963"/>
          </a:xfrm>
        </p:spPr>
        <p:txBody>
          <a:bodyPr/>
          <a:lstStyle/>
          <a:p>
            <a:r>
              <a:rPr lang="ru-RU" altLang="ru-RU" sz="2800">
                <a:solidFill>
                  <a:schemeClr val="accent2"/>
                </a:solidFill>
              </a:rPr>
              <a:t>Первый в России йодный завод был построен в 1915 г.</a:t>
            </a:r>
          </a:p>
          <a:p>
            <a:r>
              <a:rPr lang="ru-RU" altLang="ru-RU" sz="2800">
                <a:solidFill>
                  <a:schemeClr val="accent2"/>
                </a:solidFill>
              </a:rPr>
              <a:t> В Екатеринославле (ныне Днепропетровск); получали йод из золы черноморской водоросли филлофоры; за годы первой мировой войны на этом заводе было добыто   200 кг йода.</a:t>
            </a:r>
          </a:p>
          <a:p>
            <a:pPr>
              <a:buFontTx/>
              <a:buNone/>
            </a:pPr>
            <a:endParaRPr lang="ru-RU" altLang="ru-RU" sz="2800">
              <a:solidFill>
                <a:schemeClr val="accent2"/>
              </a:solidFill>
            </a:endParaRPr>
          </a:p>
        </p:txBody>
      </p:sp>
      <p:pic>
        <p:nvPicPr>
          <p:cNvPr id="93188" name="Picture 4" descr="vv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7813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051425" cy="1143000"/>
          </a:xfrm>
        </p:spPr>
        <p:txBody>
          <a:bodyPr/>
          <a:lstStyle/>
          <a:p>
            <a:r>
              <a:rPr lang="ru-RU" altLang="ru-RU" sz="36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r>
              <a:rPr lang="ru-RU" altLang="ru-RU">
                <a:solidFill>
                  <a:schemeClr val="accent2"/>
                </a:solidFill>
              </a:rPr>
              <a:t>Если грозовое облако «засеять» йодистым серебром или йодистым свинцом, то вместо града в облаке образуется снежная крупа: засеянное такими солями облако проливает дождём и не вредит полям.</a:t>
            </a:r>
          </a:p>
          <a:p>
            <a:endParaRPr lang="ru-RU" altLang="ru-RU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562725" cy="1143000"/>
          </a:xfrm>
        </p:spPr>
        <p:txBody>
          <a:bodyPr/>
          <a:lstStyle/>
          <a:p>
            <a:r>
              <a:rPr lang="ru-RU" altLang="ru-RU" sz="2000" b="1">
                <a:solidFill>
                  <a:srgbClr val="003399"/>
                </a:solidFill>
              </a:rPr>
              <a:t>Характерные симптомы дефицита химических элементов в организме человека</a:t>
            </a:r>
            <a:br>
              <a:rPr lang="ru-RU" altLang="ru-RU" sz="2000" b="1">
                <a:solidFill>
                  <a:srgbClr val="003399"/>
                </a:solidFill>
              </a:rPr>
            </a:br>
            <a:endParaRPr lang="ru-RU" altLang="ru-RU" sz="2000" b="1">
              <a:solidFill>
                <a:srgbClr val="003399"/>
              </a:solidFill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buFontTx/>
              <a:buNone/>
            </a:pPr>
            <a:r>
              <a:rPr lang="it-IT" altLang="ru-RU" b="1"/>
              <a:t/>
            </a:r>
            <a:br>
              <a:rPr lang="it-IT" altLang="ru-RU" b="1"/>
            </a:br>
            <a:endParaRPr lang="ru-RU" altLang="ru-RU" b="1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484313"/>
            <a:ext cx="828040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Ca  </a:t>
            </a:r>
            <a:r>
              <a:rPr lang="ru-RU" altLang="ru-RU" sz="1200" b="1">
                <a:solidFill>
                  <a:srgbClr val="0033CC"/>
                </a:solidFill>
              </a:rPr>
              <a:t>Замедление роста скелета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it-IT" altLang="ru-RU" sz="1400" b="1">
                <a:solidFill>
                  <a:srgbClr val="0033CC"/>
                </a:solidFill>
              </a:rPr>
              <a:t>Mg </a:t>
            </a:r>
            <a:r>
              <a:rPr lang="ru-RU" altLang="ru-RU" sz="1200" b="1">
                <a:solidFill>
                  <a:srgbClr val="0033CC"/>
                </a:solidFill>
              </a:rPr>
              <a:t>Мускульные судороги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400" b="1">
                <a:solidFill>
                  <a:srgbClr val="0033CC"/>
                </a:solidFill>
              </a:rPr>
              <a:t>Fe </a:t>
            </a:r>
            <a:r>
              <a:rPr lang="it-IT" altLang="ru-RU" sz="1400" b="1">
                <a:solidFill>
                  <a:srgbClr val="0033CC"/>
                </a:solidFill>
              </a:rPr>
              <a:t> </a:t>
            </a:r>
            <a:r>
              <a:rPr lang="ru-RU" altLang="ru-RU" sz="1200" b="1">
                <a:solidFill>
                  <a:srgbClr val="0033CC"/>
                </a:solidFill>
              </a:rPr>
              <a:t>Анемия, нарушение иммунной системы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Zn     </a:t>
            </a:r>
            <a:r>
              <a:rPr lang="ru-RU" altLang="ru-RU" sz="1200" b="1">
                <a:solidFill>
                  <a:srgbClr val="0033CC"/>
                </a:solidFill>
              </a:rPr>
              <a:t>Повреждение кожи, замедление роста,</a:t>
            </a:r>
            <a:br>
              <a:rPr lang="ru-RU" altLang="ru-RU" sz="1200" b="1">
                <a:solidFill>
                  <a:srgbClr val="0033CC"/>
                </a:solidFill>
              </a:rPr>
            </a:br>
            <a:r>
              <a:rPr lang="ru-RU" altLang="ru-RU" sz="1200" b="1">
                <a:solidFill>
                  <a:srgbClr val="0033CC"/>
                </a:solidFill>
              </a:rPr>
              <a:t>замедление сексуального созревания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Cu </a:t>
            </a:r>
            <a:r>
              <a:rPr lang="ru-RU" altLang="ru-RU" sz="1200" b="1">
                <a:solidFill>
                  <a:srgbClr val="0033CC"/>
                </a:solidFill>
              </a:rPr>
              <a:t>   Слабость артерий, нарушение деятельности</a:t>
            </a:r>
            <a:br>
              <a:rPr lang="ru-RU" altLang="ru-RU" sz="1200" b="1">
                <a:solidFill>
                  <a:srgbClr val="0033CC"/>
                </a:solidFill>
              </a:rPr>
            </a:br>
            <a:r>
              <a:rPr lang="ru-RU" altLang="ru-RU" sz="1200" b="1">
                <a:solidFill>
                  <a:srgbClr val="0033CC"/>
                </a:solidFill>
              </a:rPr>
              <a:t>печени, вторичная анемия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 Mn   </a:t>
            </a:r>
            <a:r>
              <a:rPr lang="ru-RU" altLang="ru-RU" sz="1200" b="1">
                <a:solidFill>
                  <a:srgbClr val="0033CC"/>
                </a:solidFill>
              </a:rPr>
              <a:t>Бесплодность, ухудшение роста скелета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Co  </a:t>
            </a:r>
            <a:r>
              <a:rPr lang="ru-RU" altLang="ru-RU" sz="1200" b="1">
                <a:solidFill>
                  <a:srgbClr val="0033CC"/>
                </a:solidFill>
              </a:rPr>
              <a:t>Злокачественная анемия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Ni   </a:t>
            </a:r>
            <a:r>
              <a:rPr lang="ru-RU" altLang="ru-RU" sz="1200" b="1">
                <a:solidFill>
                  <a:srgbClr val="0033CC"/>
                </a:solidFill>
              </a:rPr>
              <a:t>Учащение депрессий, дерматиты </a:t>
            </a:r>
            <a:endParaRPr lang="en-US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endParaRPr lang="en-US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Cr</a:t>
            </a:r>
            <a:r>
              <a:rPr lang="ru-RU" altLang="ru-RU" sz="1200" b="1">
                <a:solidFill>
                  <a:srgbClr val="0033CC"/>
                </a:solidFill>
              </a:rPr>
              <a:t> Симптомы диабета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 Si   </a:t>
            </a:r>
            <a:r>
              <a:rPr lang="ru-RU" altLang="ru-RU" sz="1200" b="1">
                <a:solidFill>
                  <a:srgbClr val="0033CC"/>
                </a:solidFill>
              </a:rPr>
              <a:t>Нарушение роста скелета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 F </a:t>
            </a:r>
            <a:r>
              <a:rPr lang="ru-RU" altLang="ru-RU" sz="1200" b="1">
                <a:solidFill>
                  <a:srgbClr val="0033CC"/>
                </a:solidFill>
              </a:rPr>
              <a:t>Кариес зубов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I</a:t>
            </a:r>
            <a:r>
              <a:rPr lang="ru-RU" altLang="ru-RU" sz="1200" b="1">
                <a:solidFill>
                  <a:srgbClr val="0033CC"/>
                </a:solidFill>
              </a:rPr>
              <a:t>  </a:t>
            </a:r>
            <a:r>
              <a:rPr lang="en-US" altLang="ru-RU" sz="1200" b="1">
                <a:solidFill>
                  <a:srgbClr val="0033CC"/>
                </a:solidFill>
              </a:rPr>
              <a:t> </a:t>
            </a:r>
            <a:r>
              <a:rPr lang="ru-RU" altLang="ru-RU" sz="1200" b="1">
                <a:solidFill>
                  <a:srgbClr val="0033CC"/>
                </a:solidFill>
              </a:rPr>
              <a:t>Нарушение работы щитовидной железы,</a:t>
            </a:r>
            <a:br>
              <a:rPr lang="ru-RU" altLang="ru-RU" sz="1200" b="1">
                <a:solidFill>
                  <a:srgbClr val="0033CC"/>
                </a:solidFill>
              </a:rPr>
            </a:br>
            <a:r>
              <a:rPr lang="ru-RU" altLang="ru-RU" sz="1200" b="1">
                <a:solidFill>
                  <a:srgbClr val="0033CC"/>
                </a:solidFill>
              </a:rPr>
              <a:t>замедление метаболизма</a:t>
            </a:r>
            <a:br>
              <a:rPr lang="ru-RU" altLang="ru-RU" sz="1200" b="1">
                <a:solidFill>
                  <a:srgbClr val="0033CC"/>
                </a:solidFill>
              </a:rPr>
            </a:br>
            <a:endParaRPr lang="ru-RU" altLang="ru-RU" sz="1200" b="1">
              <a:solidFill>
                <a:srgbClr val="0033C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ru-RU" sz="1200" b="1">
                <a:solidFill>
                  <a:srgbClr val="0033CC"/>
                </a:solidFill>
              </a:rPr>
              <a:t>Se </a:t>
            </a:r>
            <a:r>
              <a:rPr lang="ru-RU" altLang="ru-RU" sz="1200" b="1">
                <a:solidFill>
                  <a:srgbClr val="0033CC"/>
                </a:solidFill>
              </a:rPr>
              <a:t>  Мускульная (в частности, сердечная) слабость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sz="1000" b="1">
              <a:solidFill>
                <a:srgbClr val="0033CC"/>
              </a:solidFill>
            </a:endParaRPr>
          </a:p>
        </p:txBody>
      </p:sp>
      <p:pic>
        <p:nvPicPr>
          <p:cNvPr id="116744" name="Picture 8" descr="imagesCAQ2O0Z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349500"/>
            <a:ext cx="2160587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86463" cy="1143000"/>
          </a:xfrm>
        </p:spPr>
        <p:txBody>
          <a:bodyPr/>
          <a:lstStyle/>
          <a:p>
            <a:r>
              <a:rPr lang="ru-RU" altLang="ru-RU" sz="36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rgbClr val="0033CC"/>
                </a:solidFill>
              </a:rPr>
              <a:t>биологическую роль микроэлементов, их участие практически во всех биохимических процессах в организме человека, вопросы загрязнения окружающей среды волнуют сегодня не только экологов, но и врачей всех специальностей.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78400" cy="1143000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</a:rPr>
              <a:t>А знаете ли вы что: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Групповая профилактика подразумевает прием йодсодержащих препаратов группами особого риска развития йододефицитных заболеваний.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Речь идет в первую очередь о детях и подростках, которые находятся в организованных коллективах. Для групповой йодной профилактики могут использоваться как йодированные продукты питания, так и препараты йода. </a:t>
            </a:r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</a:rPr>
              <a:t>Среди последних, наиболее физиологичными считаются препараты калия йодида (например, в виде препаратов</a:t>
            </a:r>
            <a:r>
              <a:rPr lang="ru-RU" altLang="ru-RU" sz="2400"/>
              <a:t> </a:t>
            </a:r>
            <a:r>
              <a:rPr lang="ru-RU" altLang="ru-RU" sz="2400">
                <a:solidFill>
                  <a:schemeClr val="accent2"/>
                </a:solidFill>
              </a:rPr>
              <a:t>"</a:t>
            </a:r>
            <a:r>
              <a:rPr lang="ru-RU" altLang="ru-RU" sz="2400" b="1">
                <a:hlinkClick r:id="rId2"/>
              </a:rPr>
              <a:t>Йодид-100</a:t>
            </a:r>
            <a:r>
              <a:rPr lang="ru-RU" altLang="ru-RU" sz="2400">
                <a:solidFill>
                  <a:schemeClr val="accent2"/>
                </a:solidFill>
              </a:rPr>
              <a:t>" и</a:t>
            </a:r>
            <a:r>
              <a:rPr lang="ru-RU" altLang="ru-RU" sz="2400"/>
              <a:t> </a:t>
            </a:r>
            <a:r>
              <a:rPr lang="ru-RU" altLang="ru-RU" sz="2400">
                <a:solidFill>
                  <a:schemeClr val="accent2"/>
                </a:solidFill>
              </a:rPr>
              <a:t>"</a:t>
            </a:r>
            <a:r>
              <a:rPr lang="ru-RU" altLang="ru-RU" sz="2400" b="1">
                <a:hlinkClick r:id="rId2"/>
              </a:rPr>
              <a:t>Йодид-200</a:t>
            </a:r>
            <a:r>
              <a:rPr lang="ru-RU" altLang="ru-RU" sz="2400">
                <a:solidFill>
                  <a:schemeClr val="accent2"/>
                </a:solidFill>
              </a:rPr>
              <a:t>" фирмы МЕРК"), которые принимаются ежедневно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6562725" cy="4641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ru-RU" sz="2400">
                <a:solidFill>
                  <a:srgbClr val="3333FF"/>
                </a:solidFill>
              </a:rPr>
              <a:t>Химический элемент – </a:t>
            </a:r>
            <a:r>
              <a:rPr lang="ru-RU" altLang="ru-RU" sz="2400">
                <a:solidFill>
                  <a:srgbClr val="3333FF"/>
                </a:solidFill>
              </a:rPr>
              <a:t>й</a:t>
            </a:r>
            <a:r>
              <a:rPr lang="it-IT" altLang="ru-RU" sz="2400">
                <a:solidFill>
                  <a:srgbClr val="3333FF"/>
                </a:solidFill>
              </a:rPr>
              <a:t>од, открытый в 1811г Бернаром Куртуа, в наше время нашёл широкое применение в промышленности, технике и фотоделе. </a:t>
            </a:r>
            <a:endParaRPr lang="ru-RU" altLang="ru-RU" sz="2400">
              <a:solidFill>
                <a:srgbClr val="3333FF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400">
                <a:solidFill>
                  <a:srgbClr val="3333FF"/>
                </a:solidFill>
              </a:rPr>
              <a:t>Но самое главное в медицине и не только как антисептическое средство, а как микроэлемент, который очень важен для поддержания здоровья щитовидной железы. </a:t>
            </a:r>
            <a:endParaRPr lang="ru-RU" altLang="ru-RU" sz="2400">
              <a:solidFill>
                <a:srgbClr val="3333FF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400">
                <a:solidFill>
                  <a:srgbClr val="3333FF"/>
                </a:solidFill>
              </a:rPr>
              <a:t>Изучение свойств </a:t>
            </a:r>
            <a:r>
              <a:rPr lang="ru-RU" altLang="ru-RU" sz="2400">
                <a:solidFill>
                  <a:srgbClr val="3333FF"/>
                </a:solidFill>
              </a:rPr>
              <a:t>й</a:t>
            </a:r>
            <a:r>
              <a:rPr lang="it-IT" altLang="ru-RU" sz="2400">
                <a:solidFill>
                  <a:srgbClr val="3333FF"/>
                </a:solidFill>
              </a:rPr>
              <a:t>ода уже привело к появлению биологически активных добавок, которые содержат микроэлемент </a:t>
            </a:r>
            <a:r>
              <a:rPr lang="ru-RU" altLang="ru-RU" sz="2400">
                <a:solidFill>
                  <a:srgbClr val="3333FF"/>
                </a:solidFill>
              </a:rPr>
              <a:t>й</a:t>
            </a:r>
            <a:r>
              <a:rPr lang="it-IT" altLang="ru-RU" sz="2400">
                <a:solidFill>
                  <a:srgbClr val="3333FF"/>
                </a:solidFill>
              </a:rPr>
              <a:t>од</a:t>
            </a:r>
            <a:r>
              <a:rPr lang="ru-RU" altLang="ru-RU" sz="2400">
                <a:solidFill>
                  <a:srgbClr val="3333FF"/>
                </a:solidFill>
              </a:rPr>
              <a:t> </a:t>
            </a:r>
          </a:p>
        </p:txBody>
      </p:sp>
      <p:pic>
        <p:nvPicPr>
          <p:cNvPr id="101379" name="Picture 3" descr="Йод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565400"/>
            <a:ext cx="16573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395288" y="549275"/>
            <a:ext cx="4895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ru-RU" b="1">
                <a:solidFill>
                  <a:schemeClr val="accent2"/>
                </a:solidFill>
              </a:rPr>
              <a:t>ЙОД</a:t>
            </a:r>
            <a:r>
              <a:rPr lang="it-IT" altLang="ru-RU">
                <a:solidFill>
                  <a:schemeClr val="accent2"/>
                </a:solidFill>
              </a:rPr>
              <a:t> (лат. Iodium)</a:t>
            </a:r>
            <a:endParaRPr lang="ru-RU" alt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4330700" cy="941388"/>
          </a:xfrm>
        </p:spPr>
        <p:txBody>
          <a:bodyPr/>
          <a:lstStyle/>
          <a:p>
            <a:pPr algn="l"/>
            <a:r>
              <a:rPr lang="ru-RU" altLang="ru-RU" sz="2000" b="1" u="sng">
                <a:solidFill>
                  <a:srgbClr val="003399"/>
                </a:solidFill>
              </a:rPr>
              <a:t>ОПЫТ 1. </a:t>
            </a:r>
            <a:br>
              <a:rPr lang="ru-RU" altLang="ru-RU" sz="2000" b="1" u="sng">
                <a:solidFill>
                  <a:srgbClr val="003399"/>
                </a:solidFill>
              </a:rPr>
            </a:br>
            <a:r>
              <a:rPr lang="ru-RU" altLang="ru-RU" sz="2400" b="1">
                <a:solidFill>
                  <a:srgbClr val="003399"/>
                </a:solidFill>
              </a:rPr>
              <a:t>Получение йода.</a:t>
            </a:r>
            <a:r>
              <a:rPr lang="it-IT" altLang="ru-RU" sz="2400" b="1">
                <a:solidFill>
                  <a:srgbClr val="6666FF"/>
                </a:solidFill>
              </a:rPr>
              <a:t/>
            </a:r>
            <a:br>
              <a:rPr lang="it-IT" altLang="ru-RU" sz="2400" b="1">
                <a:solidFill>
                  <a:srgbClr val="6666FF"/>
                </a:solidFill>
              </a:rPr>
            </a:br>
            <a:endParaRPr lang="ru-RU" altLang="ru-RU" sz="2400" b="1">
              <a:solidFill>
                <a:srgbClr val="6666FF"/>
              </a:solidFill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6666FF"/>
                </a:solidFill>
              </a:rPr>
              <a:t>В один сосуд приготовьте 150 мл горячего концентрированного раствора сульфата меди II (медного купороса), а в другой столько же раствора йодистого калия (KI).</a:t>
            </a:r>
            <a:endParaRPr lang="en-US" altLang="ru-RU" sz="2000">
              <a:solidFill>
                <a:srgbClr val="6666FF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6666FF"/>
                </a:solidFill>
              </a:rPr>
              <a:t> Прилейте содержимое второго сосуда в первый, и вы увидите резкое образование осадка и изменение цвета раствора. Дайте жидкости пару часов остыть и отстояться. </a:t>
            </a:r>
            <a:endParaRPr lang="en-US" altLang="ru-RU" sz="2000">
              <a:solidFill>
                <a:srgbClr val="6666FF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6666FF"/>
                </a:solidFill>
              </a:rPr>
              <a:t>Затем, пропустите жидкость через воронку с фильтровальной бумагой, чтобы отфильтровать коричневый осадок йодистой меди. Так вы получили йодную настойку, которая пригодится вам для массы опытов. </a:t>
            </a:r>
            <a:endParaRPr lang="en-US" altLang="ru-RU" sz="2000">
              <a:solidFill>
                <a:srgbClr val="6666FF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rgbClr val="6666FF"/>
                </a:solidFill>
              </a:rPr>
              <a:t>Все прошло по реакции: </a:t>
            </a:r>
            <a:r>
              <a:rPr lang="ru-RU" altLang="ru-RU" sz="2000" b="1">
                <a:solidFill>
                  <a:srgbClr val="6666FF"/>
                </a:solidFill>
              </a:rPr>
              <a:t>2CuSO4 + 4KI = 2CuI + I2 + 2K2SO4</a:t>
            </a:r>
            <a:r>
              <a:rPr lang="ru-RU" altLang="ru-RU" sz="2000">
                <a:solidFill>
                  <a:srgbClr val="6666FF"/>
                </a:solidFill>
              </a:rPr>
              <a:t>, а поскольку двуйодистая медь неустойчива, она даже и не образовывалась, а сразу разложилась на йод и CuI.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4835525" cy="868363"/>
          </a:xfrm>
        </p:spPr>
        <p:txBody>
          <a:bodyPr/>
          <a:lstStyle/>
          <a:p>
            <a:pPr algn="l"/>
            <a:r>
              <a:rPr lang="ru-RU" altLang="ru-RU" sz="2000" b="1">
                <a:solidFill>
                  <a:srgbClr val="003399"/>
                </a:solidFill>
              </a:rPr>
              <a:t>ОПЫТ </a:t>
            </a:r>
            <a:r>
              <a:rPr lang="en-US" altLang="ru-RU" sz="2000" b="1">
                <a:solidFill>
                  <a:srgbClr val="003399"/>
                </a:solidFill>
              </a:rPr>
              <a:t>2</a:t>
            </a:r>
            <a:r>
              <a:rPr lang="ru-RU" altLang="ru-RU" sz="2000" b="1">
                <a:solidFill>
                  <a:srgbClr val="003399"/>
                </a:solidFill>
              </a:rPr>
              <a:t>. </a:t>
            </a:r>
            <a:br>
              <a:rPr lang="ru-RU" altLang="ru-RU" sz="2000" b="1">
                <a:solidFill>
                  <a:srgbClr val="003399"/>
                </a:solidFill>
              </a:rPr>
            </a:br>
            <a:r>
              <a:rPr lang="ru-RU" altLang="ru-RU" sz="2000" b="1">
                <a:solidFill>
                  <a:srgbClr val="003399"/>
                </a:solidFill>
              </a:rPr>
              <a:t>ВЗАИМОДЕЙСТВИЕ КРАХМАЛА С ЙОДОМ</a:t>
            </a:r>
            <a:r>
              <a:rPr lang="ru-RU" altLang="ru-RU" sz="2000" b="1" i="1">
                <a:solidFill>
                  <a:srgbClr val="003399"/>
                </a:solidFill>
              </a:rPr>
              <a:t/>
            </a:r>
            <a:br>
              <a:rPr lang="ru-RU" altLang="ru-RU" sz="2000" b="1" i="1">
                <a:solidFill>
                  <a:srgbClr val="003399"/>
                </a:solidFill>
              </a:rPr>
            </a:br>
            <a:endParaRPr lang="ru-RU" altLang="ru-RU" sz="2000" b="1" i="1">
              <a:solidFill>
                <a:srgbClr val="003399"/>
              </a:solidFill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>
                <a:solidFill>
                  <a:srgbClr val="3333FF"/>
                </a:solidFill>
              </a:rPr>
              <a:t>В пробирку налить 1 мл 1%-ного раствора крахмального клейстера и добавляют несколько капель раствора йода. В пробирке появляется интенсивное синее окрашивание. Содержимое пробирки оставить для следующего опыта.</a:t>
            </a:r>
          </a:p>
          <a:p>
            <a:pPr>
              <a:lnSpc>
                <a:spcPct val="90000"/>
              </a:lnSpc>
            </a:pPr>
            <a:r>
              <a:rPr lang="ru-RU" altLang="ru-RU" b="1">
                <a:solidFill>
                  <a:srgbClr val="3333FF"/>
                </a:solidFill>
              </a:rPr>
              <a:t>Реакция является качественной реакцией на крахмал.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762500" cy="1143000"/>
          </a:xfrm>
        </p:spPr>
        <p:txBody>
          <a:bodyPr/>
          <a:lstStyle/>
          <a:p>
            <a:r>
              <a:rPr lang="it-IT" altLang="ru-RU" sz="4000" b="1">
                <a:solidFill>
                  <a:schemeClr val="accent2"/>
                </a:solidFill>
              </a:rPr>
              <a:t>ЙОД</a:t>
            </a:r>
            <a:r>
              <a:rPr lang="it-IT" altLang="ru-RU" sz="4000">
                <a:solidFill>
                  <a:schemeClr val="accent2"/>
                </a:solidFill>
              </a:rPr>
              <a:t> (лат. Iodium)</a:t>
            </a:r>
            <a:endParaRPr lang="ru-RU" altLang="ru-RU" sz="4000">
              <a:solidFill>
                <a:schemeClr val="accent2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604837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I - химический элемент VII группы периодической системы Менделеева, относится к галогенам (в литературе встречается также символ J);атомный номер 53, атомная масса 126,9045; кристаллы черно-серого цвета с металлическим блеском. </a:t>
            </a:r>
            <a:endParaRPr lang="ru-RU" altLang="ru-RU" sz="20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Природный йод состоит из одного стабильного изотопа с массовым числом 127. Галоген. Из имеющихся в природе галогенов – самый тяжёлый.</a:t>
            </a:r>
            <a:endParaRPr lang="ru-RU" altLang="ru-RU" sz="20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ru-RU" sz="2000">
                <a:solidFill>
                  <a:schemeClr val="accent2"/>
                </a:solidFill>
              </a:rPr>
              <a:t> Практически весь природный йод состоит из атомов одного – единственного изотопа с массовым числом 127, его содержание в земной коре  4 . 10-5% по массе. </a:t>
            </a:r>
            <a:endParaRPr lang="ru-RU" altLang="ru-RU" sz="2000">
              <a:solidFill>
                <a:schemeClr val="accent2"/>
              </a:solidFill>
            </a:endParaRPr>
          </a:p>
        </p:txBody>
      </p:sp>
      <p:pic>
        <p:nvPicPr>
          <p:cNvPr id="15365" name="Picture 5" descr="Йод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2060575"/>
            <a:ext cx="2160587" cy="3168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267325" cy="1143000"/>
          </a:xfrm>
        </p:spPr>
        <p:txBody>
          <a:bodyPr/>
          <a:lstStyle/>
          <a:p>
            <a:r>
              <a:rPr lang="it-IT" altLang="ru-RU" b="1">
                <a:solidFill>
                  <a:schemeClr val="accent2"/>
                </a:solidFill>
              </a:rPr>
              <a:t>ЙОД</a:t>
            </a:r>
            <a:r>
              <a:rPr lang="it-IT" altLang="ru-RU">
                <a:solidFill>
                  <a:schemeClr val="accent2"/>
                </a:solidFill>
              </a:rPr>
              <a:t> (лат. Iodium)</a:t>
            </a:r>
            <a:endParaRPr lang="ru-RU" altLang="ru-RU">
              <a:solidFill>
                <a:schemeClr val="accent2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546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chemeClr val="accent2"/>
                </a:solidFill>
              </a:rPr>
              <a:t> </a:t>
            </a:r>
            <a:r>
              <a:rPr lang="ru-RU" altLang="ru-RU" sz="2000" b="1">
                <a:solidFill>
                  <a:schemeClr val="accent2"/>
                </a:solidFill>
              </a:rPr>
              <a:t>Йод</a:t>
            </a:r>
            <a:r>
              <a:rPr lang="ru-RU" altLang="ru-RU" sz="2000">
                <a:solidFill>
                  <a:schemeClr val="accent2"/>
                </a:solidFill>
              </a:rPr>
              <a:t> летуч. Плохо растворяется в воде, хорошо - в органических растворителях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chemeClr val="accent2"/>
                </a:solidFill>
              </a:rPr>
              <a:t>     (с фиолетовым или коричневым окрашиванием раствора) или в воде с добавкой солей – иодидов.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chemeClr val="accent2"/>
                </a:solidFill>
              </a:rPr>
              <a:t>Слабый окислитель и восстановитель. Реагирует с концентрированными серной и азотной кислотами, металлами, неметаллами, щелочами, сероводородом.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chemeClr val="accent2"/>
                </a:solidFill>
              </a:rPr>
              <a:t> Образует соединения с другими галогенами. </a:t>
            </a:r>
          </a:p>
        </p:txBody>
      </p:sp>
      <p:pic>
        <p:nvPicPr>
          <p:cNvPr id="22541" name="Picture 13" descr="vvb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0425" y="2276475"/>
            <a:ext cx="2682875" cy="2424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051425" cy="1143000"/>
          </a:xfrm>
        </p:spPr>
        <p:txBody>
          <a:bodyPr/>
          <a:lstStyle/>
          <a:p>
            <a:r>
              <a:rPr lang="it-IT" altLang="ru-RU" b="1">
                <a:solidFill>
                  <a:schemeClr val="accent2"/>
                </a:solidFill>
              </a:rPr>
              <a:t>ЙОД</a:t>
            </a:r>
            <a:r>
              <a:rPr lang="it-IT" altLang="ru-RU">
                <a:solidFill>
                  <a:schemeClr val="accent2"/>
                </a:solidFill>
              </a:rPr>
              <a:t> (лат. Iodium)</a:t>
            </a:r>
            <a:endParaRPr lang="ru-RU" altLang="ru-RU">
              <a:solidFill>
                <a:schemeClr val="accent2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059113" y="1628775"/>
            <a:ext cx="562292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Молекула элементного йода, как и прочих галогенов, состоит из двух атомов. 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Йод – единственный из галогенов находится в твёрдом состоянии при нормальных условиях. 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Красивые тёмно – синие кристаллы йода больше всего похожи на графит. </a:t>
            </a:r>
          </a:p>
          <a:p>
            <a:pPr>
              <a:lnSpc>
                <a:spcPct val="90000"/>
              </a:lnSpc>
            </a:pPr>
            <a:r>
              <a:rPr lang="ru-RU" altLang="ru-RU" sz="2000">
                <a:solidFill>
                  <a:schemeClr val="accent2"/>
                </a:solidFill>
              </a:rPr>
              <a:t> Отчётливо выраженное кристаллическое строение, способность проводить электрический ток –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chemeClr val="accent2"/>
                </a:solidFill>
              </a:rPr>
              <a:t>     все эти «металлические»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000">
                <a:solidFill>
                  <a:schemeClr val="accent2"/>
                </a:solidFill>
              </a:rPr>
              <a:t>     свойства характерны для чистого йода </a:t>
            </a:r>
          </a:p>
          <a:p>
            <a:pPr>
              <a:lnSpc>
                <a:spcPct val="90000"/>
              </a:lnSpc>
            </a:pPr>
            <a:endParaRPr lang="ru-RU" altLang="ru-RU" sz="2000"/>
          </a:p>
        </p:txBody>
      </p:sp>
      <p:pic>
        <p:nvPicPr>
          <p:cNvPr id="30727" name="Picture 7" descr="image003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420938"/>
            <a:ext cx="2152650" cy="2228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49275"/>
            <a:ext cx="5184775" cy="796925"/>
          </a:xfrm>
        </p:spPr>
        <p:txBody>
          <a:bodyPr/>
          <a:lstStyle/>
          <a:p>
            <a:r>
              <a:rPr lang="ru-RU" altLang="ru-RU" b="1">
                <a:solidFill>
                  <a:schemeClr val="accent2"/>
                </a:solidFill>
              </a:rPr>
              <a:t>Открытие йода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>
                <a:solidFill>
                  <a:srgbClr val="0033CC"/>
                </a:solidFill>
              </a:rPr>
              <a:t>Конец XVII и начало XVIII века были отмечены в Европе непрекращающимися войнами. Требовалось много пороха и, следовательно, много селитры. Производство селитры приняло невиданные масштабы, наряду с обыкновенным растительным сырьём в дело шли и морские водоросли. </a:t>
            </a:r>
          </a:p>
          <a:p>
            <a:r>
              <a:rPr lang="ru-RU" altLang="ru-RU" sz="2800">
                <a:solidFill>
                  <a:srgbClr val="0033CC"/>
                </a:solidFill>
              </a:rPr>
              <a:t>В них и обнаружили новый химический элемент.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Химия белый">
  <a:themeElements>
    <a:clrScheme name="Химия белы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Химия бел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32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Химия белы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Химия белы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Химия белы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Химия белый</Template>
  <TotalTime>1115</TotalTime>
  <Words>3181</Words>
  <Application>Microsoft Office PowerPoint</Application>
  <PresentationFormat>Экран (4:3)</PresentationFormat>
  <Paragraphs>272</Paragraphs>
  <Slides>54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8" baseType="lpstr">
      <vt:lpstr>Arial</vt:lpstr>
      <vt:lpstr>Times New Roman</vt:lpstr>
      <vt:lpstr>Arial Rounded MT Bold</vt:lpstr>
      <vt:lpstr>Химия белый</vt:lpstr>
      <vt:lpstr>Конкурс проектных работ  "Химия наука о чудесах!" </vt:lpstr>
      <vt:lpstr>"Химия наука о чудесах!" </vt:lpstr>
      <vt:lpstr>«Химия внутри человека »</vt:lpstr>
      <vt:lpstr>Химия внутри организма</vt:lpstr>
      <vt:lpstr>Характерные симптомы дефицита химических элементов в организме человека </vt:lpstr>
      <vt:lpstr>ЙОД (лат. Iodium)</vt:lpstr>
      <vt:lpstr>ЙОД (лат. Iodium)</vt:lpstr>
      <vt:lpstr>ЙОД (лат. Iodium)</vt:lpstr>
      <vt:lpstr>Открытие йода</vt:lpstr>
      <vt:lpstr>Открытие йода</vt:lpstr>
      <vt:lpstr>Открытие йода</vt:lpstr>
      <vt:lpstr>Физические и химические свойства </vt:lpstr>
      <vt:lpstr>Физические и химические свойства</vt:lpstr>
      <vt:lpstr>Физические и химические свойства</vt:lpstr>
      <vt:lpstr>Йод в организме</vt:lpstr>
      <vt:lpstr>Йод в организме</vt:lpstr>
      <vt:lpstr>Йод в организме</vt:lpstr>
      <vt:lpstr>  Функции йода в организме </vt:lpstr>
      <vt:lpstr>        Функции йода в организме </vt:lpstr>
      <vt:lpstr>Функции йода в организме</vt:lpstr>
      <vt:lpstr>Функции йода в организме</vt:lpstr>
      <vt:lpstr>Недостаток йода в организме </vt:lpstr>
      <vt:lpstr>Недостаток йода в организме </vt:lpstr>
      <vt:lpstr>Недостаток йода в организме </vt:lpstr>
      <vt:lpstr>Недостаток йода в организме </vt:lpstr>
      <vt:lpstr>Недостаток йода в организме </vt:lpstr>
      <vt:lpstr>Недостаток йода в организме </vt:lpstr>
      <vt:lpstr>Как определить дефицит йода в организме </vt:lpstr>
      <vt:lpstr>Как определить дефицит йода в организме </vt:lpstr>
      <vt:lpstr>Как определить дефицит йода в организме </vt:lpstr>
      <vt:lpstr>Как определить дефицит йода в организме </vt:lpstr>
      <vt:lpstr>Избыток йода в организме </vt:lpstr>
      <vt:lpstr>Группы людей.  Потребность в йоде в мкг/сут  </vt:lpstr>
      <vt:lpstr>Суточная потребность </vt:lpstr>
      <vt:lpstr>Источники йода </vt:lpstr>
      <vt:lpstr>Источники йода </vt:lpstr>
      <vt:lpstr>Источники йода </vt:lpstr>
      <vt:lpstr>Источники йода </vt:lpstr>
      <vt:lpstr>Источники йода </vt:lpstr>
      <vt:lpstr>Источники йода </vt:lpstr>
      <vt:lpstr>Йод в медицине</vt:lpstr>
      <vt:lpstr>Йод в медицине</vt:lpstr>
      <vt:lpstr>Йод в медицине</vt:lpstr>
      <vt:lpstr>А знаете ли вы что:</vt:lpstr>
      <vt:lpstr>А знаете ли вы что:</vt:lpstr>
      <vt:lpstr>А знаете ли вы что:</vt:lpstr>
      <vt:lpstr>А знаете ли вы что:</vt:lpstr>
      <vt:lpstr>А знаете ли вы что:</vt:lpstr>
      <vt:lpstr>А знаете ли вы что:</vt:lpstr>
      <vt:lpstr>А знаете ли вы что:</vt:lpstr>
      <vt:lpstr>А знаете ли вы что:</vt:lpstr>
      <vt:lpstr>Презентация PowerPoint</vt:lpstr>
      <vt:lpstr>ОПЫТ 1.  Получение йода. </vt:lpstr>
      <vt:lpstr>ОПЫТ 2.  ВЗАИМОДЕЙСТВИЕ КРАХМАЛА С ЙОДОМ 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2010-12-05T17:16:23Z</dcterms:created>
  <dcterms:modified xsi:type="dcterms:W3CDTF">2015-04-08T14:32:13Z</dcterms:modified>
</cp:coreProperties>
</file>