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cs typeface="+mn-cs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>
                    <a:cs typeface="+mn-cs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>
                    <a:cs typeface="+mn-cs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>
                    <a:cs typeface="+mn-cs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>
                    <a:cs typeface="+mn-cs"/>
                  </a:endParaRPr>
                </a:p>
              </p:txBody>
            </p:sp>
          </p:grpSp>
        </p:grpSp>
      </p:grpSp>
      <p:sp>
        <p:nvSpPr>
          <p:cNvPr id="1075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5BC69A7-A870-4C74-9492-0E6A93BF3F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666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A00BEA-BF58-47BD-9D0B-255B8D899DE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6705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99D4EA-C7E1-48AA-805F-5EBBC797BD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5176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8E083-02D8-4219-A352-27B422EDCB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24101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uk-UA" noProof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88196-6D99-4CE9-8BB7-9594AD7205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2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D0256-2EAE-4118-B663-59F6E885457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36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B4C497-C0EE-40CF-A358-A3694ADF740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358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2E1B95-81CE-4EC8-ACCE-83647E9A60C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2789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A3482-250E-4A6F-A092-9906A84356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9031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781F8-7057-42E9-AAE7-BB8A7FFC8A8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04156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923CE4-650E-4FA8-8B3B-7FF2134DA0A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552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662EB-6B0F-4665-9E17-5792E8B3B3A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7811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EBFA8-9217-452A-8257-66E774878C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0629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uk-UA">
              <a:cs typeface="+mn-cs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650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>
                <a:cs typeface="+mn-cs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650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0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0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0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0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0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0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0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1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1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1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651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1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1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1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1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1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2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3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3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653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3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3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3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3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3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3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4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655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5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5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5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5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5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sp>
            <p:nvSpPr>
              <p:cNvPr id="10655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uk-UA">
                  <a:cs typeface="+mn-cs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655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>
                    <a:cs typeface="+mn-cs"/>
                  </a:endParaRPr>
                </a:p>
              </p:txBody>
            </p:sp>
            <p:sp>
              <p:nvSpPr>
                <p:cNvPr id="10656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>
                    <a:cs typeface="+mn-cs"/>
                  </a:endParaRPr>
                </a:p>
              </p:txBody>
            </p:sp>
            <p:sp>
              <p:nvSpPr>
                <p:cNvPr id="10656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>
                    <a:cs typeface="+mn-cs"/>
                  </a:endParaRPr>
                </a:p>
              </p:txBody>
            </p:sp>
            <p:sp>
              <p:nvSpPr>
                <p:cNvPr id="10656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uk-UA">
                    <a:cs typeface="+mn-cs"/>
                  </a:endParaRPr>
                </a:p>
              </p:txBody>
            </p:sp>
          </p:grpSp>
        </p:grpSp>
      </p:grpSp>
      <p:sp>
        <p:nvSpPr>
          <p:cNvPr id="10656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6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656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56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65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B42FA43F-A6FF-4E9D-9143-A34F817D28C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0"/>
            <a:ext cx="7847012" cy="1844675"/>
          </a:xfrm>
        </p:spPr>
        <p:txBody>
          <a:bodyPr/>
          <a:lstStyle/>
          <a:p>
            <a:pPr eaLnBrk="1" hangingPunct="1"/>
            <a:r>
              <a:rPr lang="uk-UA" altLang="ru-RU" sz="4000" smtClean="0"/>
              <a:t>Фінансово-економічне</a:t>
            </a:r>
            <a:br>
              <a:rPr lang="uk-UA" altLang="ru-RU" sz="4000" smtClean="0"/>
            </a:br>
            <a:r>
              <a:rPr lang="uk-UA" altLang="ru-RU" sz="4000" smtClean="0"/>
              <a:t>життя вищих навчальних закладів</a:t>
            </a:r>
            <a:endParaRPr lang="ru-RU" altLang="ru-RU" sz="40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773238"/>
            <a:ext cx="8964612" cy="48958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uk-UA" altLang="ru-RU" sz="2000" smtClean="0"/>
          </a:p>
          <a:p>
            <a:pPr>
              <a:lnSpc>
                <a:spcPct val="80000"/>
              </a:lnSpc>
            </a:pPr>
            <a:r>
              <a:rPr lang="uk-UA" altLang="ru-RU" sz="2000" smtClean="0"/>
              <a:t>ІНДЗ </a:t>
            </a:r>
          </a:p>
          <a:p>
            <a:pPr>
              <a:lnSpc>
                <a:spcPct val="80000"/>
              </a:lnSpc>
            </a:pPr>
            <a:r>
              <a:rPr lang="uk-UA" altLang="ru-RU" sz="2000" smtClean="0"/>
              <a:t>з дисципліни</a:t>
            </a:r>
          </a:p>
          <a:p>
            <a:pPr>
              <a:lnSpc>
                <a:spcPct val="80000"/>
              </a:lnSpc>
            </a:pPr>
            <a:r>
              <a:rPr lang="en-US" altLang="ru-RU" sz="2000" smtClean="0"/>
              <a:t>“</a:t>
            </a:r>
            <a:r>
              <a:rPr lang="uk-UA" altLang="ru-RU" sz="2000" smtClean="0"/>
              <a:t>АНАЛІЗ ВИКОНАННЯ КОШТОРИСІВ</a:t>
            </a:r>
            <a:r>
              <a:rPr lang="en-US" altLang="ru-RU" sz="2000" smtClean="0"/>
              <a:t>”</a:t>
            </a:r>
            <a:endParaRPr lang="uk-UA" altLang="ru-RU" sz="2000" smtClean="0"/>
          </a:p>
          <a:p>
            <a:pPr>
              <a:lnSpc>
                <a:spcPct val="80000"/>
              </a:lnSpc>
            </a:pPr>
            <a:endParaRPr lang="uk-UA" altLang="ru-RU" sz="2000" smtClean="0"/>
          </a:p>
          <a:p>
            <a:pPr algn="r">
              <a:lnSpc>
                <a:spcPct val="80000"/>
              </a:lnSpc>
            </a:pPr>
            <a:r>
              <a:rPr lang="uk-UA" altLang="ru-RU" sz="2000" smtClean="0"/>
              <a:t>                                                              Виконавець:                                                                                                             студент 5 курсу, групи ДФ – 54</a:t>
            </a:r>
          </a:p>
          <a:p>
            <a:pPr algn="r">
              <a:lnSpc>
                <a:spcPct val="80000"/>
              </a:lnSpc>
            </a:pPr>
            <a:r>
              <a:rPr lang="uk-UA" altLang="ru-RU" sz="2000" smtClean="0"/>
              <a:t>                                                                П.І.Проданюк</a:t>
            </a:r>
          </a:p>
          <a:p>
            <a:pPr algn="r">
              <a:lnSpc>
                <a:spcPct val="80000"/>
              </a:lnSpc>
            </a:pPr>
            <a:r>
              <a:rPr lang="uk-UA" altLang="ru-RU" sz="2000" smtClean="0"/>
              <a:t>                                                                        Науковий керівник:</a:t>
            </a:r>
          </a:p>
          <a:p>
            <a:pPr algn="r">
              <a:lnSpc>
                <a:spcPct val="80000"/>
              </a:lnSpc>
            </a:pPr>
            <a:r>
              <a:rPr lang="uk-UA" altLang="ru-RU" sz="2000" smtClean="0"/>
              <a:t>                                                             М.О.Тіху</a:t>
            </a:r>
          </a:p>
          <a:p>
            <a:pPr algn="r">
              <a:lnSpc>
                <a:spcPct val="80000"/>
              </a:lnSpc>
            </a:pPr>
            <a:endParaRPr lang="uk-UA" altLang="ru-RU" sz="2000" smtClean="0"/>
          </a:p>
          <a:p>
            <a:pPr>
              <a:lnSpc>
                <a:spcPct val="80000"/>
              </a:lnSpc>
            </a:pPr>
            <a:endParaRPr lang="uk-UA" altLang="ru-RU" sz="2000" smtClean="0"/>
          </a:p>
          <a:p>
            <a:pPr>
              <a:lnSpc>
                <a:spcPct val="80000"/>
              </a:lnSpc>
            </a:pPr>
            <a:endParaRPr lang="uk-UA" altLang="ru-RU" sz="2000" smtClean="0"/>
          </a:p>
          <a:p>
            <a:pPr>
              <a:lnSpc>
                <a:spcPct val="80000"/>
              </a:lnSpc>
            </a:pPr>
            <a:endParaRPr lang="uk-UA" altLang="ru-RU" sz="2000" smtClean="0"/>
          </a:p>
          <a:p>
            <a:pPr>
              <a:lnSpc>
                <a:spcPct val="80000"/>
              </a:lnSpc>
            </a:pPr>
            <a:endParaRPr lang="uk-UA" altLang="ru-RU" sz="2000" smtClean="0"/>
          </a:p>
          <a:p>
            <a:pPr>
              <a:lnSpc>
                <a:spcPct val="80000"/>
              </a:lnSpc>
            </a:pPr>
            <a:r>
              <a:rPr lang="uk-UA" altLang="ru-RU" sz="2000" smtClean="0"/>
              <a:t>Чернівці - 2010</a:t>
            </a:r>
          </a:p>
          <a:p>
            <a:pPr eaLnBrk="1" hangingPunct="1">
              <a:lnSpc>
                <a:spcPct val="80000"/>
              </a:lnSpc>
            </a:pPr>
            <a:endParaRPr lang="ru-RU" alt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uk-UA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багатоканальне фінансування навчальних закладів, в т.ч. вищих (економічна діяльність, платні послуги і ін.), кошти включаються до бюджету у формі </a:t>
            </a:r>
            <a:r>
              <a:rPr lang="uk-UA" altLang="ru-RU" b="1" smtClean="0"/>
              <a:t>спецфонду.</a:t>
            </a:r>
            <a:endParaRPr lang="uk-UA" altLang="ru-RU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mtClean="0"/>
              <a:t>2009 рік із спецфонду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mtClean="0"/>
              <a:t>вища освіта фінансує 41,2 %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mtClean="0"/>
              <a:t>середня освіта 5 %.</a:t>
            </a: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1" name="Rectangle 1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/>
              <a:t>Основні надходження до спецфонду</a:t>
            </a:r>
            <a:endParaRPr lang="ru-RU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18488" cy="47085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smtClean="0"/>
              <a:t>На початковий цикл навчання до ВНЗ за освітньо – кваліфікаційним рівнями мол.спеціаліст, бакалавр: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smtClean="0"/>
              <a:t>2009  р. –  672300 осіб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uk-UA" altLang="ru-RU" sz="2400" smtClean="0"/>
              <a:t>2008  р. –  456400 осіб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uk-UA" altLang="ru-RU" sz="2400" smtClean="0"/>
              <a:t>Указ Президента України «Про невідкладні заходи щодо забезпечення функціонування та розвитку освіти в Україні» від 04.07.05 №1013</a:t>
            </a:r>
            <a:r>
              <a:rPr lang="ru-RU" altLang="ru-RU" sz="2400" smtClean="0"/>
              <a:t>/</a:t>
            </a:r>
            <a:r>
              <a:rPr lang="uk-UA" altLang="ru-RU" sz="2400" smtClean="0"/>
              <a:t>2005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uk-UA" altLang="ru-RU" sz="2400" smtClean="0"/>
              <a:t>       у частині прийому на навчання за кошти державного бюджету не менше 50% від загального обсягу прийому на денну форму.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uk-UA" altLang="ru-RU" sz="240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uk-UA" altLang="ru-RU" sz="2400" smtClean="0"/>
              <a:t> 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95" name="Rectangle 9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Чи виправляється ситуація?</a:t>
            </a:r>
            <a:endParaRPr lang="ru-RU"/>
          </a:p>
        </p:txBody>
      </p:sp>
      <p:graphicFrame>
        <p:nvGraphicFramePr>
          <p:cNvPr id="21594" name="Group 9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2289175"/>
                <a:gridCol w="1485900"/>
                <a:gridCol w="1484313"/>
                <a:gridCol w="1485900"/>
                <a:gridCol w="1484312"/>
              </a:tblGrid>
              <a:tr h="855663">
                <a:tc row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uk-UA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Фіз. та юр. 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57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2009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780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Молодший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0"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46,2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  <a:endParaRPr kumimoji="0" lang="uk-UA" alt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Додаткове фінансування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На виконання наукових і науково – технічних розробок  за державним замовленням у державному бюджеті в 2008 році було заплановано 6 824 100 грн. Ці гроші планувались на 110 проектів, з яких 86 виконувались ВНЗ та організаціями МОН України.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ru-RU" smtClean="0"/>
              <a:t>6824100:110=62037,3 грн:1.36:12=3801,3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mtClean="0"/>
              <a:t>Показники 2008 р.</a:t>
            </a:r>
            <a:endParaRPr lang="ru-RU" altLang="ru-RU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ru-RU" sz="2400" smtClean="0"/>
              <a:t>Законом «Про державний бюджет України на 2007 рік»  на розвиток закладів і установ МОН України  фінансування становило 754670000 грн. Фактично надійшло 100 %.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400" smtClean="0"/>
              <a:t>Для порівняння у 2007 році 6 054 500 000 грн. Фактично надійшло (98,9%)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smtClean="0"/>
              <a:t>З них на фінансування ВНЗ 3-4 рівнів акредитації 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smtClean="0"/>
              <a:t>2007 – 2 235 100 000 грн., профінансовано 100% (36,9% всіх)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smtClean="0"/>
              <a:t>2008 -  3 663 400 000 грн., профінансовано 100% (48,5% всіх).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Заробітна плата і стипендії</a:t>
            </a: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smtClean="0"/>
              <a:t>Заробітна плата педагогічним та науково-педагогічним працівникам та стипендії учням і студентам виплачені повністю.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400" smtClean="0"/>
              <a:t>2007 рік – 1 597 500 000 грн.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400" smtClean="0"/>
              <a:t>2008 рік – 1 647 900 000 грн. (+404 600 000 грн. на введення Єдиної тарифної сітки, збільшення оплати, виплату оздоровчих та ін.</a:t>
            </a:r>
            <a:r>
              <a:rPr lang="ru-RU" altLang="ru-RU" sz="2400" smtClean="0"/>
              <a:t>)</a:t>
            </a:r>
            <a:endParaRPr lang="uk-UA" altLang="ru-RU" sz="24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z="2400" smtClean="0"/>
              <a:t>Комунальні платежі  профінансовані на 100 % (199 млн.грн.), але ще залишається борг з 2007 року.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400" smtClean="0"/>
              <a:t>129,4 млн.грн. на видання, придбання та доставку підручників;</a:t>
            </a:r>
          </a:p>
          <a:p>
            <a:pPr eaLnBrk="1" hangingPunct="1">
              <a:lnSpc>
                <a:spcPct val="90000"/>
              </a:lnSpc>
            </a:pPr>
            <a:r>
              <a:rPr lang="uk-UA" altLang="ru-RU" sz="2400" smtClean="0"/>
              <a:t>75,9 млн.грн. на добудову корпусів та гуртожитків.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Додаткові платні послуги</a:t>
            </a: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000"/>
              <a:t>Постановою КМ України від 20 січня 1997 року №38 затверджено Перелік платних послуг, які можуть надаватися державними навчальними закладами: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у сфері освітньої діяльності</a:t>
            </a:r>
            <a:r>
              <a:rPr lang="ru-RU" sz="200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у сфері міжнародного співробітництва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у сфері охорони здоров</a:t>
            </a:r>
            <a:r>
              <a:rPr lang="en-US" sz="2000"/>
              <a:t>’</a:t>
            </a:r>
            <a:r>
              <a:rPr lang="uk-UA" sz="2000"/>
              <a:t>я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у сфері фізичної культури і спорту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у сфері побутових послуг</a:t>
            </a:r>
            <a:r>
              <a:rPr lang="ru-RU" sz="2000"/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у сфері транспорту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у сфері житлово-комунальних послуг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поліграфічні послуги та видавнича діяльність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000"/>
              <a:t>видання та реалізація навчальних, методичних та інших матеріалів.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У сфері освітньої діяльності</a:t>
            </a: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800"/>
              <a:t>навчання іноземних і вітчизняних студентів понад державне замовлення в межах ліцензованого обсягу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800"/>
              <a:t>здобуття другої вищої освіти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800"/>
              <a:t>післядипломна освіта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800"/>
              <a:t>навчання слухачів підготовчих відділень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800"/>
              <a:t>повторне навчання окремих дисциплін і курсів відрахованими студентами з подальшим складанням іспитів чи заліків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800"/>
              <a:t>підготовка аспірантів і докторантів понад держзамовлення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/>
              <a:t>У сфері освітньої діяльності (продовження)</a:t>
            </a:r>
            <a:endParaRPr lang="ru-RU" sz="400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прийом кандидатських іспитів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підготовка до захисту та проведення захисту дисертації, друкування і розсилка авторефератів, стенографування захисту тощо (крім оплати часу засідання членами спецради)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довузівська підготовка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наукове консультування для осіб, які підвищують кваліфікацію самостійно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різного роду лекторії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 курси водіїв, факультативи іноземних мов, комп.підготовки, гри на муз.інструментах та інше</a:t>
            </a:r>
            <a:endParaRPr lang="ru-RU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/>
              <a:t>У сфері міжнародного співробітництва</a:t>
            </a:r>
            <a:r>
              <a:rPr lang="ru-RU" sz="400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надання візової підтримки студентам-іноземцям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надання допомоги у виїзді і оформлення виїздів за кордон українським студентам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організація на компенсаційних засадах літніх мовних курсів, шкіл, семінарів, спортивних і туристичних змагань, подорожей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надання послуг щодо легалізації документів про освіту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надання перекладацьких послуг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b="1"/>
              <a:t>Економіка освіти</a:t>
            </a:r>
            <a:r>
              <a:rPr lang="uk-UA"/>
              <a:t> 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наука, що вивчає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- фінансово – матеріальний аспект сфери освіти та ії специфіку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- економічну роль освіти у суспільному розвитку,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- економічний механізм функціонування системи освіти. </a:t>
            </a:r>
            <a:endParaRPr lang="uk-UA" sz="24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 b="1"/>
              <a:t>Об’єктом</a:t>
            </a:r>
            <a:r>
              <a:rPr lang="uk-UA" sz="2400"/>
              <a:t>  дослідження є система освіти як галузь соціально-економічної діяльності.</a:t>
            </a:r>
            <a:endParaRPr lang="uk-UA" sz="2400" b="1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 b="1"/>
              <a:t>Предметом</a:t>
            </a:r>
            <a:r>
              <a:rPr lang="uk-UA" sz="2400"/>
              <a:t> – економічний механізм функціонування системи освіти, методи управління щодо ефективного використання трудових, матеріальних і фінансових ресурсів у сфері освіти.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eaLnBrk="1" hangingPunct="1">
              <a:defRPr/>
            </a:pPr>
            <a:r>
              <a:rPr lang="uk-UA"/>
              <a:t>У сфері охорони здоров</a:t>
            </a:r>
            <a:r>
              <a:rPr lang="en-US"/>
              <a:t>’</a:t>
            </a:r>
            <a:r>
              <a:rPr lang="uk-UA"/>
              <a:t>я</a:t>
            </a:r>
            <a:endParaRPr lang="ru-RU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надання місць у будинках та базах відпочинку з медіко – санітарним забезпеченням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/>
              <a:t>У сфері фізичної культури і спорту</a:t>
            </a:r>
            <a:r>
              <a:rPr lang="ru-RU" sz="4000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/>
              <a:t>-  групові та індивідуальні заняття спортом у спортзалах, басейнах, тенісних кортах понад норми, що встановлена навчальним планом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У сфері побутових послуг</a:t>
            </a:r>
            <a:r>
              <a:rPr lang="ru-RU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будівництво, ремонт та обладнання житла….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ремонт і техобслуговування автомобілів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послуги з паркування авто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виготовлення і ремонт меблів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ремонт побутової техніки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фото-, кіно-, аудіо та відео послуги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виготовлення та ремонт взуття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хімчистка та банно – пральні послуги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прокат різного обладнання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Зауваження</a:t>
            </a:r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Варто зазначити, що деякі послуги дітям сиротам та дітям, що залишились без опіки надаються безоплатно. </a:t>
            </a:r>
          </a:p>
          <a:p>
            <a:pPr eaLnBrk="1" hangingPunct="1">
              <a:defRPr/>
            </a:pPr>
            <a:r>
              <a:rPr lang="uk-UA"/>
              <a:t>Під кожну послугу розробляється окремий кошторис, який підпиується головним бухгалтером і ректором.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78" name="Rectangle 26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291512" cy="2794000"/>
          </a:xfrm>
        </p:spPr>
        <p:txBody>
          <a:bodyPr/>
          <a:lstStyle/>
          <a:p>
            <a:pPr eaLnBrk="1" hangingPunct="1"/>
            <a:r>
              <a:rPr lang="uk-UA" altLang="ru-RU" sz="2400" smtClean="0"/>
              <a:t>Розрахунок</a:t>
            </a:r>
            <a:br>
              <a:rPr lang="uk-UA" altLang="ru-RU" sz="2400" smtClean="0"/>
            </a:br>
            <a:r>
              <a:rPr lang="uk-UA" altLang="ru-RU" sz="2400" smtClean="0"/>
              <a:t>вартості платних послуг</a:t>
            </a:r>
            <a:r>
              <a:rPr lang="ru-RU" altLang="ru-RU" sz="2400" smtClean="0"/>
              <a:t>/</a:t>
            </a:r>
            <a:r>
              <a:rPr lang="uk-UA" altLang="ru-RU" sz="2400" smtClean="0"/>
              <a:t>навчання</a:t>
            </a:r>
            <a:br>
              <a:rPr lang="uk-UA" altLang="ru-RU" sz="2400" smtClean="0"/>
            </a:br>
            <a:r>
              <a:rPr lang="uk-UA" altLang="ru-RU" sz="2400" smtClean="0"/>
              <a:t>по спеціальності</a:t>
            </a:r>
            <a:r>
              <a:rPr lang="ru-RU" altLang="ru-RU" sz="2400" smtClean="0"/>
              <a:t>:</a:t>
            </a:r>
            <a:r>
              <a:rPr lang="uk-UA" altLang="ru-RU" sz="4000" smtClean="0"/>
              <a:t/>
            </a:r>
            <a:br>
              <a:rPr lang="uk-UA" altLang="ru-RU" sz="4000" smtClean="0"/>
            </a:br>
            <a:r>
              <a:rPr lang="uk-UA" altLang="ru-RU" sz="2400" smtClean="0"/>
              <a:t>Філологія. Українська мова і література</a:t>
            </a:r>
            <a:br>
              <a:rPr lang="uk-UA" altLang="ru-RU" sz="2400" smtClean="0"/>
            </a:br>
            <a:r>
              <a:rPr lang="uk-UA" altLang="ru-RU" sz="2400" smtClean="0"/>
              <a:t>на 2008</a:t>
            </a:r>
            <a:r>
              <a:rPr lang="ru-RU" altLang="ru-RU" sz="2400" smtClean="0"/>
              <a:t>/</a:t>
            </a:r>
            <a:r>
              <a:rPr lang="uk-UA" altLang="ru-RU" sz="2400" smtClean="0"/>
              <a:t>2009 навч.рік</a:t>
            </a:r>
            <a:br>
              <a:rPr lang="uk-UA" altLang="ru-RU" sz="2400" smtClean="0"/>
            </a:br>
            <a:r>
              <a:rPr lang="uk-UA" altLang="ru-RU" sz="2400" smtClean="0"/>
              <a:t>у КМПУ імені.Б.Д.Грінченка</a:t>
            </a:r>
            <a:br>
              <a:rPr lang="uk-UA" altLang="ru-RU" sz="2400" smtClean="0"/>
            </a:br>
            <a:r>
              <a:rPr lang="uk-UA" altLang="ru-RU" sz="2400" smtClean="0"/>
              <a:t>освітньо – кваліфікаційний рівень – бакалавр</a:t>
            </a:r>
            <a:br>
              <a:rPr lang="uk-UA" altLang="ru-RU" sz="2400" smtClean="0"/>
            </a:br>
            <a:r>
              <a:rPr lang="uk-UA" altLang="ru-RU" sz="2400" smtClean="0"/>
              <a:t>форма навчання  - денна</a:t>
            </a:r>
            <a:r>
              <a:rPr lang="ru-RU" altLang="ru-RU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41" name="Rectangle 1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uk-UA"/>
          </a:p>
        </p:txBody>
      </p:sp>
      <p:graphicFrame>
        <p:nvGraphicFramePr>
          <p:cNvPr id="40048" name="Group 112"/>
          <p:cNvGraphicFramePr>
            <a:graphicFrameLocks noGrp="1"/>
          </p:cNvGraphicFramePr>
          <p:nvPr>
            <p:ph idx="1"/>
          </p:nvPr>
        </p:nvGraphicFramePr>
        <p:xfrm>
          <a:off x="323850" y="333375"/>
          <a:ext cx="8362950" cy="6689725"/>
        </p:xfrm>
        <a:graphic>
          <a:graphicData uri="http://schemas.openxmlformats.org/drawingml/2006/table">
            <a:tbl>
              <a:tblPr/>
              <a:tblGrid>
                <a:gridCol w="1509713"/>
                <a:gridCol w="4916487"/>
                <a:gridCol w="1936750"/>
              </a:tblGrid>
              <a:tr h="131057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Код видатків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Витрати коштів на одного студента (грн.)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7493">
                <a:tc rowSpan="8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Оплата праці працівників: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1787,37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0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а) науково-педагогічний персонал.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46297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Згідно з постановою «Про затвердження нормативів чисельності студентів,…» від 17.08.02 №1134 норматив на 1-го викладача 9 студентів, Навантаження 1-го викладача 600 годин.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88927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600 год : 9 студ*20,02 грн=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1334,67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грн.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190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б) погодинний фонд заробітної плати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2386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1334,67 грн*5%=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66,73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грн. (5% від суми професорсько-викладацького складу)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4190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в) адмін..-обслугов. персонал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2865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825600 грн.(фактичний ФЗП за три квартала):2139 чол.(середньо-річна кількість студентів)=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385,97</a:t>
                      </a:r>
                      <a:r>
                        <a:rPr kumimoji="0" lang="uk-UA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грн.</a:t>
                      </a:r>
                      <a:endParaRPr kumimoji="0" lang="uk-UA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18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Розрахунок (продовження)</a:t>
            </a:r>
            <a:endParaRPr lang="ru-RU"/>
          </a:p>
        </p:txBody>
      </p:sp>
      <p:graphicFrame>
        <p:nvGraphicFramePr>
          <p:cNvPr id="42017" name="Group 3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485900"/>
                <a:gridCol w="4837113"/>
                <a:gridCol w="1906587"/>
              </a:tblGrid>
              <a:tr h="20304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1120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Нарахування на заробітну плату (36,2%)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647,03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55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1130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Придбання предметів постачання і матеріалів, оплата послуг та інші видатки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123,88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12" name="Rectangle 8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Розрахунок (продовження)</a:t>
            </a:r>
            <a:endParaRPr lang="ru-RU"/>
          </a:p>
        </p:txBody>
      </p:sp>
      <p:graphicFrame>
        <p:nvGraphicFramePr>
          <p:cNvPr id="44111" name="Group 7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485900"/>
                <a:gridCol w="4837113"/>
                <a:gridCol w="1906587"/>
              </a:tblGrid>
              <a:tr h="469900">
                <a:tc rowSpan="7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комунальних послуг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93,06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199057 (факт за три квартала 2008р.):2139 чол=93,06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тому числі: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теплопостачання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42,47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водопостачання та водовідведення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6,65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72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електроенергії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32,58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інших комунальних послуг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11,36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14" name="Rectangle 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Розрахунок (продовження)</a:t>
            </a:r>
            <a:endParaRPr lang="ru-RU"/>
          </a:p>
        </p:txBody>
      </p:sp>
      <p:graphicFrame>
        <p:nvGraphicFramePr>
          <p:cNvPr id="46113" name="Group 3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485900"/>
                <a:gridCol w="4837113"/>
                <a:gridCol w="1906587"/>
              </a:tblGrid>
              <a:tr h="24288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2130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Капітальний ремонт та реконструкція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113,92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970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Всього видатків на 1-го студента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2800</a:t>
                      </a:r>
                      <a:endParaRPr kumimoji="0" lang="uk-UA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>Розрахунок</a:t>
            </a:r>
            <a:br>
              <a:rPr lang="uk-UA" altLang="ru-RU" sz="2400" smtClean="0"/>
            </a:br>
            <a:r>
              <a:rPr lang="uk-UA" altLang="ru-RU" sz="2400" smtClean="0"/>
              <a:t>вартості платних послуг</a:t>
            </a:r>
            <a:r>
              <a:rPr lang="ru-RU" altLang="ru-RU" sz="2400" smtClean="0"/>
              <a:t>/</a:t>
            </a:r>
            <a:r>
              <a:rPr lang="uk-UA" altLang="ru-RU" sz="2400" smtClean="0"/>
              <a:t>навчання</a:t>
            </a:r>
            <a:br>
              <a:rPr lang="uk-UA" altLang="ru-RU" sz="2400" smtClean="0"/>
            </a:br>
            <a:r>
              <a:rPr lang="uk-UA" altLang="ru-RU" sz="2400" smtClean="0"/>
              <a:t>по спеціальності</a:t>
            </a:r>
            <a:r>
              <a:rPr lang="ru-RU" altLang="ru-RU" sz="2400" smtClean="0"/>
              <a:t>:</a:t>
            </a:r>
            <a:r>
              <a:rPr lang="uk-UA" altLang="ru-RU" sz="2400" smtClean="0"/>
              <a:t/>
            </a:r>
            <a:br>
              <a:rPr lang="uk-UA" altLang="ru-RU" sz="2400" smtClean="0"/>
            </a:br>
            <a:r>
              <a:rPr lang="uk-UA" altLang="ru-RU" sz="2400" smtClean="0"/>
              <a:t>Початкове навчання (англ..мова)</a:t>
            </a:r>
            <a:br>
              <a:rPr lang="uk-UA" altLang="ru-RU" sz="2400" smtClean="0"/>
            </a:br>
            <a:r>
              <a:rPr lang="uk-UA" altLang="ru-RU" sz="2400" smtClean="0"/>
              <a:t>на 2008</a:t>
            </a:r>
            <a:r>
              <a:rPr lang="ru-RU" altLang="ru-RU" sz="2400" smtClean="0"/>
              <a:t>/</a:t>
            </a:r>
            <a:r>
              <a:rPr lang="uk-UA" altLang="ru-RU" sz="2400" smtClean="0"/>
              <a:t>2009 навч.рік</a:t>
            </a:r>
            <a:br>
              <a:rPr lang="uk-UA" altLang="ru-RU" sz="2400" smtClean="0"/>
            </a:br>
            <a:r>
              <a:rPr lang="uk-UA" altLang="ru-RU" sz="2400" smtClean="0"/>
              <a:t>у КМПУ імені.Б.Д.Грінченка</a:t>
            </a:r>
            <a:br>
              <a:rPr lang="uk-UA" altLang="ru-RU" sz="2400" smtClean="0"/>
            </a:br>
            <a:r>
              <a:rPr lang="uk-UA" altLang="ru-RU" sz="2400" smtClean="0"/>
              <a:t>освітньо – кваліфікаційний рівень – магістр</a:t>
            </a:r>
            <a:br>
              <a:rPr lang="uk-UA" altLang="ru-RU" sz="2400" smtClean="0"/>
            </a:br>
            <a:r>
              <a:rPr lang="uk-UA" altLang="ru-RU" sz="2400" smtClean="0"/>
              <a:t>форма навчання  - заочна</a:t>
            </a:r>
            <a:r>
              <a:rPr lang="ru-RU" altLang="ru-RU" sz="2400" smtClean="0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Питання</a:t>
            </a:r>
            <a:r>
              <a:rPr lang="ru-RU"/>
              <a:t> до розгляду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Загальні позиції фінансування освіти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Видатки на освіту з боку держави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Можливості ВНЗ щодо платних послуг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Платне навчання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Бюджетний паспорт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Бюджет (кошторис) ВНЗ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Штатний розпис ВНЗ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Тендери, особливості проведення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uk-UA" sz="2800"/>
              <a:t>Інше.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 </a:t>
            </a:r>
            <a:endParaRPr lang="ru-RU"/>
          </a:p>
        </p:txBody>
      </p:sp>
      <p:graphicFrame>
        <p:nvGraphicFramePr>
          <p:cNvPr id="51308" name="Group 108"/>
          <p:cNvGraphicFramePr>
            <a:graphicFrameLocks noGrp="1"/>
          </p:cNvGraphicFramePr>
          <p:nvPr>
            <p:ph idx="1"/>
          </p:nvPr>
        </p:nvGraphicFramePr>
        <p:xfrm>
          <a:off x="250825" y="252413"/>
          <a:ext cx="8229600" cy="6613525"/>
        </p:xfrm>
        <a:graphic>
          <a:graphicData uri="http://schemas.openxmlformats.org/drawingml/2006/table">
            <a:tbl>
              <a:tblPr/>
              <a:tblGrid>
                <a:gridCol w="1485900"/>
                <a:gridCol w="4837113"/>
                <a:gridCol w="1906587"/>
              </a:tblGrid>
              <a:tr h="131051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Код видатків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Витрати коштів на одного студента (грн.)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02">
                <a:tc rowSpan="8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Оплата праці працівників: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1280,26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0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а) науково-педагогічний персонал.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61528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Згідно з постановою «Про затвердження нормативів чисельності студентів,…» від 17.08.02 №1134 норматив на 1-го викладача 21 студент, Навантаження 1-го викладача 550 годин.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9620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550 год : 21 студ*32,52 грн=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851,71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грн.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9620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б) погодинний фонд заробітної плати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0097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851,71 грн*5%=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42,58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грн. (5% від суми професорсько-викладацького складу)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96202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в) адмін..-обслугов. персонал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0574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825600 грн.(фактичний ФЗП за три квартала):2139 чол.(середньо-річна кількість студентів)=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385,97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грн.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6" marB="4571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83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Розрахунок (продовження)</a:t>
            </a:r>
            <a:endParaRPr lang="ru-RU"/>
          </a:p>
        </p:txBody>
      </p:sp>
      <p:graphicFrame>
        <p:nvGraphicFramePr>
          <p:cNvPr id="53288" name="Group 4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54200"/>
        </p:xfrm>
        <a:graphic>
          <a:graphicData uri="http://schemas.openxmlformats.org/drawingml/2006/table">
            <a:tbl>
              <a:tblPr/>
              <a:tblGrid>
                <a:gridCol w="1485900"/>
                <a:gridCol w="4837113"/>
                <a:gridCol w="1906587"/>
              </a:tblGrid>
              <a:tr h="7493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1120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Нарахування на заробітну плату (36,2%)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463,45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49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Придбання предметів постачання і матеріалів, оплата послуг та інші видатки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262,24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" name="Rectangle 10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Розрахунок (продовження)</a:t>
            </a:r>
            <a:endParaRPr lang="ru-RU"/>
          </a:p>
        </p:txBody>
      </p:sp>
      <p:graphicFrame>
        <p:nvGraphicFramePr>
          <p:cNvPr id="34846" name="Group 30"/>
          <p:cNvGraphicFramePr>
            <a:graphicFrameLocks noGrp="1"/>
          </p:cNvGraphicFramePr>
          <p:nvPr>
            <p:ph idx="1"/>
          </p:nvPr>
        </p:nvGraphicFramePr>
        <p:xfrm>
          <a:off x="457200" y="2327275"/>
          <a:ext cx="8229600" cy="4076700"/>
        </p:xfrm>
        <a:graphic>
          <a:graphicData uri="http://schemas.openxmlformats.org/drawingml/2006/table">
            <a:tbl>
              <a:tblPr/>
              <a:tblGrid>
                <a:gridCol w="1485900"/>
                <a:gridCol w="4837113"/>
                <a:gridCol w="1906587"/>
              </a:tblGrid>
              <a:tr h="360363">
                <a:tc rowSpan="9"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комунальних послуг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93,06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199057 (факт за три квартала 2008р.):2139 чол=93,06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тому числі: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теплопостачання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водопостачання та водовідведення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42,47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електроенергії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6,65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інших комунальних послуг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32,58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Cyr" panose="020B0604020202020204" pitchFamily="34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2"/>
                        </a:buClr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uk-UA" alt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11,36</a:t>
                      </a:r>
                      <a:endParaRPr kumimoji="0" lang="uk-UA" alt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92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Розрахунок (продовження)</a:t>
            </a:r>
            <a:endParaRPr lang="ru-RU"/>
          </a:p>
        </p:txBody>
      </p:sp>
      <p:graphicFrame>
        <p:nvGraphicFramePr>
          <p:cNvPr id="57391" name="Group 4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485900"/>
                <a:gridCol w="4837113"/>
                <a:gridCol w="1906587"/>
              </a:tblGrid>
              <a:tr h="24638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2110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розвиток матеріальної бази (придбання обладнання і предметів довгострокового користування)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303,8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18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2130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Капітальний ремонт та реконструкція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97,19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02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Всього видатків на 1-го студента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Реальна вартість навчання</a:t>
            </a:r>
            <a:endParaRPr lang="ru-RU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/>
              <a:t>При цьому вартість навчання 1-го студента бюджетника в КМПУ імені Б.Д.Грінченка становить </a:t>
            </a:r>
          </a:p>
          <a:p>
            <a:pPr eaLnBrk="1" hangingPunct="1">
              <a:defRPr/>
            </a:pPr>
            <a:r>
              <a:rPr lang="uk-UA"/>
              <a:t>15623,83 грн без врахування  капітальних видатків </a:t>
            </a:r>
          </a:p>
          <a:p>
            <a:pPr eaLnBrk="1" hangingPunct="1">
              <a:defRPr/>
            </a:pPr>
            <a:r>
              <a:rPr lang="uk-UA"/>
              <a:t>16176, 38 грн.з врахування капітальних видатків.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/>
              <a:t>Чому вартість контрактника менша?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Бюджетний паспорт</a:t>
            </a:r>
            <a:endParaRPr lang="ru-RU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Чи є в державі документ, що визначає вартість навчання 1-го студента, що фінансується з бюджету?</a:t>
            </a:r>
            <a:r>
              <a:rPr lang="ru-RU" altLang="ru-RU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Це паспорт бюджетної програми на 2009 рік.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Орієнтовна вартість навчання студента бюджетника становитиме 11602,2 грн.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uk-UA" altLang="ru-RU" smtClean="0"/>
              <a:t> Орієнтовна вартість одного студента контрактника – 8397,2 грн.</a:t>
            </a:r>
            <a:r>
              <a:rPr lang="ru-RU" altLang="ru-RU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Поточні і довготривалі витрати</a:t>
            </a:r>
            <a:endParaRPr lang="ru-RU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800"/>
              <a:t>- Поточні витрати -  90% всіх витрат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800"/>
              <a:t> заробітну плату і нарахування на неї,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800"/>
              <a:t> виплату стипендій,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800"/>
              <a:t> канцелярські та господарські витрати,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800"/>
              <a:t> відрядження та інше.</a:t>
            </a:r>
          </a:p>
          <a:p>
            <a:pPr eaLnBrk="1" hangingPunct="1">
              <a:lnSpc>
                <a:spcPct val="80000"/>
              </a:lnSpc>
              <a:buFontTx/>
              <a:buChar char="-"/>
              <a:defRPr/>
            </a:pPr>
            <a:r>
              <a:rPr lang="uk-UA" sz="2800"/>
              <a:t>Довготривалі витрати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uk-UA" sz="2800"/>
              <a:t> проведення капітального ремонту,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uk-UA" sz="2800"/>
              <a:t> придбання обладнання та інвентаря.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uk-UA" sz="280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uk-UA" sz="2800"/>
              <a:t>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Кошторис ВНЗ</a:t>
            </a:r>
            <a:endParaRPr lang="ru-RU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Планування витрат здійснюється відповідно до затвердженого кошторису витрат, який є основним фінансовим документом установи, де визначено обсяг, цільове направлення, поквартальний (помісячний) розподіл коштів на утримання ВНЗ.</a:t>
            </a:r>
            <a:r>
              <a:rPr 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Кошторис (продовження)</a:t>
            </a:r>
            <a:endParaRPr lang="ru-RU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800" b="1"/>
              <a:t>Кошторис</a:t>
            </a:r>
            <a:r>
              <a:rPr lang="uk-UA" sz="2800"/>
              <a:t> або бюджет ВНЗ складається, розглядається і затверджується у строгій відповідності до Постанови КМ України від 28.02.02 №228 «Про затвердження Порядку складання, розгляду, затвердження та основних вимог до виконання кошторисів бюджетних установ»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800"/>
              <a:t>Зміни до цієї постанови вносились 7 разів, остання в 2006 році.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800"/>
              <a:t>Форма кошторису затверджується Мінфіном, а сам кошторис погоджується з головним розпорядником.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Складові кошторису</a:t>
            </a:r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2800" b="1"/>
              <a:t>Загальний фонд</a:t>
            </a:r>
            <a:r>
              <a:rPr lang="uk-UA" sz="2800"/>
              <a:t> – містить обсяг надходжень із загального фонду бюджету та розподіл видатків за повною економічною класифікацією видатків на виконання бюджетною установою основних функцій або розподіл надання кредитів з бюджету.</a:t>
            </a:r>
            <a:endParaRPr lang="uk-UA" sz="2800" b="1"/>
          </a:p>
          <a:p>
            <a:pPr eaLnBrk="1" hangingPunct="1">
              <a:defRPr/>
            </a:pPr>
            <a:r>
              <a:rPr lang="uk-UA" sz="2800" b="1"/>
              <a:t>Спеціальний фонд – </a:t>
            </a:r>
            <a:r>
              <a:rPr lang="uk-UA" sz="2800"/>
              <a:t>містить</a:t>
            </a:r>
            <a:r>
              <a:rPr lang="uk-UA" sz="2800" b="1"/>
              <a:t> </a:t>
            </a:r>
            <a:r>
              <a:rPr lang="uk-UA" sz="2800"/>
              <a:t>обсяг надходжень не із державного бюджету і розподіл їх за повною економічною класифікацією.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Фінансування освіти</a:t>
            </a:r>
            <a:r>
              <a:rPr lang="ru-RU"/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800"/>
              <a:t>    процес спрямування фінансових ресурсів закладам, установам, організаціям і підприємствам системи освіти.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sz="2800"/>
              <a:t>Фінансування державних навчальних закладів - за рахунок коштів</a:t>
            </a:r>
          </a:p>
          <a:p>
            <a:pPr eaLnBrk="1" hangingPunct="1">
              <a:buFontTx/>
              <a:buChar char="-"/>
              <a:defRPr/>
            </a:pPr>
            <a:r>
              <a:rPr lang="uk-UA" sz="2800"/>
              <a:t>відповідних бюджетів,</a:t>
            </a:r>
          </a:p>
          <a:p>
            <a:pPr eaLnBrk="1" hangingPunct="1">
              <a:buFontTx/>
              <a:buChar char="-"/>
              <a:defRPr/>
            </a:pPr>
            <a:r>
              <a:rPr lang="uk-UA" sz="2800"/>
              <a:t>коштів галузей народного господарства,</a:t>
            </a:r>
          </a:p>
          <a:p>
            <a:pPr eaLnBrk="1" hangingPunct="1">
              <a:buFontTx/>
              <a:buChar char="-"/>
              <a:defRPr/>
            </a:pPr>
            <a:r>
              <a:rPr lang="uk-UA" sz="2800"/>
              <a:t>держ.підприємств і організацій,</a:t>
            </a:r>
          </a:p>
          <a:p>
            <a:pPr eaLnBrk="1" hangingPunct="1">
              <a:buFontTx/>
              <a:buChar char="-"/>
              <a:defRPr/>
            </a:pPr>
            <a:r>
              <a:rPr lang="uk-UA" sz="2800"/>
              <a:t>додаткових джерел фінансування. 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41" name="Rectangle 10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Реальний кошторис</a:t>
            </a:r>
            <a:endParaRPr lang="ru-RU"/>
          </a:p>
        </p:txBody>
      </p:sp>
      <p:graphicFrame>
        <p:nvGraphicFramePr>
          <p:cNvPr id="69746" name="Group 11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92563"/>
        </p:xfrm>
        <a:graphic>
          <a:graphicData uri="http://schemas.openxmlformats.org/drawingml/2006/table">
            <a:tbl>
              <a:tblPr/>
              <a:tblGrid>
                <a:gridCol w="1203325"/>
                <a:gridCol w="3919538"/>
                <a:gridCol w="1079500"/>
                <a:gridCol w="1246187"/>
                <a:gridCol w="781050"/>
              </a:tblGrid>
              <a:tr h="636588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Код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Показники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Усього на рік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Разом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145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Загальний фонд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Спеціальний фонд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381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Поточні видатки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48418,7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2675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Оплата праці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23822,8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1432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1120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Нарахування на зар.плату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8623,9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518,4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99" name="Rectangle 2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Кошторис (продовження)</a:t>
            </a:r>
            <a:endParaRPr lang="ru-RU"/>
          </a:p>
        </p:txBody>
      </p:sp>
      <p:graphicFrame>
        <p:nvGraphicFramePr>
          <p:cNvPr id="71901" name="Group 221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267200"/>
        </p:xfrm>
        <a:graphic>
          <a:graphicData uri="http://schemas.openxmlformats.org/drawingml/2006/table">
            <a:tbl>
              <a:tblPr/>
              <a:tblGrid>
                <a:gridCol w="1203325"/>
                <a:gridCol w="3919538"/>
                <a:gridCol w="1544637"/>
                <a:gridCol w="781050"/>
                <a:gridCol w="781050"/>
              </a:tblGrid>
              <a:tr h="6508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Придбання предметів та інші послуги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3943,5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410,3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Предмети матеріали, обладнання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1086,5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Меблі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335,2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Канц..товари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214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Госп.товари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128,1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Студ.квитки, дипломи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170,9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Картриджі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32,4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Жалюзі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Спорттовари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Матеріали для видавництва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105,9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Кошторис (продовження)</a:t>
            </a:r>
            <a:endParaRPr lang="ru-RU"/>
          </a:p>
        </p:txBody>
      </p:sp>
      <p:graphicFrame>
        <p:nvGraphicFramePr>
          <p:cNvPr id="73887" name="Group 15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7550"/>
        </p:xfrm>
        <a:graphic>
          <a:graphicData uri="http://schemas.openxmlformats.org/drawingml/2006/table">
            <a:tbl>
              <a:tblPr/>
              <a:tblGrid>
                <a:gridCol w="1203325"/>
                <a:gridCol w="3919538"/>
                <a:gridCol w="1544637"/>
                <a:gridCol w="781050"/>
                <a:gridCol w="781050"/>
              </a:tblGrid>
              <a:tr h="5889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Медикаменти та перев..матеріал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Продукти харчування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445,3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99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1134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М’який інвентар та обмундирування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18,6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9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Оплата транспорту та обслуговування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18,6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Оренда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1137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Поточний ремонт приміщень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502,8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20,3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8963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1138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Послуги зв’язку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73" name="Rectangle 19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Кошторис (продовження)</a:t>
            </a:r>
            <a:endParaRPr lang="ru-RU"/>
          </a:p>
        </p:txBody>
      </p:sp>
      <p:graphicFrame>
        <p:nvGraphicFramePr>
          <p:cNvPr id="75972" name="Group 19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203325"/>
                <a:gridCol w="3919538"/>
                <a:gridCol w="1544637"/>
                <a:gridCol w="781050"/>
                <a:gridCol w="781050"/>
              </a:tblGrid>
              <a:tr h="503238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1139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Оплата інших послуг та видатків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1726,2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Охорона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793,6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29,2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Сигналізація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Пожежна сигнал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Тривожна кнопка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30,7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Касове обслуг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Демеркур.люм.ламп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Виміри опору заземлення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Перезарядка картриджів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Кошторис (продовження)</a:t>
            </a:r>
            <a:endParaRPr lang="ru-RU"/>
          </a:p>
        </p:txBody>
      </p:sp>
      <p:graphicFrame>
        <p:nvGraphicFramePr>
          <p:cNvPr id="78064" name="Group 24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05400"/>
        </p:xfrm>
        <a:graphic>
          <a:graphicData uri="http://schemas.openxmlformats.org/drawingml/2006/table">
            <a:tbl>
              <a:tblPr/>
              <a:tblGrid>
                <a:gridCol w="1203325"/>
                <a:gridCol w="3919538"/>
                <a:gridCol w="1544637"/>
                <a:gridCol w="781050"/>
                <a:gridCol w="781050"/>
              </a:tblGrid>
              <a:tr h="41113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1140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Видатки на відрядження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119,5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3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1160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Оплата комунальних послуг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1727,6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238,3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1161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Оплата теплопостачання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1104,6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96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1162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Водопостачання та водовідведення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136,2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66,3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3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1163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Оплата електроенергії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387,9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68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3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1165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Інші комун.послуги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98,9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3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1170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Програми і заходи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380,8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3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1340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Поточні трансферти населенню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9800,6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24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1342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Стипендії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9632,7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3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1343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Інші поточні трансферти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167,9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9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Винагорода за перемогу у конкурсах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Кошторис (продовження)</a:t>
            </a:r>
            <a:endParaRPr lang="ru-RU"/>
          </a:p>
        </p:txBody>
      </p:sp>
      <p:graphicFrame>
        <p:nvGraphicFramePr>
          <p:cNvPr id="80134" name="Group 26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364163"/>
        </p:xfrm>
        <a:graphic>
          <a:graphicData uri="http://schemas.openxmlformats.org/drawingml/2006/table">
            <a:tbl>
              <a:tblPr/>
              <a:tblGrid>
                <a:gridCol w="1203325"/>
                <a:gridCol w="3919538"/>
                <a:gridCol w="1544637"/>
                <a:gridCol w="781050"/>
                <a:gridCol w="781050"/>
              </a:tblGrid>
              <a:tr h="39621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Капітальні видатки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632,5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99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2110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Придбання предметів, обладнання &gt; 1200 грн.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Автотранспорт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Кухон.обладн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Меблі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2130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Капітальний ремонт корпусів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132,5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Корпус 1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Корпус 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Корпус 3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електрика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Підготовка до ос-зим.періоду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77,5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99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49051,2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3175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52226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Гарантії виконання</a:t>
            </a:r>
            <a:endParaRPr lang="ru-R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Захищені статті і покриття видатків із спецфонду.</a:t>
            </a:r>
          </a:p>
          <a:p>
            <a:pPr eaLnBrk="1" hangingPunct="1">
              <a:defRPr/>
            </a:pPr>
            <a:r>
              <a:rPr lang="uk-UA"/>
              <a:t>Всі зміни погоджуються в обов</a:t>
            </a:r>
            <a:r>
              <a:rPr lang="ru-RU"/>
              <a:t>’</a:t>
            </a:r>
            <a:r>
              <a:rPr lang="uk-UA"/>
              <a:t>язковому порядку.</a:t>
            </a:r>
          </a:p>
          <a:p>
            <a:pPr eaLnBrk="1" hangingPunct="1">
              <a:defRPr/>
            </a:pPr>
            <a:r>
              <a:rPr lang="uk-UA"/>
              <a:t>Під кожну цифру окремий кошторис обов</a:t>
            </a:r>
            <a:r>
              <a:rPr lang="ru-RU"/>
              <a:t>’</a:t>
            </a:r>
            <a:r>
              <a:rPr lang="uk-UA"/>
              <a:t>язково.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Оплата праці</a:t>
            </a:r>
            <a:endParaRPr 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400" b="1"/>
              <a:t>Оплата праці</a:t>
            </a:r>
            <a:r>
              <a:rPr lang="uk-UA" sz="2400"/>
              <a:t> – винагорода, яка обчислена, як правило, у грошовому виразі, яку за трудовою угодою власник, або уповноважений ним орган виплачує працівникові за виконану роботу.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Постанова КМ України від 30.08.2002 р №1298 оплата праці працівників бюджетних установ здійснюється на основі Єдиної тарифної сітки розрядів і коефіцієнтів.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На підставі цієї постанови МОН України постановою від 26.09.05 р. №557 затвердило розміри посадових окладів та схеми тарифних розрядів посад працівників, надбавки та доплати працівникам.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Штатний розпис</a:t>
            </a:r>
            <a:endParaRPr lang="ru-RU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b="1"/>
              <a:t>Штатний розпис</a:t>
            </a:r>
            <a:r>
              <a:rPr lang="uk-UA"/>
              <a:t> – внутрішній нормативний документ підприємства, що встановлює структуру адміністративно – управлінського апарату, із зазначенням переліку посад, що є у її складі, чисельності працівників за кожною з них і розміри їх місячних посадових окладів. Основою для розробки штатного розпису є Єдина тарифна сітка посадових окладів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Приклад із штатного розпису</a:t>
            </a:r>
            <a:endParaRPr lang="ru-RU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2800"/>
              <a:t>Доцент, кандидат наук, що має стаж роботи понад 20 років у ВНЗ 3-4 рівня акредитації.</a:t>
            </a:r>
          </a:p>
          <a:p>
            <a:pPr eaLnBrk="1" hangingPunct="1">
              <a:buFontTx/>
              <a:buChar char="-"/>
              <a:defRPr/>
            </a:pPr>
            <a:r>
              <a:rPr lang="uk-UA" sz="2800"/>
              <a:t>Це 19 позиція єдиної тарифної сітки, посадовий оклад 1580, 0 грн.</a:t>
            </a:r>
          </a:p>
          <a:p>
            <a:pPr eaLnBrk="1" hangingPunct="1">
              <a:buFontTx/>
              <a:buChar char="-"/>
              <a:defRPr/>
            </a:pPr>
            <a:r>
              <a:rPr lang="uk-UA" sz="2800"/>
              <a:t>Доплата за вчений ступінь і звання 40% - 632,0 грн.,</a:t>
            </a:r>
          </a:p>
          <a:p>
            <a:pPr eaLnBrk="1" hangingPunct="1">
              <a:buFontTx/>
              <a:buChar char="-"/>
              <a:defRPr/>
            </a:pPr>
            <a:r>
              <a:rPr lang="uk-UA" sz="2800"/>
              <a:t>Доплата за стаж 30% - 474,0 грн.</a:t>
            </a:r>
          </a:p>
          <a:p>
            <a:pPr eaLnBrk="1" hangingPunct="1">
              <a:buFontTx/>
              <a:buChar char="-"/>
              <a:defRPr/>
            </a:pPr>
            <a:r>
              <a:rPr lang="uk-UA" sz="2800"/>
              <a:t>Муніципальна надбавка 50% - 790,0 грн</a:t>
            </a:r>
          </a:p>
          <a:p>
            <a:pPr eaLnBrk="1" hangingPunct="1">
              <a:defRPr/>
            </a:pPr>
            <a:r>
              <a:rPr lang="uk-UA" sz="2800"/>
              <a:t>Всього – 3476,0 грн.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Податки</a:t>
            </a: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   Кошти виділяються з бюджету  </a:t>
            </a:r>
            <a:r>
              <a:rPr lang="uk-UA" sz="2400" b="1"/>
              <a:t>лише</a:t>
            </a:r>
            <a:r>
              <a:rPr lang="uk-UA" sz="2400"/>
              <a:t> на здійснення діяльності, передбаченої  </a:t>
            </a:r>
            <a:r>
              <a:rPr lang="uk-UA" sz="2400" b="1"/>
              <a:t>статутними</a:t>
            </a:r>
            <a:r>
              <a:rPr lang="uk-UA" sz="2400"/>
              <a:t> документами, </a:t>
            </a:r>
            <a:r>
              <a:rPr lang="uk-UA" sz="2400" b="1"/>
              <a:t>не вважаються прибутком і не оподатковуються.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    </a:t>
            </a:r>
            <a:r>
              <a:rPr lang="uk-UA" sz="2400" i="1"/>
              <a:t>Статут ВНЗ</a:t>
            </a:r>
            <a:r>
              <a:rPr lang="uk-UA" sz="2400"/>
              <a:t> – правовий документ, що регламентує основні сторони роботи ВНЗ. Приймається за поданням Вченої ради загальними зборами (конференцією) трудового колективу.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    Статут містить повну назву, юридичну адресу,…джерела надходження та порядок використання коштів та майна ВНЗ, порядок звітності, контролю за здійсненням фінансово-господарської діяльності та ін..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Тендери</a:t>
            </a:r>
            <a:endParaRPr lang="ru-RU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b="1"/>
              <a:t>Тендер – </a:t>
            </a:r>
            <a:r>
              <a:rPr lang="uk-UA"/>
              <a:t>конкурсна форма розміщення замовлення на закупівлю обладнання або залучення підрядників для будівництва; ціна, запропонована підприємством, при визначенні якої враховується перш за все можливі ціни конкурентів, а не рівень власних видатків чи попит на товар.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Тендер (продовження)</a:t>
            </a:r>
            <a:endParaRPr lang="ru-R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проведення  регламентується Законом України «Про закупівлю товарів, робіт і послуг за державні кошти» і вживається як здійснення конкурсного відбору учасників для визначення переможця торгів, згідно з процедурами, встановленими цим Законом.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Для проведення створюється тендерний комітет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800"/>
              <a:t>З переможцем тендеру укладаються відповідні договори і угоди.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Тендер (продовження)</a:t>
            </a:r>
            <a:endParaRPr lang="ru-RU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Більше 30 тис, покупка одноразова, дробити не можна, покупки до 1200 грн по 1131, тобто поточні витрати, а понад 1200 грн. через основні фонди.</a:t>
            </a:r>
          </a:p>
          <a:p>
            <a:pPr eaLnBrk="1" hangingPunct="1">
              <a:defRPr/>
            </a:pPr>
            <a:r>
              <a:rPr lang="uk-UA"/>
              <a:t>Купівля машин.</a:t>
            </a:r>
          </a:p>
          <a:p>
            <a:pPr eaLnBrk="1" hangingPunct="1">
              <a:defRPr/>
            </a:pPr>
            <a:r>
              <a:rPr lang="uk-UA"/>
              <a:t>Обслуговування мобільних телефонів.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Інвестиції в освіту</a:t>
            </a:r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2400" b="1"/>
              <a:t>Інвестиції в освіту</a:t>
            </a:r>
            <a:r>
              <a:rPr lang="uk-UA" sz="2400"/>
              <a:t> – грошові, майнові, інтелектуальні цінності, що вкладаються в об’єкти сфери освіти для її розвитку або досягнення соціального ефекту.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uk-UA" sz="2400"/>
              <a:t>До інвестицій належать: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400"/>
              <a:t>грошові внески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400"/>
              <a:t>паї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400"/>
              <a:t>банківські вклади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400"/>
              <a:t>цінні папери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400"/>
              <a:t>рухоме і нерухоме майно (будівлі, споруди…)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uk-UA" sz="2400"/>
              <a:t>інтелектуальні цінності (майнові права, що випливають з авторських прав, ноу-хау, досвід та ін..).</a:t>
            </a:r>
            <a:endParaRPr lang="uk-UA" sz="2400" b="1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Інвестиції (продовження)</a:t>
            </a:r>
            <a:endParaRPr lang="ru-RU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uk-UA" sz="2800" b="1" i="1"/>
              <a:t>Інноваційні інвестиції</a:t>
            </a:r>
            <a:r>
              <a:rPr lang="uk-UA" sz="2800"/>
              <a:t> -  одна із форм реального інвестування, що здійснюється для реалізації технологічних інновацій  у практичну діяльність навчальних закладів. Інноваційні інвестиції реалізуються у двох основних формах: через </a:t>
            </a:r>
            <a:r>
              <a:rPr lang="uk-UA" sz="2800" b="1"/>
              <a:t>придбання </a:t>
            </a:r>
            <a:r>
              <a:rPr lang="uk-UA" sz="2800"/>
              <a:t>готової науково-технічної продукції та через </a:t>
            </a:r>
            <a:r>
              <a:rPr lang="uk-UA" sz="2800" b="1"/>
              <a:t>розробку</a:t>
            </a:r>
            <a:r>
              <a:rPr lang="uk-UA" sz="2800"/>
              <a:t> нової науково-технічної продукції.</a:t>
            </a:r>
            <a:endParaRPr lang="uk-UA" sz="2800" b="1" i="1"/>
          </a:p>
          <a:p>
            <a:pPr eaLnBrk="1" hangingPunct="1">
              <a:lnSpc>
                <a:spcPct val="80000"/>
              </a:lnSpc>
              <a:defRPr/>
            </a:pPr>
            <a:r>
              <a:rPr lang="uk-UA" sz="2800" b="1" i="1"/>
              <a:t>Інтелектуальні інвестиції </a:t>
            </a:r>
            <a:r>
              <a:rPr lang="uk-UA" sz="2800"/>
              <a:t> - вкладення коштів у підготовку, перепідготовку і підвищення кваліфікації фахівців, наукові розробки, патенти, ліцензії та ін..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Інвестиції (продовження)</a:t>
            </a: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Капітальні інвестиції – вкладення коштів у придбання будинків, споруд та  інших   основних фондів та нематеріальних активів, що підлягають амортизації.</a:t>
            </a:r>
          </a:p>
          <a:p>
            <a:pPr eaLnBrk="1" hangingPunct="1">
              <a:defRPr/>
            </a:pPr>
            <a:r>
              <a:rPr lang="uk-UA"/>
              <a:t>Основним джерелом інвестицій  в освіту в Україні є державний та місцевий бюджети, громадські фонди та фізичні особи.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sz="4000"/>
              <a:t>Додаткові джерела фінансування </a:t>
            </a:r>
            <a:endParaRPr lang="ru-RU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кошти, одержані за навчання, підготовку, згідно укладених договорів,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 плата за надання додаткових освітніх послуг,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 кошти одержані за науково-дослідні роботи, які виконані навчальним закладом на замовлення,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 доходи від реалізації продукції майстерень, цехів,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 кошти від оренди приміщень, споруд,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 доходи від розміщення на депозитах тимчасово вільних позабюджетних коштів,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uk-UA" sz="2400"/>
              <a:t> добровільні грошові внески і інші надходження, що не заборонені чинним законодавством.</a:t>
            </a: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Варто пам</a:t>
            </a:r>
            <a:r>
              <a:rPr lang="en-US"/>
              <a:t>’</a:t>
            </a:r>
            <a:r>
              <a:rPr lang="uk-UA"/>
              <a:t>ятати</a:t>
            </a: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Кошти та матеріальні цінності, що надходять безкоштовно, у вигляді безповоротної фінансової допомоги або добровільних пожертвувань від фізичних чи юридичних осіб не оподатковуються, а бюджетні надходження при цьому не зменшуються.</a:t>
            </a:r>
            <a:r>
              <a:rPr lang="ru-RU"/>
              <a:t> </a:t>
            </a:r>
          </a:p>
          <a:p>
            <a:pPr eaLnBrk="1" hangingPunct="1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 b="1"/>
              <a:t>Видатки на освіту</a:t>
            </a:r>
            <a:r>
              <a:rPr lang="ru-RU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/>
              <a:t>витрати, що спрямовуються на освітні потреби.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/>
              <a:t>Розміри видатків на освіту: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/>
              <a:t>не менше 10% нац. доходу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/>
              <a:t>що еквівалентно наближено 7% ВВП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/>
              <a:t>Гарантує ст.61 Закону України «Про освіту» 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uk-UA"/>
              <a:t>Фінансування державою</a:t>
            </a:r>
            <a:endParaRPr 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7 % ВВП -  1991 р.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3,6 % - 1995 р.  4,7 млрд.грн.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5,4 % - 2006 р. 12,3 млрд.грн.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5,6 % - 2007 р. 15,0 млрд.грн.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5,3 % - 2008 р. 18,3 млрд.грн.</a:t>
            </a:r>
          </a:p>
          <a:p>
            <a:pPr eaLnBrk="1" hangingPunct="1">
              <a:lnSpc>
                <a:spcPct val="80000"/>
              </a:lnSpc>
            </a:pPr>
            <a:r>
              <a:rPr lang="uk-UA" altLang="ru-RU" sz="2800" smtClean="0"/>
              <a:t>6,3 % - 2009 р. 26,8 млрд.грн.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smtClean="0"/>
              <a:t>Вища освіта 2009 рік: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smtClean="0"/>
              <a:t>92,5% з центрального бюджету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smtClean="0"/>
              <a:t>7,5% з місцевих.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uk-UA" altLang="ru-RU" sz="2800" smtClean="0"/>
              <a:t>Дошкільна освіта у 2009 р.: 0,7 % і 99,3 %.</a:t>
            </a:r>
            <a:endParaRPr lang="ru-RU" alt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294</TotalTime>
  <Words>2538</Words>
  <Application>Microsoft Office PowerPoint</Application>
  <PresentationFormat>Экран (4:3)</PresentationFormat>
  <Paragraphs>605</Paragraphs>
  <Slides>55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61" baseType="lpstr">
      <vt:lpstr>Arial</vt:lpstr>
      <vt:lpstr>Wingdings</vt:lpstr>
      <vt:lpstr>Calibri</vt:lpstr>
      <vt:lpstr>Times New Roman</vt:lpstr>
      <vt:lpstr>Arial Cyr</vt:lpstr>
      <vt:lpstr>Круги</vt:lpstr>
      <vt:lpstr>Фінансово-економічне життя вищих навчальних закладів</vt:lpstr>
      <vt:lpstr>Економіка освіти </vt:lpstr>
      <vt:lpstr>Питання до розгляду</vt:lpstr>
      <vt:lpstr>Фінансування освіти </vt:lpstr>
      <vt:lpstr>Податки</vt:lpstr>
      <vt:lpstr>Додаткові джерела фінансування </vt:lpstr>
      <vt:lpstr>Варто пам’ятати</vt:lpstr>
      <vt:lpstr>Видатки на освіту </vt:lpstr>
      <vt:lpstr>Фінансування державою</vt:lpstr>
      <vt:lpstr>Презентация PowerPoint</vt:lpstr>
      <vt:lpstr>Основні надходження до спецфонду</vt:lpstr>
      <vt:lpstr>Чи виправляється ситуація?</vt:lpstr>
      <vt:lpstr>Додаткове фінансування</vt:lpstr>
      <vt:lpstr>Показники 2008 р.</vt:lpstr>
      <vt:lpstr>Заробітна плата і стипендії</vt:lpstr>
      <vt:lpstr>Додаткові платні послуги</vt:lpstr>
      <vt:lpstr>У сфері освітньої діяльності</vt:lpstr>
      <vt:lpstr>У сфері освітньої діяльності (продовження)</vt:lpstr>
      <vt:lpstr>У сфері міжнародного співробітництва </vt:lpstr>
      <vt:lpstr>У сфері охорони здоров’я</vt:lpstr>
      <vt:lpstr>У сфері фізичної культури і спорту </vt:lpstr>
      <vt:lpstr>У сфері побутових послуг </vt:lpstr>
      <vt:lpstr>Зауваження</vt:lpstr>
      <vt:lpstr>Розрахунок вартості платних послуг/навчання по спеціальності: Філологія. Українська мова і література на 2008/2009 навч.рік у КМПУ імені.Б.Д.Грінченка освітньо – кваліфікаційний рівень – бакалавр форма навчання  - денна </vt:lpstr>
      <vt:lpstr>Презентация PowerPoint</vt:lpstr>
      <vt:lpstr>Розрахунок (продовження)</vt:lpstr>
      <vt:lpstr>Розрахунок (продовження)</vt:lpstr>
      <vt:lpstr>Розрахунок (продовження)</vt:lpstr>
      <vt:lpstr>         Розрахунок вартості платних послуг/навчання по спеціальності: Початкове навчання (англ..мова) на 2008/2009 навч.рік у КМПУ імені.Б.Д.Грінченка освітньо – кваліфікаційний рівень – магістр форма навчання  - заочна </vt:lpstr>
      <vt:lpstr> </vt:lpstr>
      <vt:lpstr>Розрахунок (продовження)</vt:lpstr>
      <vt:lpstr>Розрахунок (продовження)</vt:lpstr>
      <vt:lpstr>Розрахунок (продовження)</vt:lpstr>
      <vt:lpstr>Реальна вартість навчання</vt:lpstr>
      <vt:lpstr>Бюджетний паспорт</vt:lpstr>
      <vt:lpstr>Поточні і довготривалі витрати</vt:lpstr>
      <vt:lpstr>Кошторис ВНЗ</vt:lpstr>
      <vt:lpstr>Кошторис (продовження)</vt:lpstr>
      <vt:lpstr>Складові кошторису</vt:lpstr>
      <vt:lpstr>Реальний кошторис</vt:lpstr>
      <vt:lpstr>Кошторис (продовження)</vt:lpstr>
      <vt:lpstr>Кошторис (продовження)</vt:lpstr>
      <vt:lpstr>Кошторис (продовження)</vt:lpstr>
      <vt:lpstr>Кошторис (продовження)</vt:lpstr>
      <vt:lpstr>Кошторис (продовження)</vt:lpstr>
      <vt:lpstr>Гарантії виконання</vt:lpstr>
      <vt:lpstr>Оплата праці</vt:lpstr>
      <vt:lpstr>Штатний розпис</vt:lpstr>
      <vt:lpstr>Приклад із штатного розпису</vt:lpstr>
      <vt:lpstr>Тендери</vt:lpstr>
      <vt:lpstr>Тендер (продовження)</vt:lpstr>
      <vt:lpstr>Тендер (продовження)</vt:lpstr>
      <vt:lpstr>Інвестиції в освіту</vt:lpstr>
      <vt:lpstr>Інвестиції (продовження)</vt:lpstr>
      <vt:lpstr>Інвестиції (продовження)</vt:lpstr>
    </vt:vector>
  </TitlesOfParts>
  <Company>KMPU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Фінансово-економічне життя вищих навчальних закладів</dc:title>
  <dc:creator>PC</dc:creator>
  <cp:lastModifiedBy>admin</cp:lastModifiedBy>
  <cp:revision>4</cp:revision>
  <dcterms:created xsi:type="dcterms:W3CDTF">2008-08-14T05:38:47Z</dcterms:created>
  <dcterms:modified xsi:type="dcterms:W3CDTF">2015-04-08T15:58:34Z</dcterms:modified>
</cp:coreProperties>
</file>