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4" r:id="rId4"/>
    <p:sldId id="262" r:id="rId5"/>
    <p:sldId id="263" r:id="rId6"/>
    <p:sldId id="273" r:id="rId7"/>
    <p:sldId id="267" r:id="rId8"/>
    <p:sldId id="272" r:id="rId9"/>
    <p:sldId id="27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66"/>
    <a:srgbClr val="FF33CC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E2C85-16D0-4AB3-94DA-7EAA4409F6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891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64C9F-F51B-4FDA-9A81-74B269FD40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896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834EE-5D55-4595-8DB4-062960FE47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957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C6378D-DE75-4DDD-A01E-A94396066D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5084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03FD45-D4C6-47E9-AEF7-5E08F70C8B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271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8AC8F5F-5DB1-4631-8102-F7DAA89363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636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DFFBB-4A50-4B9C-9E34-7655166354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299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288F3-8660-4936-A3FE-45187B3070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74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B9F3B-FE38-49BE-9F9B-95076310DF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97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7FBA-D085-4BD1-A504-96A69CC06D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048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8B0FB-4281-4B6C-8FA8-1D7641E2BB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40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1FFB-D961-4D25-BDFB-C6D6B44B99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638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A74BA-59F3-47B2-88E3-3E83BADA20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003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04439-B175-4F74-B760-4670B06A42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B90B69-D285-485A-B91A-82A7285AFFD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ECFF">
                <a:gamma/>
                <a:tint val="16078"/>
                <a:invGamma/>
              </a:srgbClr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5084763"/>
            <a:ext cx="6400800" cy="1103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Ученик 8 В класса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Моусош № 6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Скворцов Сергей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116013" y="1844675"/>
            <a:ext cx="7127875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Arial" panose="020B0604020202020204" pitchFamily="34" charset="0"/>
              </a:rPr>
              <a:t>Теорема Пифагора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Пифагор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557338"/>
            <a:ext cx="4038600" cy="4525962"/>
          </a:xfrm>
        </p:spPr>
      </p:pic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484313"/>
            <a:ext cx="4679950" cy="537368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 i="1"/>
              <a:t>		"Следует избегать всеми средствами, отсекая огнем и мечом, и всем, чем только можно, от тела - болезнь, от души - невежество, от желудка - излишнего, от города - смуту, от дома - раздоры, и от всего вместе - неумеренность."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Открытия Пифагора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• Геометрия. Знаменитая и всеми любимая теорема Пифагора плюс построение некоторых многоугольников и многогранников. 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• География и астрономия. Одним из первых высказал гипотезу о шарообразной форме Земли, считал, что мы – не единственные во Вселенной.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• Музыка. Зависимость звука от длины струны или флейты.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• Нумерология. Многие из нас знают, что такое нумерология, но кто первый совместил числа и прогнозы на будущее?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Формулировки теоремы Пифагора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229600" cy="4276725"/>
          </a:xfrm>
        </p:spPr>
        <p:txBody>
          <a:bodyPr/>
          <a:lstStyle/>
          <a:p>
            <a:pPr marL="0" indent="533400">
              <a:lnSpc>
                <a:spcPct val="90000"/>
              </a:lnSpc>
              <a:buFontTx/>
              <a:buNone/>
            </a:pPr>
            <a:r>
              <a:rPr lang="ru-RU" altLang="ru-RU" sz="2400" b="1"/>
              <a:t>Геометрическая формулировка:</a:t>
            </a:r>
            <a:endParaRPr lang="ru-RU" altLang="ru-RU" sz="2400"/>
          </a:p>
          <a:p>
            <a:pPr marL="0" indent="533400">
              <a:lnSpc>
                <a:spcPct val="90000"/>
              </a:lnSpc>
              <a:buFontTx/>
              <a:buNone/>
            </a:pPr>
            <a:r>
              <a:rPr lang="ru-RU" altLang="ru-RU" sz="2400"/>
              <a:t>Изначально теорема была сформулирована следующим образом:</a:t>
            </a:r>
          </a:p>
          <a:p>
            <a:pPr marL="0" indent="533400">
              <a:lnSpc>
                <a:spcPct val="90000"/>
              </a:lnSpc>
              <a:buFontTx/>
              <a:buNone/>
            </a:pPr>
            <a:r>
              <a:rPr lang="ru-RU" altLang="ru-RU" sz="2400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прямоугольном треугольнике площадь квадрата, построенного на гипотенузе, равна сумме площадей квадратов, построенных на катетах.</a:t>
            </a:r>
          </a:p>
          <a:p>
            <a:pPr marL="0" indent="533400">
              <a:lnSpc>
                <a:spcPct val="90000"/>
              </a:lnSpc>
              <a:buFontTx/>
              <a:buNone/>
            </a:pPr>
            <a:r>
              <a:rPr lang="ru-RU" altLang="ru-RU" sz="2400" b="1"/>
              <a:t>Алгебраическая формулировка:</a:t>
            </a:r>
            <a:endParaRPr lang="ru-RU" altLang="ru-RU" sz="2400"/>
          </a:p>
          <a:p>
            <a:pPr marL="0" indent="533400">
              <a:lnSpc>
                <a:spcPct val="90000"/>
              </a:lnSpc>
              <a:buFontTx/>
              <a:buNone/>
            </a:pPr>
            <a:r>
              <a:rPr lang="ru-RU" altLang="ru-RU" sz="2400" i="1">
                <a:solidFill>
                  <a:srgbClr val="00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прямоугольном треугольнике квадрат длины гипотенузы равен сумме квадратов длин катетов</a:t>
            </a:r>
            <a:r>
              <a:rPr lang="ru-RU" altLang="ru-RU" sz="2400"/>
              <a:t>. То есть, обозначив длину гипотенузы треугольника через </a:t>
            </a:r>
            <a:r>
              <a:rPr lang="ru-RU" altLang="ru-RU" sz="2400" i="1"/>
              <a:t>c</a:t>
            </a:r>
            <a:r>
              <a:rPr lang="ru-RU" altLang="ru-RU" sz="2400"/>
              <a:t>, а длины катетов через </a:t>
            </a:r>
            <a:r>
              <a:rPr lang="ru-RU" altLang="ru-RU" sz="2400" i="1"/>
              <a:t>a</a:t>
            </a:r>
            <a:r>
              <a:rPr lang="ru-RU" altLang="ru-RU" sz="2400"/>
              <a:t> и </a:t>
            </a:r>
            <a:r>
              <a:rPr lang="ru-RU" altLang="ru-RU" sz="2400" i="1"/>
              <a:t>b</a:t>
            </a:r>
            <a:r>
              <a:rPr lang="ru-RU" altLang="ru-RU" sz="2400"/>
              <a:t>:</a:t>
            </a:r>
          </a:p>
          <a:p>
            <a:pPr marL="0" indent="533400">
              <a:lnSpc>
                <a:spcPct val="90000"/>
              </a:lnSpc>
              <a:buFontTx/>
              <a:buNone/>
            </a:pPr>
            <a:endParaRPr lang="ru-RU" altLang="ru-RU" sz="240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411413" y="5734050"/>
          <a:ext cx="417671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Формула" r:id="rId4" imgW="749160" imgH="457200" progId="Equation.3">
                  <p:embed/>
                </p:oleObj>
              </mc:Choice>
              <mc:Fallback>
                <p:oleObj name="Формула" r:id="rId4" imgW="7491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5849"/>
                      <a:stretch>
                        <a:fillRect/>
                      </a:stretch>
                    </p:blipFill>
                    <p:spPr bwMode="auto">
                      <a:xfrm>
                        <a:off x="2411413" y="5734050"/>
                        <a:ext cx="4176712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Доказательство теоремы Пифагора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/>
              <a:t>		На данный момент в научной литературе зафиксировано 367 доказательств данной теоремы. Рассмотрим один из способов. </a:t>
            </a: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852738"/>
            <a:ext cx="2160587" cy="205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91075"/>
            <a:ext cx="18764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068638"/>
            <a:ext cx="3095625" cy="362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141663"/>
            <a:ext cx="28797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7308850" cy="6858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Дано: </a:t>
            </a:r>
            <a:r>
              <a:rPr lang="en-US" altLang="ru-RU" sz="2800"/>
              <a:t>ABC</a:t>
            </a:r>
            <a:r>
              <a:rPr lang="ru-RU" altLang="ru-RU" sz="2800"/>
              <a:t>-треугольник;</a:t>
            </a:r>
            <a:r>
              <a:rPr lang="en-US" altLang="ru-RU" sz="2800"/>
              <a:t>C</a:t>
            </a:r>
            <a:r>
              <a:rPr lang="ru-RU" altLang="ru-RU" sz="2800"/>
              <a:t> – прямой угол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Проведем высоту CD из вершины прямого угла С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По определению косинуса угла (Косинусом острого угла прямоугольного треугольника называется отношение прилежащего катета к гипотенузе) соsА=AD/AC=AC/AB. Отсюда AB*AD=AC².  Аналогично соsВ=BD/BC=BC/AB. Отсюда AB*BD=ВС². Складывая полученные равенства почленно и замечая, что AD+DB=AB, получим: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АС²+ВС²=АВ(AD + DB)=АВ</a:t>
            </a:r>
            <a:r>
              <a:rPr lang="en-US" altLang="ru-RU" sz="2800">
                <a:cs typeface="Arial" panose="020B0604020202020204" pitchFamily="34" charset="0"/>
              </a:rPr>
              <a:t>²</a:t>
            </a:r>
            <a:r>
              <a:rPr lang="ru-RU" altLang="ru-RU" sz="28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Теорема доказана.</a:t>
            </a:r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24175"/>
            <a:ext cx="2987675" cy="167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r>
              <a:rPr lang="ru-RU" altLang="ru-RU" sz="4000" b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Следствия из теоремы Пифагора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80400" cy="2951162"/>
          </a:xfrm>
        </p:spPr>
        <p:txBody>
          <a:bodyPr/>
          <a:lstStyle/>
          <a:p>
            <a:r>
              <a:rPr lang="ru-RU" altLang="ru-RU" sz="3600"/>
              <a:t>В прямоугольном треугольнике любой из катетов меньше гипотенузы</a:t>
            </a:r>
          </a:p>
          <a:p>
            <a:endParaRPr lang="ru-RU" altLang="ru-RU" sz="3600"/>
          </a:p>
          <a:p>
            <a:r>
              <a:rPr lang="ru-RU" altLang="ru-RU" sz="3600"/>
              <a:t>Для всякого острого угла </a:t>
            </a:r>
            <a:r>
              <a:rPr lang="el-GR" altLang="ru-RU" sz="3600">
                <a:cs typeface="Arial" panose="020B0604020202020204" pitchFamily="34" charset="0"/>
              </a:rPr>
              <a:t>α</a:t>
            </a:r>
            <a:r>
              <a:rPr lang="ru-RU" altLang="ru-RU" sz="3600">
                <a:cs typeface="Arial" panose="020B0604020202020204" pitchFamily="34" charset="0"/>
              </a:rPr>
              <a:t> </a:t>
            </a:r>
            <a:r>
              <a:rPr lang="en-US" altLang="ru-RU" sz="3600">
                <a:cs typeface="Arial" panose="020B0604020202020204" pitchFamily="34" charset="0"/>
              </a:rPr>
              <a:t>cos</a:t>
            </a:r>
            <a:r>
              <a:rPr lang="el-GR" altLang="ru-RU" sz="3600">
                <a:cs typeface="Arial" panose="020B0604020202020204" pitchFamily="34" charset="0"/>
              </a:rPr>
              <a:t>α</a:t>
            </a:r>
            <a:r>
              <a:rPr lang="en-US" altLang="ru-RU" sz="3600">
                <a:cs typeface="Arial" panose="020B0604020202020204" pitchFamily="34" charset="0"/>
              </a:rPr>
              <a:t>&lt;</a:t>
            </a:r>
            <a:r>
              <a:rPr lang="ru-RU" altLang="ru-RU" sz="3600">
                <a:cs typeface="Arial" panose="020B0604020202020204" pitchFamily="34" charset="0"/>
              </a:rPr>
              <a:t>1</a:t>
            </a:r>
            <a:endParaRPr lang="en-US" altLang="ru-RU" sz="3600">
              <a:cs typeface="Arial" panose="020B0604020202020204" pitchFamily="34" charset="0"/>
            </a:endParaRPr>
          </a:p>
        </p:txBody>
      </p:sp>
      <p:pic>
        <p:nvPicPr>
          <p:cNvPr id="18436" name="Picture 4" descr="s_h137313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797425"/>
            <a:ext cx="1231900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Теорема Пифагора.применение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b="1"/>
              <a:t>Кантор</a:t>
            </a:r>
            <a:r>
              <a:rPr lang="ru-RU" altLang="ru-RU" sz="1800"/>
              <a:t> (крупнейший немецкий историк математики) считает, что равенство </a:t>
            </a:r>
            <a:r>
              <a:rPr lang="ru-RU" altLang="ru-RU" sz="1800" b="1"/>
              <a:t>3 ² + 4 ² = 5² </a:t>
            </a:r>
            <a:r>
              <a:rPr lang="ru-RU" altLang="ru-RU" sz="1800"/>
              <a:t>было известно уже </a:t>
            </a:r>
            <a:r>
              <a:rPr lang="ru-RU" altLang="ru-RU" sz="1800" b="1"/>
              <a:t>египтянам</a:t>
            </a:r>
            <a:r>
              <a:rPr lang="ru-RU" altLang="ru-RU" sz="1800"/>
              <a:t> еще около 2300 г. до н. э., во времена царя </a:t>
            </a:r>
            <a:r>
              <a:rPr lang="ru-RU" altLang="ru-RU" sz="1800" b="1"/>
              <a:t>Аменемхета</a:t>
            </a:r>
            <a:r>
              <a:rPr lang="ru-RU" altLang="ru-RU" sz="1800"/>
              <a:t>(согласно папирусу 6619 Берлинского музея).                                                             По мнению Кантора </a:t>
            </a:r>
            <a:r>
              <a:rPr lang="ru-RU" altLang="ru-RU" sz="1800" b="1" i="1"/>
              <a:t>гарпедонапты</a:t>
            </a:r>
            <a:r>
              <a:rPr lang="ru-RU" altLang="ru-RU" sz="1800"/>
              <a:t>, или "натягиватели веревок", строили прямые углы при помощи прямоугольных треугольников со сторонами 3, 4 и 5.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Но еще раньше с ее помощью научились измерять воображаемые треугольники на небе, вершинами которых были звезды. Сейчас её применяют даже для измерения расстояний между космическими кораблями.</a:t>
            </a:r>
          </a:p>
        </p:txBody>
      </p:sp>
      <p:pic>
        <p:nvPicPr>
          <p:cNvPr id="31748" name="Picture 4" descr="egipet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8775" y="1698625"/>
            <a:ext cx="3240088" cy="2628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9" name="Picture 5" descr="Построение прямого угл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581525"/>
            <a:ext cx="2305050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FFFF99">
                <a:gamma/>
                <a:tint val="13725"/>
                <a:invGamma/>
              </a:srgbClr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3"/>
          <p:cNvSpPr>
            <a:spLocks noChangeAspect="1" noChangeArrowheads="1"/>
          </p:cNvSpPr>
          <p:nvPr>
            <p:ph type="body" sz="half" idx="1"/>
          </p:nvPr>
        </p:nvSpPr>
        <p:spPr>
          <a:xfrm>
            <a:off x="457200" y="333375"/>
            <a:ext cx="8362950" cy="3743325"/>
          </a:xfrm>
        </p:spPr>
        <p:txBody>
          <a:bodyPr/>
          <a:lstStyle/>
          <a:p>
            <a:pPr marL="92075" indent="533400">
              <a:lnSpc>
                <a:spcPct val="90000"/>
              </a:lnSpc>
              <a:buFontTx/>
              <a:buNone/>
            </a:pPr>
            <a:r>
              <a:rPr lang="ru-RU" altLang="ru-RU" sz="2000"/>
              <a:t>В конце девятнадцатого века высказывались разнообразные предположения о существовании обитателей Марса подобных человеку, это явилось следствием открытий итальянского астронома </a:t>
            </a:r>
            <a:r>
              <a:rPr lang="ru-RU" altLang="ru-RU" sz="2000" b="1"/>
              <a:t>Скиапарелли</a:t>
            </a:r>
            <a:r>
              <a:rPr lang="ru-RU" altLang="ru-RU" sz="2000"/>
              <a:t> (открыл на Марсе каналы которые долгое время считались исскуственными) и др.  </a:t>
            </a:r>
          </a:p>
          <a:p>
            <a:pPr marL="92075" indent="533400">
              <a:lnSpc>
                <a:spcPct val="90000"/>
              </a:lnSpc>
              <a:buFontTx/>
              <a:buNone/>
            </a:pPr>
            <a:r>
              <a:rPr lang="ru-RU" altLang="ru-RU" sz="2000"/>
              <a:t>Естественно, что вопрос о том, можно ли с помощью световых сигналов объясняться с этими гипотетическими существами, вызвал оживленную дискуссию. Парижской академией наук была даже установлена премия в 100000 франков тому, кто первый установит связь с каким-нибудь обитателем другого небесного тела; эта премия все еще ждет счастливца. В шутку, хотя и не совсем безосновательно , было решено </a:t>
            </a:r>
            <a:r>
              <a:rPr lang="ru-RU" altLang="ru-RU" sz="2000" b="1"/>
              <a:t>передать обитателям Марса сигнал в виде теоремы Пифагора</a:t>
            </a:r>
            <a:r>
              <a:rPr lang="ru-RU" altLang="ru-RU" sz="2000"/>
              <a:t>.</a:t>
            </a:r>
          </a:p>
        </p:txBody>
      </p:sp>
      <p:pic>
        <p:nvPicPr>
          <p:cNvPr id="26632" name="Picture 8" descr="th_pf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060825"/>
            <a:ext cx="6624637" cy="2797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365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Оформление по умолчанию</vt:lpstr>
      <vt:lpstr>Microsoft Equation 3.0</vt:lpstr>
      <vt:lpstr>Презентация PowerPoint</vt:lpstr>
      <vt:lpstr>Пифагор</vt:lpstr>
      <vt:lpstr>Открытия Пифагора</vt:lpstr>
      <vt:lpstr>Формулировки теоремы Пифагора</vt:lpstr>
      <vt:lpstr>Доказательство теоремы Пифагора</vt:lpstr>
      <vt:lpstr>Презентация PowerPoint</vt:lpstr>
      <vt:lpstr>Следствия из теоремы Пифагора</vt:lpstr>
      <vt:lpstr>Теорема Пифагора.применение</vt:lpstr>
      <vt:lpstr>Презентация PowerPoint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Венера</dc:creator>
  <cp:lastModifiedBy>admin</cp:lastModifiedBy>
  <cp:revision>6</cp:revision>
  <dcterms:created xsi:type="dcterms:W3CDTF">2009-11-10T18:19:35Z</dcterms:created>
  <dcterms:modified xsi:type="dcterms:W3CDTF">2015-04-08T14:17:42Z</dcterms:modified>
</cp:coreProperties>
</file>