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5" r:id="rId8"/>
    <p:sldId id="266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46E349B-F677-4BF8-8C41-C71F0179064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09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5CAB2-F7FF-41D0-BA54-3E5F7878A5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583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F742A-2FC3-466B-950E-775815CE91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834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15B84-2A5E-4B63-97FE-1FE68DE9EA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323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6613E-0856-4F8F-9DF3-88283F13A8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004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C040E-0DD6-4716-86FD-14E106A61F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357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01EA7-5ADF-4A23-BE4B-6DB4A7A3EC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601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90722-CA5B-4C56-A870-64F609747C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4894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A558E-82CE-4353-8D6F-97BD22E12B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214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3CC5-8D11-4A32-A90A-5EC3109086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275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0893F-5356-495A-B2AA-7649818416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597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2BC4EB9D-C464-41AD-956B-E5BAFDDEA3C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cs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>
            <p:ph type="ctr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0"/>
            <a:ext cx="2447925" cy="2232025"/>
          </a:xfrm>
          <a:noFill/>
          <a:ln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84213" y="2349500"/>
            <a:ext cx="80772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3200" b="1">
                <a:solidFill>
                  <a:schemeClr val="accent2"/>
                </a:solidFill>
              </a:rPr>
              <a:t>Бюджет Кыргызской Республики</a:t>
            </a:r>
            <a:r>
              <a:rPr lang="en-US" altLang="ru-RU" sz="3200" b="1">
                <a:solidFill>
                  <a:schemeClr val="accent2"/>
                </a:solidFill>
              </a:rPr>
              <a:t> </a:t>
            </a:r>
            <a:r>
              <a:rPr lang="ru-RU" altLang="ru-RU" sz="3200" b="1">
                <a:solidFill>
                  <a:schemeClr val="accent2"/>
                </a:solidFill>
              </a:rPr>
              <a:t/>
            </a:r>
            <a:br>
              <a:rPr lang="ru-RU" altLang="ru-RU" sz="3200" b="1">
                <a:solidFill>
                  <a:schemeClr val="accent2"/>
                </a:solidFill>
              </a:rPr>
            </a:br>
            <a:r>
              <a:rPr lang="ru-RU" altLang="ru-RU" sz="3200" b="1">
                <a:solidFill>
                  <a:schemeClr val="accent2"/>
                </a:solidFill>
              </a:rPr>
              <a:t>          </a:t>
            </a:r>
            <a:r>
              <a:rPr lang="en-US" altLang="ru-RU" sz="3200" b="1">
                <a:solidFill>
                  <a:schemeClr val="accent2"/>
                </a:solidFill>
              </a:rPr>
              <a:t>(1991-1995 </a:t>
            </a:r>
            <a:r>
              <a:rPr lang="ru-RU" altLang="ru-RU" sz="3200" b="1">
                <a:solidFill>
                  <a:schemeClr val="accent2"/>
                </a:solidFill>
              </a:rPr>
              <a:t>гг.)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768350"/>
            <a:ext cx="7553325" cy="752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ru-RU" altLang="ru-RU" sz="2400" b="1">
                <a:solidFill>
                  <a:srgbClr val="0033CC"/>
                </a:solidFill>
              </a:rPr>
              <a:t>Классификация доходов бюджета Кыргызской Республики за 1991 год (в % к ВВП)</a:t>
            </a: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1116013" y="2349500"/>
            <a:ext cx="1368425" cy="6477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Tahoma" panose="020B0604030504040204" pitchFamily="34" charset="0"/>
              </a:rPr>
              <a:t>Доходы</a:t>
            </a:r>
          </a:p>
          <a:p>
            <a:pPr algn="ctr"/>
            <a:r>
              <a:rPr lang="ru-RU" altLang="ru-RU">
                <a:latin typeface="Tahoma" panose="020B0604030504040204" pitchFamily="34" charset="0"/>
              </a:rPr>
              <a:t>бюджета</a:t>
            </a:r>
          </a:p>
        </p:txBody>
      </p:sp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1763713" y="299720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37" name="Line 5"/>
          <p:cNvSpPr>
            <a:spLocks noChangeShapeType="1"/>
          </p:cNvSpPr>
          <p:nvPr/>
        </p:nvSpPr>
        <p:spPr bwMode="auto">
          <a:xfrm>
            <a:off x="1763713" y="35004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2916238" y="3141663"/>
            <a:ext cx="5543550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>
                <a:latin typeface="Tahoma" panose="020B0604030504040204" pitchFamily="34" charset="0"/>
              </a:rPr>
              <a:t>Налоговые доходы 17,5</a:t>
            </a:r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1763713" y="43656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1763713" y="51577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>
            <a:off x="1763713" y="60213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2916238" y="4076700"/>
            <a:ext cx="5689600" cy="504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Перечисление средств из бюджета СССР  12,7</a:t>
            </a:r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2916238" y="4868863"/>
            <a:ext cx="5616575" cy="504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Неналоговые доходы 5,5  </a:t>
            </a:r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2916238" y="5805488"/>
            <a:ext cx="5688012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Гранты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768350"/>
            <a:ext cx="7553325" cy="752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ru-RU" altLang="ru-RU" sz="2400" b="1">
                <a:solidFill>
                  <a:srgbClr val="0033CC"/>
                </a:solidFill>
              </a:rPr>
              <a:t>Классификация доходов бюджета Кыргызской Республики за 1992 год (в % к ВВП)</a:t>
            </a: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1116013" y="2349500"/>
            <a:ext cx="1368425" cy="6477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Tahoma" panose="020B0604030504040204" pitchFamily="34" charset="0"/>
              </a:rPr>
              <a:t>Доходы</a:t>
            </a:r>
          </a:p>
          <a:p>
            <a:pPr algn="ctr"/>
            <a:r>
              <a:rPr lang="ru-RU" altLang="ru-RU">
                <a:latin typeface="Tahoma" panose="020B0604030504040204" pitchFamily="34" charset="0"/>
              </a:rPr>
              <a:t>бюджета</a:t>
            </a:r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1763713" y="299720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>
            <a:off x="1763713" y="35004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2916238" y="3141663"/>
            <a:ext cx="5543550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>
                <a:latin typeface="Tahoma" panose="020B0604030504040204" pitchFamily="34" charset="0"/>
              </a:rPr>
              <a:t>Налоговые доходы 11,2</a:t>
            </a:r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>
            <a:off x="1763713" y="43656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>
            <a:off x="1763713" y="51577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1763713" y="60213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2916238" y="4076700"/>
            <a:ext cx="5689600" cy="504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Неналоговые доходы 1,6</a:t>
            </a:r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2916238" y="4868863"/>
            <a:ext cx="5616575" cy="504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Перечисление средств из бюджета СССР  0</a:t>
            </a:r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2916238" y="5805488"/>
            <a:ext cx="5688012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Гранты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768350"/>
            <a:ext cx="7553325" cy="752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ru-RU" altLang="ru-RU" sz="2400" b="1">
                <a:solidFill>
                  <a:srgbClr val="0033CC"/>
                </a:solidFill>
              </a:rPr>
              <a:t>Классификация доходов бюджета Кыргызской Республики за 1993 год (в % к ВВП)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1116013" y="2349500"/>
            <a:ext cx="1368425" cy="6477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Tahoma" panose="020B0604030504040204" pitchFamily="34" charset="0"/>
              </a:rPr>
              <a:t>Доходы</a:t>
            </a:r>
          </a:p>
          <a:p>
            <a:pPr algn="ctr"/>
            <a:r>
              <a:rPr lang="ru-RU" altLang="ru-RU">
                <a:latin typeface="Tahoma" panose="020B0604030504040204" pitchFamily="34" charset="0"/>
              </a:rPr>
              <a:t>бюджета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1763713" y="299720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>
            <a:off x="1763713" y="35004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2916238" y="3141663"/>
            <a:ext cx="5543550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>
                <a:latin typeface="Tahoma" panose="020B0604030504040204" pitchFamily="34" charset="0"/>
              </a:rPr>
              <a:t>Налоговые доходы 7,7</a:t>
            </a:r>
          </a:p>
        </p:txBody>
      </p:sp>
      <p:sp>
        <p:nvSpPr>
          <p:cNvPr id="98311" name="Line 7"/>
          <p:cNvSpPr>
            <a:spLocks noChangeShapeType="1"/>
          </p:cNvSpPr>
          <p:nvPr/>
        </p:nvSpPr>
        <p:spPr bwMode="auto">
          <a:xfrm>
            <a:off x="1763713" y="43656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12" name="Line 8"/>
          <p:cNvSpPr>
            <a:spLocks noChangeShapeType="1"/>
          </p:cNvSpPr>
          <p:nvPr/>
        </p:nvSpPr>
        <p:spPr bwMode="auto">
          <a:xfrm>
            <a:off x="1763713" y="51577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13" name="Line 9"/>
          <p:cNvSpPr>
            <a:spLocks noChangeShapeType="1"/>
          </p:cNvSpPr>
          <p:nvPr/>
        </p:nvSpPr>
        <p:spPr bwMode="auto">
          <a:xfrm>
            <a:off x="1763713" y="60213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2916238" y="4076700"/>
            <a:ext cx="5689600" cy="504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Гранты 4,9</a:t>
            </a:r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2916238" y="4868863"/>
            <a:ext cx="5616575" cy="504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Неналоговые доходы 1,5</a:t>
            </a:r>
          </a:p>
        </p:txBody>
      </p:sp>
      <p:sp>
        <p:nvSpPr>
          <p:cNvPr id="98316" name="Rectangle 12"/>
          <p:cNvSpPr>
            <a:spLocks noChangeArrowheads="1"/>
          </p:cNvSpPr>
          <p:nvPr/>
        </p:nvSpPr>
        <p:spPr bwMode="auto">
          <a:xfrm>
            <a:off x="2916238" y="5805488"/>
            <a:ext cx="5688012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Перечисление средств из бюджета СССР  0</a:t>
            </a:r>
          </a:p>
          <a:p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ru-RU" altLang="ru-RU" sz="2400" b="1">
                <a:solidFill>
                  <a:srgbClr val="0033CC"/>
                </a:solidFill>
              </a:rPr>
              <a:t>Классификация доходов бюджета Кыргызской Республики за 1994 год (в % к ВВП)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1116013" y="2349500"/>
            <a:ext cx="1368425" cy="6477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Tahoma" panose="020B0604030504040204" pitchFamily="34" charset="0"/>
              </a:rPr>
              <a:t>Доходы</a:t>
            </a:r>
          </a:p>
          <a:p>
            <a:pPr algn="ctr"/>
            <a:r>
              <a:rPr lang="ru-RU" altLang="ru-RU">
                <a:latin typeface="Tahoma" panose="020B0604030504040204" pitchFamily="34" charset="0"/>
              </a:rPr>
              <a:t>бюджета</a:t>
            </a:r>
          </a:p>
        </p:txBody>
      </p:sp>
      <p:sp>
        <p:nvSpPr>
          <p:cNvPr id="100356" name="Line 4"/>
          <p:cNvSpPr>
            <a:spLocks noChangeShapeType="1"/>
          </p:cNvSpPr>
          <p:nvPr/>
        </p:nvSpPr>
        <p:spPr bwMode="auto">
          <a:xfrm>
            <a:off x="1763713" y="299720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57" name="Line 5"/>
          <p:cNvSpPr>
            <a:spLocks noChangeShapeType="1"/>
          </p:cNvSpPr>
          <p:nvPr/>
        </p:nvSpPr>
        <p:spPr bwMode="auto">
          <a:xfrm>
            <a:off x="1763713" y="35004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2916238" y="3141663"/>
            <a:ext cx="5543550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>
                <a:latin typeface="Tahoma" panose="020B0604030504040204" pitchFamily="34" charset="0"/>
              </a:rPr>
              <a:t>Налоговые доходы 8</a:t>
            </a:r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>
            <a:off x="1763713" y="43656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60" name="Line 8"/>
          <p:cNvSpPr>
            <a:spLocks noChangeShapeType="1"/>
          </p:cNvSpPr>
          <p:nvPr/>
        </p:nvSpPr>
        <p:spPr bwMode="auto">
          <a:xfrm>
            <a:off x="1763713" y="51577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61" name="Line 9"/>
          <p:cNvSpPr>
            <a:spLocks noChangeShapeType="1"/>
          </p:cNvSpPr>
          <p:nvPr/>
        </p:nvSpPr>
        <p:spPr bwMode="auto">
          <a:xfrm>
            <a:off x="1763713" y="60213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2843213" y="4076700"/>
            <a:ext cx="5689600" cy="504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Неналоговые доходы 2,3</a:t>
            </a:r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2843213" y="4868863"/>
            <a:ext cx="5616575" cy="5048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Гранты 1,2</a:t>
            </a:r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2916238" y="5805488"/>
            <a:ext cx="5688012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Перечисление средств из бюджета СССР  0</a:t>
            </a:r>
          </a:p>
          <a:p>
            <a:endParaRPr lang="ru-RU" altLang="ru-RU"/>
          </a:p>
        </p:txBody>
      </p:sp>
      <p:graphicFrame>
        <p:nvGraphicFramePr>
          <p:cNvPr id="100367" name="Object 15"/>
          <p:cNvGraphicFramePr>
            <a:graphicFrameLocks noChangeAspect="1"/>
          </p:cNvGraphicFramePr>
          <p:nvPr>
            <p:ph idx="1"/>
          </p:nvPr>
        </p:nvGraphicFramePr>
        <p:xfrm>
          <a:off x="566738" y="1752600"/>
          <a:ext cx="80010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8" name="Диаграмма" r:id="rId3" imgW="8001108" imgH="4267200" progId="MSGraph.Chart.8">
                  <p:embed followColorScheme="full"/>
                </p:oleObj>
              </mc:Choice>
              <mc:Fallback>
                <p:oleObj name="Диаграмма" r:id="rId3" imgW="8001108" imgH="4267200" progId="MSGraph.Chart.8">
                  <p:embed followColorScheme="full"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1752600"/>
                        <a:ext cx="8001000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400">
                <a:solidFill>
                  <a:srgbClr val="0033CC"/>
                </a:solidFill>
              </a:rPr>
              <a:t>Расходы бюджета Кыргызстана (в % от ВВП)</a:t>
            </a:r>
            <a:r>
              <a:rPr lang="en-US" altLang="ru-RU" sz="3400">
                <a:solidFill>
                  <a:srgbClr val="0033CC"/>
                </a:solidFill>
              </a:rPr>
              <a:t> 1993 </a:t>
            </a:r>
            <a:r>
              <a:rPr lang="ru-RU" altLang="ru-RU" sz="3400">
                <a:solidFill>
                  <a:srgbClr val="0033CC"/>
                </a:solidFill>
              </a:rPr>
              <a:t>года</a:t>
            </a:r>
          </a:p>
        </p:txBody>
      </p:sp>
      <p:graphicFrame>
        <p:nvGraphicFramePr>
          <p:cNvPr id="105480" name="Object 8"/>
          <p:cNvGraphicFramePr>
            <a:graphicFrameLocks noChangeAspect="1"/>
          </p:cNvGraphicFramePr>
          <p:nvPr>
            <p:ph idx="1"/>
          </p:nvPr>
        </p:nvGraphicFramePr>
        <p:xfrm>
          <a:off x="0" y="1541463"/>
          <a:ext cx="8532813" cy="528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2" name="Диаграмма" r:id="rId3" imgW="5076749" imgH="3143241" progId="Excel.Chart.8">
                  <p:embed/>
                </p:oleObj>
              </mc:Choice>
              <mc:Fallback>
                <p:oleObj name="Диаграмма" r:id="rId3" imgW="5076749" imgH="3143241" progId="Excel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41463"/>
                        <a:ext cx="8532813" cy="528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400">
                <a:solidFill>
                  <a:srgbClr val="0033CC"/>
                </a:solidFill>
              </a:rPr>
              <a:t>Расходы бюджета Кыргызстана (в % от ВВП)</a:t>
            </a:r>
            <a:r>
              <a:rPr lang="en-US" altLang="ru-RU" sz="3400">
                <a:solidFill>
                  <a:srgbClr val="0033CC"/>
                </a:solidFill>
              </a:rPr>
              <a:t> 199</a:t>
            </a:r>
            <a:r>
              <a:rPr lang="ru-RU" altLang="ru-RU" sz="3400">
                <a:solidFill>
                  <a:srgbClr val="0033CC"/>
                </a:solidFill>
              </a:rPr>
              <a:t>4</a:t>
            </a:r>
            <a:r>
              <a:rPr lang="en-US" altLang="ru-RU" sz="3400">
                <a:solidFill>
                  <a:srgbClr val="0033CC"/>
                </a:solidFill>
              </a:rPr>
              <a:t> </a:t>
            </a:r>
            <a:r>
              <a:rPr lang="ru-RU" altLang="ru-RU" sz="3400">
                <a:solidFill>
                  <a:srgbClr val="0033CC"/>
                </a:solidFill>
              </a:rPr>
              <a:t>года</a:t>
            </a:r>
          </a:p>
        </p:txBody>
      </p:sp>
      <p:graphicFrame>
        <p:nvGraphicFramePr>
          <p:cNvPr id="108549" name="Object 5"/>
          <p:cNvGraphicFramePr>
            <a:graphicFrameLocks noChangeAspect="1"/>
          </p:cNvGraphicFramePr>
          <p:nvPr>
            <p:ph idx="1"/>
          </p:nvPr>
        </p:nvGraphicFramePr>
        <p:xfrm>
          <a:off x="0" y="1628775"/>
          <a:ext cx="9144000" cy="520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1" name="Диаграмма" r:id="rId3" imgW="4953108" imgH="2819364" progId="Excel.Chart.8">
                  <p:embed/>
                </p:oleObj>
              </mc:Choice>
              <mc:Fallback>
                <p:oleObj name="Диаграмма" r:id="rId3" imgW="4953108" imgH="2819364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28775"/>
                        <a:ext cx="9144000" cy="520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400" b="1">
                <a:solidFill>
                  <a:srgbClr val="0033CC"/>
                </a:solidFill>
              </a:rPr>
              <a:t>Основные элементы бюджетного процесса в КР</a:t>
            </a:r>
            <a:r>
              <a:rPr lang="ru-RU" altLang="ru-RU" sz="340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Формирование государственного бюджета</a:t>
            </a:r>
          </a:p>
          <a:p>
            <a:r>
              <a:rPr lang="ru-RU" altLang="ru-RU"/>
              <a:t>Обсуждение и утверждение республиканского и местного бюджетов</a:t>
            </a:r>
          </a:p>
          <a:p>
            <a:r>
              <a:rPr lang="ru-RU" altLang="ru-RU"/>
              <a:t>Исполнение государственного бюджета и осуществление текущего контроля </a:t>
            </a:r>
          </a:p>
          <a:p>
            <a:r>
              <a:rPr lang="ru-RU" altLang="ru-RU"/>
              <a:t>Процесс отчетности исполнения государственного бюджета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400" b="1">
                <a:solidFill>
                  <a:srgbClr val="0033CC"/>
                </a:solidFill>
              </a:rPr>
              <a:t>Этапы формирования государственного бюджета</a:t>
            </a:r>
            <a:r>
              <a:rPr lang="ru-RU" altLang="ru-RU" sz="340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Выработка основных направлений бюджетной политики</a:t>
            </a:r>
          </a:p>
          <a:p>
            <a:r>
              <a:rPr lang="ru-RU" altLang="ru-RU" sz="2600"/>
              <a:t>Разработка Среднесрочного Прогноза Бюджета (СПБ) и инструкций по формированию республиканского и местных бюджетов</a:t>
            </a:r>
          </a:p>
          <a:p>
            <a:r>
              <a:rPr lang="ru-RU" altLang="ru-RU" sz="2600"/>
              <a:t>Утверждение СПБ и доведение контрольных цифр и инструктивных материалов до министерств и административных ведомств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400" b="1">
                <a:solidFill>
                  <a:srgbClr val="0033CC"/>
                </a:solidFill>
              </a:rPr>
              <a:t>Основные задачи бюджетной политики</a:t>
            </a:r>
            <a:r>
              <a:rPr lang="ru-RU" altLang="ru-RU" sz="340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Совершенствование методики СПБ</a:t>
            </a:r>
          </a:p>
          <a:p>
            <a:r>
              <a:rPr lang="ru-RU" altLang="ru-RU"/>
              <a:t>Внедрение программного бюджетирования, нацеленного на результаты</a:t>
            </a:r>
          </a:p>
          <a:p>
            <a:r>
              <a:rPr lang="ru-RU" altLang="ru-RU"/>
              <a:t>Реализация стратегии финансовой децентрализации</a:t>
            </a:r>
          </a:p>
          <a:p>
            <a:r>
              <a:rPr lang="ru-RU" altLang="ru-RU"/>
              <a:t>Интеграция текущих и инвестиционных расходов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520700"/>
            <a:ext cx="8353425" cy="63373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>
                <a:latin typeface="Times New Roman" panose="02020603050405020304" pitchFamily="18" charset="0"/>
              </a:rPr>
              <a:t>     </a:t>
            </a:r>
            <a:r>
              <a:rPr lang="ru-RU" altLang="ru-RU" sz="2600">
                <a:latin typeface="Times New Roman" panose="02020603050405020304" pitchFamily="18" charset="0"/>
              </a:rPr>
              <a:t>Неудачными для Кыргызыстана были 1991-1995 гг., когда ВВП ежегодно падал. В результате к 1996 г. экономика страны по основным показателям (ВВП и национальному доходу) оказалась  на уровне 1970 г., т.е. произошел откат на 25 лет назад.1991-1995 гг., по существу, стали отчаянной и, к сожалению, не очень успешной борьбы с экономическим кризисом.В болезненный переходный период «пышным цветом» расцвела коррупция. Приватизация приобретала порой номенклатурный коррумпированный оттенок и массовый «раздаточный» характер. По данным Института статистических исследований, удельный вес теневой экономики в ВВП составил: в 1993 г. - 3,2%; в 1994 г. - 6,0%; в 1995 г. - 8,4% идет рост.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400" b="1">
                <a:solidFill>
                  <a:srgbClr val="0033CC"/>
                </a:solidFill>
              </a:rPr>
              <a:t>Темпы роста ВВП Кыргызстана за 1991-1995 гг.</a:t>
            </a:r>
          </a:p>
        </p:txBody>
      </p:sp>
      <p:graphicFrame>
        <p:nvGraphicFramePr>
          <p:cNvPr id="7264" name="Group 96"/>
          <p:cNvGraphicFramePr>
            <a:graphicFrameLocks noGrp="1"/>
          </p:cNvGraphicFramePr>
          <p:nvPr>
            <p:ph sz="half" idx="1"/>
          </p:nvPr>
        </p:nvGraphicFramePr>
        <p:xfrm>
          <a:off x="323850" y="1628775"/>
          <a:ext cx="5472113" cy="4525963"/>
        </p:xfrm>
        <a:graphic>
          <a:graphicData uri="http://schemas.openxmlformats.org/drawingml/2006/table">
            <a:tbl>
              <a:tblPr/>
              <a:tblGrid>
                <a:gridCol w="4783138"/>
                <a:gridCol w="688975"/>
              </a:tblGrid>
              <a:tr h="973138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281" name="Group 113"/>
          <p:cNvGraphicFramePr>
            <a:graphicFrameLocks noGrp="1"/>
          </p:cNvGraphicFramePr>
          <p:nvPr>
            <p:ph sz="half" idx="2"/>
          </p:nvPr>
        </p:nvGraphicFramePr>
        <p:xfrm>
          <a:off x="1627188" y="1917700"/>
          <a:ext cx="5811837" cy="3721100"/>
        </p:xfrm>
        <a:graphic>
          <a:graphicData uri="http://schemas.openxmlformats.org/drawingml/2006/table">
            <a:tbl>
              <a:tblPr/>
              <a:tblGrid>
                <a:gridCol w="2936875"/>
                <a:gridCol w="2874962"/>
              </a:tblGrid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ВВП: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1991г.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1992 г.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84,5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1993 г.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79,9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 г.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1995 г.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0033CC"/>
                </a:solidFill>
              </a:rPr>
              <a:t>Вследствие развала СССР</a:t>
            </a:r>
            <a:r>
              <a:rPr lang="ru-RU" altLang="ru-RU"/>
              <a:t>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доля бюджетных доходов в ВВП сократилась с 35,8% до 16,2%, в то время </a:t>
            </a:r>
          </a:p>
          <a:p>
            <a:r>
              <a:rPr lang="ru-RU" altLang="ru-RU"/>
              <a:t> расходы сократились с 40,0% до 18,7%. Бюджет суверенного Кыргызстана характеризовался постоянным превышением расходов над доходами.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7929563" cy="1503363"/>
          </a:xfrm>
        </p:spPr>
        <p:txBody>
          <a:bodyPr/>
          <a:lstStyle/>
          <a:p>
            <a:r>
              <a:rPr lang="ru-RU" altLang="ru-RU" sz="3400">
                <a:solidFill>
                  <a:srgbClr val="0033CC"/>
                </a:solidFill>
              </a:rPr>
              <a:t>Проводимая антиинфляционная политика привела к снижению уровня инфляции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001000" cy="4267200"/>
          </a:xfrm>
        </p:spPr>
        <p:txBody>
          <a:bodyPr/>
          <a:lstStyle/>
          <a:p>
            <a:endParaRPr lang="ru-RU" altLang="ru-RU"/>
          </a:p>
          <a:p>
            <a:r>
              <a:rPr lang="ru-RU" altLang="ru-RU"/>
              <a:t>В 1992 1466,7%</a:t>
            </a:r>
          </a:p>
          <a:p>
            <a:r>
              <a:rPr lang="ru-RU" altLang="ru-RU"/>
              <a:t> в 1993 г. до 187,2% </a:t>
            </a:r>
          </a:p>
          <a:p>
            <a:r>
              <a:rPr lang="ru-RU" altLang="ru-RU"/>
              <a:t>в 1994 и 31,9% </a:t>
            </a:r>
          </a:p>
          <a:p>
            <a:r>
              <a:rPr lang="ru-RU" altLang="ru-RU"/>
              <a:t>в 1995 г.  12,7%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0" y="88900"/>
          <a:ext cx="8826500" cy="676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5" name="Диаграмма" r:id="rId3" imgW="7972421" imgH="6114933" progId="MSGraph.Chart.8">
                  <p:embed followColorScheme="full"/>
                </p:oleObj>
              </mc:Choice>
              <mc:Fallback>
                <p:oleObj name="Диаграмма" r:id="rId3" imgW="7972421" imgH="611493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8900"/>
                        <a:ext cx="8826500" cy="676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461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Verdana</vt:lpstr>
      <vt:lpstr>Times New Roman</vt:lpstr>
      <vt:lpstr>Wingdings</vt:lpstr>
      <vt:lpstr>Tahoma</vt:lpstr>
      <vt:lpstr>Профиль</vt:lpstr>
      <vt:lpstr>Диаграмма Microsoft Graph</vt:lpstr>
      <vt:lpstr>Диаграмма Microsoft Office Excel</vt:lpstr>
      <vt:lpstr>Презентация PowerPoint</vt:lpstr>
      <vt:lpstr>Основные элементы бюджетного процесса в КР </vt:lpstr>
      <vt:lpstr>Этапы формирования государственного бюджета </vt:lpstr>
      <vt:lpstr>Основные задачи бюджетной политики </vt:lpstr>
      <vt:lpstr>Презентация PowerPoint</vt:lpstr>
      <vt:lpstr>Темпы роста ВВП Кыргызстана за 1991-1995 гг.</vt:lpstr>
      <vt:lpstr>Вследствие развала СССР </vt:lpstr>
      <vt:lpstr>Проводимая антиинфляционная политика привела к снижению уровня инфляции</vt:lpstr>
      <vt:lpstr>Презентация PowerPoint</vt:lpstr>
      <vt:lpstr>Классификация доходов бюджета Кыргызской Республики за 1991 год (в % к ВВП)</vt:lpstr>
      <vt:lpstr>Классификация доходов бюджета Кыргызской Республики за 1992 год (в % к ВВП)</vt:lpstr>
      <vt:lpstr>Классификация доходов бюджета Кыргызской Республики за 1993 год (в % к ВВП)</vt:lpstr>
      <vt:lpstr>Классификация доходов бюджета Кыргызской Республики за 1994 год (в % к ВВП)</vt:lpstr>
      <vt:lpstr>Расходы бюджета Кыргызстана (в % от ВВП) 1993 года</vt:lpstr>
      <vt:lpstr>Расходы бюджета Кыргызстана (в % от ВВП) 1994 года</vt:lpstr>
    </vt:vector>
  </TitlesOfParts>
  <Company>Организация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Анастасия-Великая</dc:creator>
  <cp:lastModifiedBy>admin</cp:lastModifiedBy>
  <cp:revision>10</cp:revision>
  <dcterms:created xsi:type="dcterms:W3CDTF">2010-04-22T17:19:38Z</dcterms:created>
  <dcterms:modified xsi:type="dcterms:W3CDTF">2015-04-08T13:58:09Z</dcterms:modified>
</cp:coreProperties>
</file>