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5" r:id="rId9"/>
    <p:sldId id="271" r:id="rId10"/>
    <p:sldId id="277" r:id="rId11"/>
    <p:sldId id="272" r:id="rId12"/>
    <p:sldId id="278" r:id="rId13"/>
    <p:sldId id="262" r:id="rId14"/>
    <p:sldId id="26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Viner Hand ITC" panose="03070502030502020203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Viner Hand ITC" panose="03070502030502020203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Viner Hand ITC" panose="03070502030502020203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Viner Hand ITC" panose="03070502030502020203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Viner Hand ITC" panose="03070502030502020203" pitchFamily="66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Viner Hand ITC" panose="03070502030502020203" pitchFamily="66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Viner Hand ITC" panose="03070502030502020203" pitchFamily="66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Viner Hand ITC" panose="03070502030502020203" pitchFamily="66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Viner Hand ITC" panose="03070502030502020203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FFFF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0C0C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710" autoAdjust="0"/>
  </p:normalViewPr>
  <p:slideViewPr>
    <p:cSldViewPr>
      <p:cViewPr varScale="1">
        <p:scale>
          <a:sx n="43" d="100"/>
          <a:sy n="43" d="100"/>
        </p:scale>
        <p:origin x="129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anose="030F0702030302020204" pitchFamily="66" charset="0"/>
              </a:defRPr>
            </a:lvl1pPr>
          </a:lstStyle>
          <a:p>
            <a:endParaRPr lang="ru-RU" altLang="ru-RU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endParaRPr lang="ru-RU" altLang="ru-RU"/>
          </a:p>
        </p:txBody>
      </p:sp>
      <p:sp>
        <p:nvSpPr>
          <p:cNvPr id="1054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anose="030F0702030302020204" pitchFamily="66" charset="0"/>
              </a:defRPr>
            </a:lvl1pPr>
          </a:lstStyle>
          <a:p>
            <a:endParaRPr lang="ru-RU" altLang="ru-RU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8E400B41-45A6-442B-9DDC-1141111558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47599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561E6E-8AC4-487E-BC49-A582D102B40B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1064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b="1" i="1"/>
          </a:p>
        </p:txBody>
      </p:sp>
    </p:spTree>
    <p:extLst>
      <p:ext uri="{BB962C8B-B14F-4D97-AF65-F5344CB8AC3E}">
        <p14:creationId xmlns:p14="http://schemas.microsoft.com/office/powerpoint/2010/main" val="1164298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20F40-7660-466A-AA95-675ECFCABB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4081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7CE25-C57E-4130-A393-9D0C40EEC8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6763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7CEE6-E40F-47D7-935D-1D7E544E59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8795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250CD98-AED2-41F3-9620-329E0F7A26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0197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A5DA236-A75C-4405-9545-304E951F7E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1468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6B51060-4BED-47A1-9682-8767F8E284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762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B5F36EB-0FFC-4627-8210-77E0ADEEE8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9481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3D6D6-93F9-4FB8-8CDB-92B8FD7391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8867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E99BB-87D3-4DC4-947B-99277331B5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4530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35F09-5FE1-475B-A3F3-E8403FF668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582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1ED9F-1D5D-437D-ADE2-4BB8425C35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9856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1A02B-B1BA-4842-9610-43267956BC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4758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A9C0C-ACC9-4525-B1BF-32BBE5D8E9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085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350A8-DFA2-4A27-A510-3E2B66E3E4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9143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A2B54-E6C5-4CC1-BA31-FE5C87248B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3507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3E598B1-95DD-481C-855E-78E68B8CDFB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ru-RU" altLang="ru-RU" sz="44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История одного металла.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860800"/>
            <a:ext cx="6400800" cy="1752600"/>
          </a:xfrm>
        </p:spPr>
        <p:txBody>
          <a:bodyPr/>
          <a:lstStyle/>
          <a:p>
            <a:r>
              <a:rPr lang="ru-RU" altLang="ru-RU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Медь и её сплавы.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67995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altLang="ru-RU"/>
          </a:p>
          <a:p>
            <a:pPr>
              <a:lnSpc>
                <a:spcPct val="90000"/>
              </a:lnSpc>
            </a:pPr>
            <a:endParaRPr lang="ru-RU" altLang="ru-RU"/>
          </a:p>
          <a:p>
            <a:pPr>
              <a:lnSpc>
                <a:spcPct val="90000"/>
              </a:lnSpc>
            </a:pPr>
            <a:endParaRPr lang="ru-RU" altLang="ru-RU"/>
          </a:p>
          <a:p>
            <a:pPr>
              <a:lnSpc>
                <a:spcPct val="90000"/>
              </a:lnSpc>
            </a:pPr>
            <a:endParaRPr lang="ru-RU" altLang="ru-RU"/>
          </a:p>
          <a:p>
            <a:pPr>
              <a:lnSpc>
                <a:spcPct val="90000"/>
              </a:lnSpc>
              <a:buFontTx/>
              <a:buNone/>
            </a:pPr>
            <a:endParaRPr lang="ru-RU" altLang="ru-RU"/>
          </a:p>
          <a:p>
            <a:pPr>
              <a:lnSpc>
                <a:spcPct val="90000"/>
              </a:lnSpc>
              <a:buFontTx/>
              <a:buNone/>
            </a:pPr>
            <a:endParaRPr lang="ru-RU" altLang="ru-RU" sz="1200" b="1" i="1"/>
          </a:p>
          <a:p>
            <a:pPr>
              <a:lnSpc>
                <a:spcPct val="90000"/>
              </a:lnSpc>
              <a:buFontTx/>
              <a:buNone/>
            </a:pPr>
            <a:endParaRPr lang="ru-RU" altLang="ru-RU" sz="1200" b="1" i="1"/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1200" b="1" i="1"/>
              <a:t>Царь-пушка. Мастер Андрей Чохов. 1586 год.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altLang="ru-RU" sz="1200" b="1" i="1"/>
          </a:p>
          <a:p>
            <a:pPr>
              <a:lnSpc>
                <a:spcPct val="90000"/>
              </a:lnSpc>
              <a:buFontTx/>
              <a:buNone/>
            </a:pPr>
            <a:endParaRPr lang="ru-RU" altLang="ru-RU" sz="1200" b="1" i="1"/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1200" b="1" i="1"/>
              <a:t>						Памятник мещанину Кузьме Минину и 					князю Дмитрию Пожарскому создан по 					проекту художника И. П. Мартоса и отлит 					из бронзы литейным мастером Академии 				Художеств В. П. Екимовым, открыт 20 февраля 1818.</a:t>
            </a:r>
          </a:p>
        </p:txBody>
      </p:sp>
      <p:pic>
        <p:nvPicPr>
          <p:cNvPr id="146436" name="Picture 4" descr="push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92150"/>
            <a:ext cx="540067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37" name="Picture 5" descr="5be00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20713"/>
            <a:ext cx="2879725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6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6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713787" cy="49244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ru-RU" altLang="ru-RU" sz="1000" b="1" i="1"/>
          </a:p>
          <a:p>
            <a:pPr>
              <a:lnSpc>
                <a:spcPct val="90000"/>
              </a:lnSpc>
              <a:buFontTx/>
              <a:buNone/>
            </a:pPr>
            <a:endParaRPr lang="ru-RU" altLang="ru-RU" sz="1000" b="1" i="1"/>
          </a:p>
          <a:p>
            <a:pPr>
              <a:lnSpc>
                <a:spcPct val="90000"/>
              </a:lnSpc>
              <a:buFontTx/>
              <a:buNone/>
            </a:pPr>
            <a:endParaRPr lang="ru-RU" altLang="ru-RU" sz="1000" b="1" i="1"/>
          </a:p>
          <a:p>
            <a:pPr>
              <a:lnSpc>
                <a:spcPct val="90000"/>
              </a:lnSpc>
              <a:buFontTx/>
              <a:buNone/>
            </a:pPr>
            <a:endParaRPr lang="ru-RU" altLang="ru-RU" sz="1000" b="1" i="1"/>
          </a:p>
          <a:p>
            <a:pPr>
              <a:lnSpc>
                <a:spcPct val="90000"/>
              </a:lnSpc>
              <a:buFontTx/>
              <a:buNone/>
            </a:pPr>
            <a:endParaRPr lang="ru-RU" altLang="ru-RU" sz="1000" b="1" i="1"/>
          </a:p>
          <a:p>
            <a:pPr>
              <a:lnSpc>
                <a:spcPct val="90000"/>
              </a:lnSpc>
              <a:buFontTx/>
              <a:buNone/>
            </a:pPr>
            <a:endParaRPr lang="ru-RU" altLang="ru-RU" sz="1000" b="1" i="1"/>
          </a:p>
          <a:p>
            <a:pPr>
              <a:lnSpc>
                <a:spcPct val="90000"/>
              </a:lnSpc>
              <a:buFontTx/>
              <a:buNone/>
            </a:pPr>
            <a:endParaRPr lang="ru-RU" altLang="ru-RU" sz="1000" b="1" i="1"/>
          </a:p>
          <a:p>
            <a:pPr>
              <a:lnSpc>
                <a:spcPct val="90000"/>
              </a:lnSpc>
              <a:buFontTx/>
              <a:buNone/>
            </a:pPr>
            <a:endParaRPr lang="ru-RU" altLang="ru-RU" sz="1000" b="1" i="1"/>
          </a:p>
          <a:p>
            <a:pPr>
              <a:lnSpc>
                <a:spcPct val="90000"/>
              </a:lnSpc>
              <a:buFontTx/>
              <a:buNone/>
            </a:pPr>
            <a:endParaRPr lang="ru-RU" altLang="ru-RU" sz="1000" b="1" i="1"/>
          </a:p>
          <a:p>
            <a:pPr>
              <a:lnSpc>
                <a:spcPct val="90000"/>
              </a:lnSpc>
              <a:buFontTx/>
              <a:buNone/>
            </a:pPr>
            <a:endParaRPr lang="ru-RU" altLang="ru-RU" sz="1000" b="1" i="1"/>
          </a:p>
          <a:p>
            <a:pPr>
              <a:lnSpc>
                <a:spcPct val="90000"/>
              </a:lnSpc>
              <a:buFontTx/>
              <a:buNone/>
            </a:pPr>
            <a:endParaRPr lang="ru-RU" altLang="ru-RU" sz="1000" b="1" i="1"/>
          </a:p>
          <a:p>
            <a:pPr>
              <a:lnSpc>
                <a:spcPct val="90000"/>
              </a:lnSpc>
              <a:buFontTx/>
              <a:buNone/>
            </a:pPr>
            <a:endParaRPr lang="ru-RU" altLang="ru-RU" sz="1000" b="1" i="1"/>
          </a:p>
          <a:p>
            <a:pPr>
              <a:lnSpc>
                <a:spcPct val="90000"/>
              </a:lnSpc>
              <a:buFontTx/>
              <a:buNone/>
            </a:pPr>
            <a:endParaRPr lang="ru-RU" altLang="ru-RU" sz="1000" b="1" i="1"/>
          </a:p>
          <a:p>
            <a:pPr>
              <a:lnSpc>
                <a:spcPct val="90000"/>
              </a:lnSpc>
              <a:buFontTx/>
              <a:buNone/>
            </a:pPr>
            <a:endParaRPr lang="ru-RU" altLang="ru-RU" sz="1000" b="1" i="1"/>
          </a:p>
          <a:p>
            <a:pPr>
              <a:lnSpc>
                <a:spcPct val="90000"/>
              </a:lnSpc>
              <a:buFontTx/>
              <a:buNone/>
            </a:pPr>
            <a:endParaRPr lang="ru-RU" altLang="ru-RU" sz="1000" b="1" i="1"/>
          </a:p>
          <a:p>
            <a:pPr>
              <a:lnSpc>
                <a:spcPct val="90000"/>
              </a:lnSpc>
              <a:buFontTx/>
              <a:buNone/>
            </a:pPr>
            <a:endParaRPr lang="ru-RU" altLang="ru-RU" sz="1000" b="1" i="1"/>
          </a:p>
          <a:p>
            <a:pPr>
              <a:lnSpc>
                <a:spcPct val="90000"/>
              </a:lnSpc>
              <a:buFontTx/>
              <a:buNone/>
            </a:pPr>
            <a:endParaRPr lang="ru-RU" altLang="ru-RU" sz="1000" b="1" i="1"/>
          </a:p>
          <a:p>
            <a:pPr>
              <a:lnSpc>
                <a:spcPct val="90000"/>
              </a:lnSpc>
              <a:buFontTx/>
              <a:buNone/>
            </a:pPr>
            <a:endParaRPr lang="ru-RU" altLang="ru-RU" sz="1000" b="1" i="1"/>
          </a:p>
          <a:p>
            <a:pPr>
              <a:lnSpc>
                <a:spcPct val="90000"/>
              </a:lnSpc>
              <a:buFontTx/>
              <a:buNone/>
            </a:pPr>
            <a:endParaRPr lang="ru-RU" altLang="ru-RU" sz="1000" b="1" i="1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altLang="ru-RU" sz="1000" b="1" i="1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altLang="ru-RU" sz="1000" b="1" i="1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altLang="ru-RU" sz="1000" b="1" i="1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altLang="ru-RU" sz="1000" b="1" i="1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altLang="ru-RU" sz="1000" b="1" i="1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1200" b="1" i="1">
                <a:solidFill>
                  <a:schemeClr val="tx2"/>
                </a:solidFill>
              </a:rPr>
              <a:t>П. К. Клодт. Статуя на Аничковом мосту в               П. К. Клодт. Одна из четырех бронзовых статуй, Санкт-Петербурге. Бронза. 		составляющих скульптурную группу «Укрощение коня»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1200" b="1" i="1">
                <a:solidFill>
                  <a:schemeClr val="tx2"/>
                </a:solidFill>
              </a:rPr>
              <a:t>                                                                       на Аничковом мосту в Санкт-Петербурге.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altLang="ru-RU" sz="1200" b="1" i="1">
              <a:solidFill>
                <a:schemeClr val="tx2"/>
              </a:solidFill>
            </a:endParaRPr>
          </a:p>
        </p:txBody>
      </p:sp>
      <p:pic>
        <p:nvPicPr>
          <p:cNvPr id="133124" name="Picture 4" descr="05isk036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3730625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25" name="Picture 5" descr="05isk035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268413"/>
            <a:ext cx="3624263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312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312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5888"/>
            <a:ext cx="5940425" cy="674211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800" b="1" i="1"/>
              <a:t>	</a:t>
            </a:r>
            <a:r>
              <a:rPr lang="ru-RU" altLang="ru-RU" sz="1600" b="1" i="1">
                <a:solidFill>
                  <a:schemeClr val="tx2"/>
                </a:solidFill>
              </a:rPr>
              <a:t>И сейчас из бронзы отливают скульптуры,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изготавливают люстры, канделябры, подсвечники, а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также детали различных механизмов (например,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подшипники). Как и много веков назад, для получения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бронзы медь и медный лом сплавляют с оловом.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Только уже не в земляных , а в современных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электрических печах.</a:t>
            </a:r>
            <a:r>
              <a:rPr lang="en-US" altLang="ru-RU" sz="1600" b="1" i="1">
                <a:solidFill>
                  <a:schemeClr val="tx2"/>
                </a:solidFill>
              </a:rPr>
              <a:t> </a:t>
            </a:r>
            <a:r>
              <a:rPr lang="ru-RU" altLang="ru-RU" sz="1600" b="1" i="1">
                <a:solidFill>
                  <a:schemeClr val="tx2"/>
                </a:solidFill>
              </a:rPr>
              <a:t>Чтобы при плавлении медь и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олово не окислялись, а бронза отличалась особой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прочностью, в шихту перед литьём добавляют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соединения фосфора. Из-за дефицита олова и его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высокой цены оловянная бронза постепенно вытесняется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другими бронзами, гл. обр. алюминиевой.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Алюминиевая бронза, содержащая до 11% А</a:t>
            </a:r>
            <a:r>
              <a:rPr lang="en-US" altLang="ru-RU" sz="1600" b="1" i="1">
                <a:solidFill>
                  <a:schemeClr val="tx2"/>
                </a:solidFill>
              </a:rPr>
              <a:t>l</a:t>
            </a:r>
            <a:r>
              <a:rPr lang="ru-RU" altLang="ru-RU" sz="1600" b="1" i="1">
                <a:solidFill>
                  <a:schemeClr val="tx2"/>
                </a:solidFill>
              </a:rPr>
              <a:t>, обладает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хорошими механическими свойствами, устойчива в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морской воде и даже в разбавленной соляной кислоте.</a:t>
            </a:r>
            <a:r>
              <a:rPr lang="en-US" altLang="ru-RU" sz="1600" b="1" i="1">
                <a:solidFill>
                  <a:schemeClr val="tx2"/>
                </a:solidFill>
              </a:rPr>
              <a:t> </a:t>
            </a:r>
            <a:endParaRPr lang="ru-RU" altLang="ru-RU" sz="1600" b="1" i="1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Этот очень прочный сплав идёт на изготовление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трубопроводов, деталей паровых турбин и авиационных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двигателей и др.Из алюминиевой бронзы в России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чеканили "медные" монеты с 1926 по 1957гг.Из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свинцовой бронзы делают подшипники для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тепловозов , судовых двигателей, водяных турбин.</a:t>
            </a:r>
            <a:r>
              <a:rPr lang="en-US" altLang="ru-RU" sz="1600" b="1" i="1">
                <a:solidFill>
                  <a:schemeClr val="tx2"/>
                </a:solidFill>
              </a:rPr>
              <a:t> </a:t>
            </a:r>
            <a:endParaRPr lang="ru-RU" altLang="ru-RU" sz="1600" b="1" i="1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Исключительно прочна и долговечна бериллиевая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бронза, которая благодаря упругим свойствам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служит </a:t>
            </a:r>
            <a:r>
              <a:rPr lang="ru-RU" altLang="ru-RU" sz="1600" b="1" i="1">
                <a:solidFill>
                  <a:srgbClr val="00FFFF"/>
                </a:solidFill>
              </a:rPr>
              <a:t>материалом</a:t>
            </a:r>
            <a:r>
              <a:rPr lang="ru-RU" altLang="ru-RU" sz="1600" b="1" i="1">
                <a:solidFill>
                  <a:schemeClr val="tx2"/>
                </a:solidFill>
              </a:rPr>
              <a:t> для пружин, практически не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rgbClr val="00FFFF"/>
                </a:solidFill>
              </a:rPr>
              <a:t>знающих усталости</a:t>
            </a:r>
            <a:r>
              <a:rPr lang="ru-RU" altLang="ru-RU" sz="1600" b="1" i="1">
                <a:solidFill>
                  <a:schemeClr val="tx2"/>
                </a:solidFill>
              </a:rPr>
              <a:t> (выдерживают до 20 миллионов </a:t>
            </a:r>
            <a:r>
              <a:rPr lang="ru-RU" altLang="ru-RU" sz="1600" b="1" i="1">
                <a:solidFill>
                  <a:srgbClr val="00FFFF"/>
                </a:solidFill>
              </a:rPr>
              <a:t>циклов нагрузки).</a:t>
            </a:r>
          </a:p>
          <a:p>
            <a:pPr>
              <a:lnSpc>
                <a:spcPct val="80000"/>
              </a:lnSpc>
            </a:pPr>
            <a:endParaRPr lang="ru-RU" altLang="ru-RU" sz="800">
              <a:solidFill>
                <a:schemeClr val="tx2"/>
              </a:solidFill>
            </a:endParaRPr>
          </a:p>
        </p:txBody>
      </p:sp>
      <p:sp>
        <p:nvSpPr>
          <p:cNvPr id="147463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6084888" y="1600200"/>
            <a:ext cx="2601912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altLang="ru-RU" sz="1200" b="1" i="1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1200" b="1" i="1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1200" b="1" i="1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1200" b="1" i="1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1200" b="1" i="1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1200" b="1" i="1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1200" b="1" i="1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1200" b="1" i="1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1200" b="1" i="1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1200" b="1" i="1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1200" b="1" i="1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1200" b="1" i="1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1200" b="1" i="1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1200" b="1" i="1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1200" b="1" i="1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1200" b="1" i="1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1200" b="1" i="1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1200" b="1" i="1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200" b="1" i="1"/>
              <a:t>Санкт-Петербург. Бронзовый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200" b="1" i="1"/>
              <a:t>памятник Остапу Бендеру на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200" b="1" i="1"/>
              <a:t>Итальянской улице. 2000 год.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200" b="1" i="1"/>
              <a:t>Скульптор Альберт Чаркин.</a:t>
            </a:r>
          </a:p>
        </p:txBody>
      </p:sp>
      <p:pic>
        <p:nvPicPr>
          <p:cNvPr id="147461" name="Picture 5" descr="04t10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92150"/>
            <a:ext cx="2716212" cy="405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746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4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47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47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147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147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147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147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474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1474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1474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1474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9" dur="1" fill="hold"/>
                                        <p:tgtEl>
                                          <p:spTgt spid="14745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14745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1" fill="hold"/>
                                        <p:tgtEl>
                                          <p:spTgt spid="14745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8" dur="1" fill="hold"/>
                                        <p:tgtEl>
                                          <p:spTgt spid="14745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1" dur="1" fill="hold"/>
                                        <p:tgtEl>
                                          <p:spTgt spid="14745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4" dur="1" fill="hold"/>
                                        <p:tgtEl>
                                          <p:spTgt spid="147459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147459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0" dur="1" fill="hold"/>
                                        <p:tgtEl>
                                          <p:spTgt spid="147459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4746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4746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4746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084263"/>
          </a:xfrm>
        </p:spPr>
        <p:txBody>
          <a:bodyPr/>
          <a:lstStyle/>
          <a:p>
            <a:r>
              <a:rPr lang="ru-RU" altLang="ru-RU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Латунь.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165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/>
              <a:t>	</a:t>
            </a:r>
            <a:r>
              <a:rPr lang="ru-RU" altLang="ru-RU" sz="1600" b="1" i="1">
                <a:solidFill>
                  <a:schemeClr val="tx2"/>
                </a:solidFill>
              </a:rPr>
              <a:t>Латунь- это сплав меди с цинком. Хотя цинк был открыт только в средние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века, латунь была известна ещё древним римлянам, которые получали её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плавкой медных руд с цинковыми без доступа воздуха. Для придания латуни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нужных свойств в её состав в её состав часто вводят в небольших количествах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такие легирующие металлы, как </a:t>
            </a:r>
            <a:r>
              <a:rPr lang="en-US" altLang="ru-RU" sz="1600" b="1" i="1">
                <a:solidFill>
                  <a:schemeClr val="tx2"/>
                </a:solidFill>
              </a:rPr>
              <a:t>Al, Mn, Ni, Fe </a:t>
            </a:r>
            <a:r>
              <a:rPr lang="ru-RU" altLang="ru-RU" sz="1600" b="1" i="1">
                <a:solidFill>
                  <a:schemeClr val="tx2"/>
                </a:solidFill>
              </a:rPr>
              <a:t>и др. Латунь плавится легче,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чем медь, но она твёрже её. Латунь хорошо куётся, прокалывается в листы,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штампуется, вытягивается в проволоку и отлично полируется(до зеркального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блеска). Изделия из неё поддаются закалке. При необходимости латунь можно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наносить на поверхность других металлов электрохимическим методом.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Немаловажно, что латунь значительно дешевле меди.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    Используют латунь в машиностроении и электротехнике; из неё делают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детали различных механизмов, водопроводные и газовые краны, радиаторные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трубы, дверные ручки, петли патронные гильзы. Латунь с добавкой алюминия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по внешнему виду похожа на золото, из неё изготовляют значки, эмблемы,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медали. Если цинка в сплаве относительно мало (до 18%), латуни имеют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красноватый оттенок</a:t>
            </a:r>
            <a:r>
              <a:rPr lang="en-US" altLang="ru-RU" sz="1600" b="1" i="1">
                <a:solidFill>
                  <a:schemeClr val="tx2"/>
                </a:solidFill>
              </a:rPr>
              <a:t>.</a:t>
            </a:r>
            <a:r>
              <a:rPr lang="ru-RU" altLang="ru-RU" sz="1600" b="1" i="1">
                <a:solidFill>
                  <a:schemeClr val="tx2"/>
                </a:solidFill>
              </a:rPr>
              <a:t>Например, латунь с содержанием до 10% цинка называется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томпаком; из этого сплава с 1961 по 1991 в России чеканили «медные»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монеты, достоинством от 1 до 5 копеек. Сплавы с большим содержанием цинка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(до 50%) - жёлтого цвета и называются собственно латунями. Они прекрасно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обрабатываются вальцеванием, прессованием и протяжкой, из них получают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добротные отливки.</a:t>
            </a:r>
            <a:endParaRPr lang="ru-RU" altLang="ru-RU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13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13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13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13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136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1136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136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136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1136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11366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11366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11366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1366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1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Другие сплавы.</a:t>
            </a:r>
          </a:p>
        </p:txBody>
      </p:sp>
      <p:sp>
        <p:nvSpPr>
          <p:cNvPr id="123917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   Из других сплавов отметим монель-металл (50 - 70% меди,15 - 25%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никеля и цинка с добавками свинца, олова и железа) раньше применялся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для изготовления столовых приборов и украшений "под серебро". Благодаря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своей высокой коррозийной стойкости и прочности, хорошей пластичности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сейчас применяется в химической, судостроительной, медицинской,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нефтяной, текстильной и др. отраслях промышленности.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   А вот константан, манганин, хромель и копель почти не изменяют своего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сопротивления при значительных колебаниях температуры и поэтому верой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и правдой служат в электротехнике для изготовления термопар – очень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чувствительных приборов, измеряющих температуру. Также из хромеля и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копеля изготавливаются компенсационные провода, реостаты, детали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нагревательных устройств. Из мангонина изготовляют эталонные резисторы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и элементы измерительных приборов.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altLang="ru-RU" sz="1600" b="1" i="1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altLang="ru-RU" sz="1600" b="1" i="1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ru-RU" alt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3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23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23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23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23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239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239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239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239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239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239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239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6" name="Rectangle 7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Введение.</a:t>
            </a:r>
          </a:p>
        </p:txBody>
      </p:sp>
      <p:sp>
        <p:nvSpPr>
          <p:cNvPr id="14407" name="Rectangle 71"/>
          <p:cNvSpPr>
            <a:spLocks noGrp="1" noChangeArrowheads="1"/>
          </p:cNvSpPr>
          <p:nvPr>
            <p:ph type="body" sz="half" idx="3"/>
          </p:nvPr>
        </p:nvSpPr>
        <p:spPr>
          <a:xfrm>
            <a:off x="4643438" y="1844675"/>
            <a:ext cx="4392612" cy="44640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/>
              <a:t>   </a:t>
            </a:r>
            <a:r>
              <a:rPr lang="ru-RU" altLang="ru-RU" sz="1600" b="1" i="1">
                <a:solidFill>
                  <a:schemeClr val="tx2"/>
                </a:solidFill>
              </a:rPr>
              <a:t>Так уж случилось, что в одной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подгруппе оказались медь, серебро 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золото: элементы- ровесники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цивилизации. Все они в разное время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выступали в качестве конечного мерила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ценностей, проще говоря, денег. Из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этих металлов ковали оружие, делали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домашнюю утварь и украшения. В наши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дни медь, серебро и золото- в самой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гуще технического прогресса. Физик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подчеркнёт их непревзойдённую тепло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и электропроводность. Ваятель отметит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пластичность и красивый внешний вид.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Его поддержат ювелир и чеканщик, 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химик непременно вспомнит о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благородной инертности и высокой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коррозионной стойкости этих металлов.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14418" name="Picture 82" descr="orpal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0"/>
            <a:ext cx="2266950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19" name="Picture 83" descr="BE5009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60738">
            <a:off x="179388" y="115888"/>
            <a:ext cx="1641475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21" name="Picture 85" descr="t_5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9296">
            <a:off x="250825" y="3644900"/>
            <a:ext cx="1685925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22" name="Picture 86" descr="s_00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371">
            <a:off x="2339975" y="4149725"/>
            <a:ext cx="2000250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24" name="Rectangle 88"/>
          <p:cNvSpPr>
            <a:spLocks noGrp="1" noChangeArrowheads="1"/>
          </p:cNvSpPr>
          <p:nvPr>
            <p:ph sz="quarter" idx="1"/>
          </p:nvPr>
        </p:nvSpPr>
        <p:spPr>
          <a:xfrm>
            <a:off x="0" y="4672013"/>
            <a:ext cx="4932363" cy="2185987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ru-RU" altLang="ru-RU" sz="1000"/>
          </a:p>
          <a:p>
            <a:pPr>
              <a:buFontTx/>
              <a:buNone/>
            </a:pPr>
            <a:endParaRPr lang="ru-RU" altLang="ru-RU" sz="1000"/>
          </a:p>
          <a:p>
            <a:pPr>
              <a:buFontTx/>
              <a:buNone/>
            </a:pPr>
            <a:endParaRPr lang="ru-RU" altLang="ru-RU" sz="1000"/>
          </a:p>
          <a:p>
            <a:pPr>
              <a:buFontTx/>
              <a:buNone/>
            </a:pPr>
            <a:endParaRPr lang="ru-RU" altLang="ru-RU" sz="1000"/>
          </a:p>
          <a:p>
            <a:pPr>
              <a:buFontTx/>
              <a:buNone/>
            </a:pPr>
            <a:endParaRPr lang="ru-RU" altLang="ru-RU" sz="1000"/>
          </a:p>
          <a:p>
            <a:pPr>
              <a:buFontTx/>
              <a:buNone/>
            </a:pPr>
            <a:endParaRPr lang="ru-RU" altLang="ru-RU" sz="1000"/>
          </a:p>
          <a:p>
            <a:pPr>
              <a:buFontTx/>
              <a:buNone/>
            </a:pPr>
            <a:r>
              <a:rPr lang="ru-RU" altLang="ru-RU" sz="1200" b="1" i="1">
                <a:solidFill>
                  <a:schemeClr val="tx2"/>
                </a:solidFill>
              </a:rPr>
              <a:t>Золотая маска фараона </a:t>
            </a:r>
          </a:p>
          <a:p>
            <a:pPr>
              <a:buFontTx/>
              <a:buNone/>
            </a:pPr>
            <a:r>
              <a:rPr lang="ru-RU" altLang="ru-RU" sz="1200" b="1" i="1">
                <a:solidFill>
                  <a:schemeClr val="tx2"/>
                </a:solidFill>
              </a:rPr>
              <a:t>Тутанхамона.</a:t>
            </a:r>
          </a:p>
          <a:p>
            <a:pPr>
              <a:buFontTx/>
              <a:buNone/>
            </a:pPr>
            <a:r>
              <a:rPr lang="ru-RU" altLang="ru-RU" sz="1000"/>
              <a:t>                        </a:t>
            </a:r>
          </a:p>
          <a:p>
            <a:pPr>
              <a:buFontTx/>
              <a:buNone/>
            </a:pPr>
            <a:r>
              <a:rPr lang="ru-RU" altLang="ru-RU" sz="1200" b="1" i="1"/>
              <a:t>             </a:t>
            </a:r>
            <a:r>
              <a:rPr lang="ru-RU" altLang="ru-RU" sz="1200" b="1" i="1">
                <a:solidFill>
                  <a:srgbClr val="00FFFF"/>
                </a:solidFill>
              </a:rPr>
              <a:t>Золотой самородок </a:t>
            </a:r>
            <a:r>
              <a:rPr lang="ru-RU" altLang="ru-RU" sz="1200" b="1" i="1">
                <a:solidFill>
                  <a:schemeClr val="tx2"/>
                </a:solidFill>
              </a:rPr>
              <a:t>«Мефистофель» массой</a:t>
            </a:r>
            <a:r>
              <a:rPr lang="ru-RU" altLang="ru-RU" sz="1200" b="1" i="1">
                <a:solidFill>
                  <a:srgbClr val="00FFFF"/>
                </a:solidFill>
              </a:rPr>
              <a:t> 20,25 г, найденный </a:t>
            </a:r>
            <a:r>
              <a:rPr lang="ru-RU" altLang="ru-RU" sz="1200" b="1" i="1">
                <a:solidFill>
                  <a:schemeClr val="tx2"/>
                </a:solidFill>
              </a:rPr>
              <a:t>в</a:t>
            </a:r>
            <a:r>
              <a:rPr lang="ru-RU" altLang="ru-RU" sz="1200" b="1" i="1">
                <a:solidFill>
                  <a:srgbClr val="00FFFF"/>
                </a:solidFill>
              </a:rPr>
              <a:t> </a:t>
            </a:r>
            <a:r>
              <a:rPr lang="ru-RU" altLang="ru-RU" sz="1200" b="1" i="1">
                <a:solidFill>
                  <a:schemeClr val="tx2"/>
                </a:solidFill>
              </a:rPr>
              <a:t>Сибири. Алмазный фонд. Москва.</a:t>
            </a:r>
          </a:p>
        </p:txBody>
      </p:sp>
      <p:sp>
        <p:nvSpPr>
          <p:cNvPr id="14426" name="Rectangle 90"/>
          <p:cNvSpPr>
            <a:spLocks noChangeArrowheads="1"/>
          </p:cNvSpPr>
          <p:nvPr/>
        </p:nvSpPr>
        <p:spPr bwMode="auto">
          <a:xfrm>
            <a:off x="250825" y="1916113"/>
            <a:ext cx="4537075" cy="218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None/>
            </a:pPr>
            <a:endParaRPr lang="ru-RU" altLang="ru-RU" sz="1000"/>
          </a:p>
          <a:p>
            <a:pPr>
              <a:buFontTx/>
              <a:buNone/>
            </a:pPr>
            <a:endParaRPr lang="ru-RU" altLang="ru-RU" sz="1000"/>
          </a:p>
          <a:p>
            <a:pPr>
              <a:buFontTx/>
              <a:buNone/>
            </a:pPr>
            <a:endParaRPr lang="ru-RU" altLang="ru-RU" sz="1000"/>
          </a:p>
          <a:p>
            <a:pPr>
              <a:buFontTx/>
              <a:buNone/>
            </a:pPr>
            <a:endParaRPr lang="ru-RU" altLang="ru-RU" sz="1000"/>
          </a:p>
          <a:p>
            <a:pPr>
              <a:buFontTx/>
              <a:buNone/>
            </a:pPr>
            <a:endParaRPr lang="ru-RU" altLang="ru-RU" sz="1000"/>
          </a:p>
          <a:p>
            <a:pPr>
              <a:buFontTx/>
              <a:buNone/>
            </a:pPr>
            <a:r>
              <a:rPr lang="ru-RU" altLang="ru-RU" sz="1200" b="1" i="1">
                <a:solidFill>
                  <a:schemeClr val="tx2"/>
                </a:solidFill>
              </a:rPr>
              <a:t>Самородок серебра</a:t>
            </a:r>
          </a:p>
          <a:p>
            <a:pPr>
              <a:buFontTx/>
              <a:buNone/>
            </a:pPr>
            <a:endParaRPr lang="ru-RU" altLang="ru-RU" sz="1200" b="1" i="1">
              <a:solidFill>
                <a:schemeClr val="tx2"/>
              </a:solidFill>
            </a:endParaRPr>
          </a:p>
          <a:p>
            <a:pPr>
              <a:buFontTx/>
              <a:buNone/>
            </a:pPr>
            <a:endParaRPr lang="ru-RU" altLang="ru-RU" sz="1200" b="1" i="1">
              <a:solidFill>
                <a:schemeClr val="tx2"/>
              </a:solidFill>
            </a:endParaRPr>
          </a:p>
          <a:p>
            <a:pPr>
              <a:buFontTx/>
              <a:buNone/>
            </a:pPr>
            <a:r>
              <a:rPr lang="ru-RU" altLang="ru-RU" sz="1200" b="1" i="1">
                <a:solidFill>
                  <a:schemeClr val="tx2"/>
                </a:solidFill>
              </a:rPr>
              <a:t>                            </a:t>
            </a:r>
          </a:p>
          <a:p>
            <a:pPr>
              <a:buFontTx/>
              <a:buNone/>
            </a:pPr>
            <a:r>
              <a:rPr lang="ru-RU" altLang="ru-RU" sz="1200" b="1" i="1">
                <a:solidFill>
                  <a:schemeClr val="tx2"/>
                </a:solidFill>
              </a:rPr>
              <a:t>			Шапка Мономаха. Bocток,                                    		конец 13 — начало 14 вв.  </a:t>
            </a:r>
          </a:p>
        </p:txBody>
      </p:sp>
      <p:pic>
        <p:nvPicPr>
          <p:cNvPr id="14427" name="Picture 91" descr="orpal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8875">
            <a:off x="2124075" y="1125538"/>
            <a:ext cx="2141538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28" name="Rectangle 92"/>
          <p:cNvSpPr>
            <a:spLocks noChangeArrowheads="1"/>
          </p:cNvSpPr>
          <p:nvPr/>
        </p:nvSpPr>
        <p:spPr bwMode="auto">
          <a:xfrm>
            <a:off x="4606925" y="476250"/>
            <a:ext cx="453707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None/>
            </a:pPr>
            <a:endParaRPr lang="en-US" altLang="ru-RU" sz="1200" b="1" i="1">
              <a:solidFill>
                <a:schemeClr val="tx2"/>
              </a:solidFill>
            </a:endParaRPr>
          </a:p>
          <a:p>
            <a:pPr>
              <a:buFontTx/>
              <a:buNone/>
            </a:pPr>
            <a:endParaRPr lang="en-US" altLang="ru-RU" sz="1200" b="1" i="1">
              <a:solidFill>
                <a:schemeClr val="tx2"/>
              </a:solidFill>
            </a:endParaRPr>
          </a:p>
          <a:p>
            <a:pPr>
              <a:buFontTx/>
              <a:buNone/>
            </a:pPr>
            <a:endParaRPr lang="en-US" altLang="ru-RU" sz="1200" b="1" i="1">
              <a:solidFill>
                <a:schemeClr val="tx2"/>
              </a:solidFill>
            </a:endParaRPr>
          </a:p>
          <a:p>
            <a:pPr>
              <a:buFontTx/>
              <a:buNone/>
            </a:pPr>
            <a:r>
              <a:rPr lang="en-US" altLang="ru-RU" sz="1200" b="1" i="1">
                <a:solidFill>
                  <a:schemeClr val="tx2"/>
                </a:solidFill>
              </a:rPr>
              <a:t>	       </a:t>
            </a:r>
            <a:r>
              <a:rPr lang="ru-RU" altLang="ru-RU" sz="1200" b="1" i="1">
                <a:solidFill>
                  <a:schemeClr val="tx2"/>
                </a:solidFill>
              </a:rPr>
              <a:t>Чаша. Древняя Русь Чернигов, 12 в. Серебро;                       	         ковка, резьба. Принадлежала князю 	     Владимиру Давыдовичу Черниговскому.</a:t>
            </a:r>
            <a:r>
              <a:rPr lang="ru-RU" altLang="ru-RU" sz="1200">
                <a:solidFill>
                  <a:schemeClr val="tx2"/>
                </a:solidFill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4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4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4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4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4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4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4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4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44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4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4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4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4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4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4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4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4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44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4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4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4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4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4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4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4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4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4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4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4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4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4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4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4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4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4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44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44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0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История меди.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268413"/>
            <a:ext cx="4824412" cy="4752975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1800"/>
              <a:t>  </a:t>
            </a:r>
            <a:r>
              <a:rPr lang="ru-RU" altLang="ru-RU" sz="1600" b="1" i="1">
                <a:solidFill>
                  <a:schemeClr val="tx2"/>
                </a:solidFill>
              </a:rPr>
              <a:t>Медь известна с незапамятных времён и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входит в «великолепную семёрку»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древнейших металлов, используемых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человечеством, -это золото, серебро,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медь, железо, олово, свинец и ртуть. По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археологическим данным, медь была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известна людям уже 600 лет назад. Она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оказалась первым металлом, заменившим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древнему человеку камень в первобытных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орудиях труда. Это было начало т. наз.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медного века, который длился около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2000 лет. Из меди выковывали, а потом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и выплавляли топоры, ножи, булавы,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предметы домашнего обихода. По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преданию, античный бог-кузнец Гефест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выковал для непобедимого Ахилла щит из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чистой меди. Камни для 147-метровой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пирамиды Хеопса.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 altLang="ru-RU" sz="1600" b="1" i="1">
              <a:solidFill>
                <a:schemeClr val="tx2"/>
              </a:solidFill>
            </a:endParaRPr>
          </a:p>
        </p:txBody>
      </p:sp>
      <p:sp>
        <p:nvSpPr>
          <p:cNvPr id="49168" name="Rectangle 16"/>
          <p:cNvSpPr>
            <a:spLocks noGrp="1" noChangeArrowheads="1"/>
          </p:cNvSpPr>
          <p:nvPr>
            <p:ph type="body" sz="half" idx="2"/>
          </p:nvPr>
        </p:nvSpPr>
        <p:spPr>
          <a:xfrm>
            <a:off x="5219700" y="1600200"/>
            <a:ext cx="3313113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altLang="ru-RU" sz="1200" b="1" i="1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1200" b="1" i="1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1200" b="1" i="1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1200" b="1" i="1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1200" b="1" i="1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1200" b="1" i="1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1200" b="1" i="1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1200" b="1" i="1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1200" b="1" i="1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1200" b="1" i="1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1200" b="1" i="1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1200" b="1" i="1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1200" b="1" i="1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1200" b="1" i="1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1200" b="1" i="1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1200" b="1" i="1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1200" b="1" i="1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1200" b="1" i="1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1200" b="1" i="1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1200" b="1" i="1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200" b="1" i="1">
                <a:solidFill>
                  <a:schemeClr val="tx2"/>
                </a:solidFill>
              </a:rPr>
              <a:t>Фреска из Помпей: Гефест показывает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200" b="1" i="1">
                <a:solidFill>
                  <a:schemeClr val="tx2"/>
                </a:solidFill>
              </a:rPr>
              <a:t>Фетиде щит, изготовленный для Ахилла. Ок. 70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200" b="1" i="1">
                <a:solidFill>
                  <a:schemeClr val="tx2"/>
                </a:solidFill>
              </a:rPr>
              <a:t>н. э. Национальный музей. Неаполь.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1200" b="1" i="1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1200" b="1" i="1"/>
          </a:p>
        </p:txBody>
      </p:sp>
      <p:pic>
        <p:nvPicPr>
          <p:cNvPr id="49166" name="Picture 14" descr="g_02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1341438"/>
            <a:ext cx="2952750" cy="3810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916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916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916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9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9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9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9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91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91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91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91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91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91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91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91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91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91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91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91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91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91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91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91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91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91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91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91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91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91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91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91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915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915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915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915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0" name="Rectangle 14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125538"/>
            <a:ext cx="5040313" cy="539908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/>
              <a:t>   </a:t>
            </a:r>
            <a:r>
              <a:rPr lang="ru-RU" altLang="ru-RU" sz="1600" b="1" i="1">
                <a:solidFill>
                  <a:schemeClr val="tx2"/>
                </a:solidFill>
              </a:rPr>
              <a:t>Сейчас невозможно установить, когда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человек впервые познакомился с медью.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Во всяком случае, около 3000 лет до н. э.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египтяне уже могли делать из неё проволоку.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В природе медь встречается иногда в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самородном состоянии, и это облегчило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добычу древним мастерам. Они умели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каменными инструментами выковывать из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этого металла различные изделия. Позднее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стали разрабатываться медные копи, которые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были разбросаны по всей планете: и в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Северной Америке на берегах Великих озёр, 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в Азии на Синайском п-ове, и в Европе на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территории теперешней Австрии, и на о-ве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Кипр. По мнению специалистов, латинское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наименование металла "купрум" произошло от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названия этого острова. Привычное русскому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уху имя металла - "медь", вероятно, пошло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от старославянского "смида", что означало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металл вообще.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1600" b="1" i="1">
              <a:solidFill>
                <a:schemeClr val="tx2"/>
              </a:solidFill>
            </a:endParaRPr>
          </a:p>
        </p:txBody>
      </p:sp>
      <p:sp>
        <p:nvSpPr>
          <p:cNvPr id="50194" name="Rectangle 18"/>
          <p:cNvSpPr>
            <a:spLocks noGrp="1" noChangeArrowheads="1"/>
          </p:cNvSpPr>
          <p:nvPr>
            <p:ph sz="half" idx="2"/>
          </p:nvPr>
        </p:nvSpPr>
        <p:spPr>
          <a:xfrm>
            <a:off x="5076825" y="1600200"/>
            <a:ext cx="3609975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altLang="ru-RU" sz="1000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1000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1000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1000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1000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1000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1000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1000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1000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1000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1000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1000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1000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1000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1000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1000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1000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1000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1000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1000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1000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1000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100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200" b="1" i="1"/>
              <a:t>		  </a:t>
            </a:r>
            <a:r>
              <a:rPr lang="ru-RU" altLang="ru-RU" sz="1200" b="1" i="1">
                <a:solidFill>
                  <a:schemeClr val="tx2"/>
                </a:solidFill>
              </a:rPr>
              <a:t>Самородок меди.</a:t>
            </a:r>
          </a:p>
        </p:txBody>
      </p:sp>
      <p:pic>
        <p:nvPicPr>
          <p:cNvPr id="50195" name="Picture 19" descr="BE500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700213"/>
            <a:ext cx="3822700" cy="328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019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0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0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0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0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0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0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0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01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01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01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01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01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01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01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01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01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01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01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01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01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01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01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01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01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01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01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01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01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019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019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019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019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019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019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019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019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019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019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19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19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019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019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019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019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019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019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ru-RU" altLang="ru-RU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Применение меди.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28775"/>
            <a:ext cx="8856662" cy="504031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/>
              <a:t>   </a:t>
            </a:r>
            <a:r>
              <a:rPr lang="ru-RU" altLang="ru-RU" sz="1600" b="1" i="1">
                <a:solidFill>
                  <a:schemeClr val="tx2"/>
                </a:solidFill>
              </a:rPr>
              <a:t>Медь издавна применялась в</a:t>
            </a:r>
            <a:r>
              <a:rPr lang="en-US" altLang="ru-RU" sz="1600" b="1" i="1">
                <a:solidFill>
                  <a:schemeClr val="tx2"/>
                </a:solidFill>
              </a:rPr>
              <a:t> </a:t>
            </a:r>
            <a:r>
              <a:rPr lang="ru-RU" altLang="ru-RU" sz="1600" b="1" i="1">
                <a:solidFill>
                  <a:schemeClr val="tx2"/>
                </a:solidFill>
              </a:rPr>
              <a:t>строительстве:</a:t>
            </a:r>
            <a:r>
              <a:rPr lang="en-US" altLang="ru-RU" sz="1600" b="1" i="1">
                <a:solidFill>
                  <a:schemeClr val="tx2"/>
                </a:solidFill>
              </a:rPr>
              <a:t> </a:t>
            </a:r>
            <a:r>
              <a:rPr lang="ru-RU" altLang="ru-RU" sz="1600" b="1" i="1">
                <a:solidFill>
                  <a:schemeClr val="tx2"/>
                </a:solidFill>
              </a:rPr>
              <a:t>древние египтяне строили медные</a:t>
            </a:r>
            <a:endParaRPr lang="en-US" altLang="ru-RU" sz="1600" b="1" i="1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водопроводы ; крыши</a:t>
            </a:r>
            <a:r>
              <a:rPr lang="en-US" altLang="ru-RU" sz="1600" b="1" i="1">
                <a:solidFill>
                  <a:schemeClr val="tx2"/>
                </a:solidFill>
              </a:rPr>
              <a:t> </a:t>
            </a:r>
            <a:r>
              <a:rPr lang="ru-RU" altLang="ru-RU" sz="1600" b="1" i="1">
                <a:solidFill>
                  <a:schemeClr val="tx2"/>
                </a:solidFill>
              </a:rPr>
              <a:t>средневековых</a:t>
            </a:r>
            <a:r>
              <a:rPr lang="en-US" altLang="ru-RU" sz="1600" b="1" i="1">
                <a:solidFill>
                  <a:schemeClr val="tx2"/>
                </a:solidFill>
              </a:rPr>
              <a:t> </a:t>
            </a:r>
            <a:r>
              <a:rPr lang="ru-RU" altLang="ru-RU" sz="1600" b="1" i="1">
                <a:solidFill>
                  <a:schemeClr val="tx2"/>
                </a:solidFill>
              </a:rPr>
              <a:t>замков и церквей</a:t>
            </a:r>
            <a:r>
              <a:rPr lang="en-US" altLang="ru-RU" sz="1600" b="1" i="1">
                <a:solidFill>
                  <a:schemeClr val="tx2"/>
                </a:solidFill>
              </a:rPr>
              <a:t> </a:t>
            </a:r>
            <a:r>
              <a:rPr lang="ru-RU" altLang="ru-RU" sz="1600" b="1" i="1">
                <a:solidFill>
                  <a:schemeClr val="tx2"/>
                </a:solidFill>
              </a:rPr>
              <a:t>покрывали листовой</a:t>
            </a:r>
            <a:endParaRPr lang="en-US" altLang="ru-RU" sz="1600" b="1" i="1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медью, например</a:t>
            </a:r>
            <a:r>
              <a:rPr lang="en-US" altLang="ru-RU" sz="1600" b="1" i="1">
                <a:solidFill>
                  <a:schemeClr val="tx2"/>
                </a:solidFill>
              </a:rPr>
              <a:t> </a:t>
            </a:r>
            <a:r>
              <a:rPr lang="ru-RU" altLang="ru-RU" sz="1600" b="1" i="1">
                <a:solidFill>
                  <a:schemeClr val="tx2"/>
                </a:solidFill>
              </a:rPr>
              <a:t>знаменитый королевский замок</a:t>
            </a:r>
            <a:r>
              <a:rPr lang="en-US" altLang="ru-RU" sz="1600" b="1" i="1">
                <a:solidFill>
                  <a:schemeClr val="tx2"/>
                </a:solidFill>
              </a:rPr>
              <a:t> </a:t>
            </a:r>
            <a:r>
              <a:rPr lang="ru-RU" altLang="ru-RU" sz="1600" b="1" i="1">
                <a:solidFill>
                  <a:schemeClr val="tx2"/>
                </a:solidFill>
              </a:rPr>
              <a:t>в Эльсиноре (Дания)</a:t>
            </a:r>
            <a:r>
              <a:rPr lang="en-US" altLang="ru-RU" sz="1600" b="1" i="1">
                <a:solidFill>
                  <a:schemeClr val="tx2"/>
                </a:solidFill>
              </a:rPr>
              <a:t> </a:t>
            </a:r>
            <a:r>
              <a:rPr lang="ru-RU" altLang="ru-RU" sz="1600" b="1" i="1">
                <a:solidFill>
                  <a:schemeClr val="tx2"/>
                </a:solidFill>
              </a:rPr>
              <a:t>покрыт</a:t>
            </a:r>
            <a:endParaRPr lang="en-US" altLang="ru-RU" sz="1600" b="1" i="1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кровельной медью.</a:t>
            </a:r>
            <a:r>
              <a:rPr lang="en-US" altLang="ru-RU" sz="1600" b="1" i="1">
                <a:solidFill>
                  <a:schemeClr val="tx2"/>
                </a:solidFill>
              </a:rPr>
              <a:t> </a:t>
            </a:r>
            <a:r>
              <a:rPr lang="ru-RU" altLang="ru-RU" sz="1600" b="1" i="1">
                <a:solidFill>
                  <a:schemeClr val="tx2"/>
                </a:solidFill>
              </a:rPr>
              <a:t>Из меди изготовляли монеты и</a:t>
            </a:r>
            <a:r>
              <a:rPr lang="en-US" altLang="ru-RU" sz="1600" b="1" i="1">
                <a:solidFill>
                  <a:schemeClr val="tx2"/>
                </a:solidFill>
              </a:rPr>
              <a:t> </a:t>
            </a:r>
            <a:r>
              <a:rPr lang="ru-RU" altLang="ru-RU" sz="1600" b="1" i="1">
                <a:solidFill>
                  <a:schemeClr val="tx2"/>
                </a:solidFill>
              </a:rPr>
              <a:t>украшения. Благодаря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малому электрическому</a:t>
            </a:r>
            <a:r>
              <a:rPr lang="en-US" altLang="ru-RU" sz="1600" b="1" i="1">
                <a:solidFill>
                  <a:schemeClr val="tx2"/>
                </a:solidFill>
              </a:rPr>
              <a:t> </a:t>
            </a:r>
            <a:r>
              <a:rPr lang="ru-RU" altLang="ru-RU" sz="1600" b="1" i="1">
                <a:solidFill>
                  <a:schemeClr val="tx2"/>
                </a:solidFill>
              </a:rPr>
              <a:t>сопротивлению медь является главным</a:t>
            </a:r>
            <a:r>
              <a:rPr lang="en-US" altLang="ru-RU" sz="1600" b="1" i="1">
                <a:solidFill>
                  <a:schemeClr val="tx2"/>
                </a:solidFill>
              </a:rPr>
              <a:t> </a:t>
            </a:r>
            <a:r>
              <a:rPr lang="ru-RU" altLang="ru-RU" sz="1600" b="1" i="1">
                <a:solidFill>
                  <a:schemeClr val="tx2"/>
                </a:solidFill>
              </a:rPr>
              <a:t>металлом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электротехники: больше</a:t>
            </a:r>
            <a:r>
              <a:rPr lang="en-US" altLang="ru-RU" sz="1600" b="1" i="1">
                <a:solidFill>
                  <a:schemeClr val="tx2"/>
                </a:solidFill>
              </a:rPr>
              <a:t> </a:t>
            </a:r>
            <a:r>
              <a:rPr lang="ru-RU" altLang="ru-RU" sz="1600" b="1" i="1">
                <a:solidFill>
                  <a:schemeClr val="tx2"/>
                </a:solidFill>
              </a:rPr>
              <a:t>половины всей получаемой меди идёт на</a:t>
            </a:r>
            <a:r>
              <a:rPr lang="en-US" altLang="ru-RU" sz="1600" b="1" i="1">
                <a:solidFill>
                  <a:schemeClr val="tx2"/>
                </a:solidFill>
              </a:rPr>
              <a:t> </a:t>
            </a:r>
            <a:r>
              <a:rPr lang="ru-RU" altLang="ru-RU" sz="1600" b="1" i="1">
                <a:solidFill>
                  <a:schemeClr val="tx2"/>
                </a:solidFill>
              </a:rPr>
              <a:t>производство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электрических проводов</a:t>
            </a:r>
            <a:r>
              <a:rPr lang="en-US" altLang="ru-RU" sz="1600" b="1" i="1">
                <a:solidFill>
                  <a:schemeClr val="tx2"/>
                </a:solidFill>
              </a:rPr>
              <a:t> </a:t>
            </a:r>
            <a:r>
              <a:rPr lang="ru-RU" altLang="ru-RU" sz="1600" b="1" i="1">
                <a:solidFill>
                  <a:schemeClr val="tx2"/>
                </a:solidFill>
              </a:rPr>
              <a:t>для</a:t>
            </a:r>
            <a:r>
              <a:rPr lang="en-US" altLang="ru-RU" sz="1600" b="1" i="1">
                <a:solidFill>
                  <a:schemeClr val="tx2"/>
                </a:solidFill>
              </a:rPr>
              <a:t> </a:t>
            </a:r>
            <a:r>
              <a:rPr lang="ru-RU" altLang="ru-RU" sz="1600" b="1" i="1">
                <a:solidFill>
                  <a:schemeClr val="tx2"/>
                </a:solidFill>
              </a:rPr>
              <a:t>высоковольтных передач и</a:t>
            </a:r>
            <a:r>
              <a:rPr lang="en-US" altLang="ru-RU" sz="1600" b="1" i="1">
                <a:solidFill>
                  <a:schemeClr val="tx2"/>
                </a:solidFill>
              </a:rPr>
              <a:t> </a:t>
            </a:r>
            <a:r>
              <a:rPr lang="ru-RU" altLang="ru-RU" sz="1600" b="1" i="1">
                <a:solidFill>
                  <a:schemeClr val="tx2"/>
                </a:solidFill>
              </a:rPr>
              <a:t>слаботочных</a:t>
            </a:r>
            <a:r>
              <a:rPr lang="en-US" altLang="ru-RU" sz="1600" b="1" i="1">
                <a:solidFill>
                  <a:schemeClr val="tx2"/>
                </a:solidFill>
              </a:rPr>
              <a:t> </a:t>
            </a:r>
            <a:r>
              <a:rPr lang="ru-RU" altLang="ru-RU" sz="1600" b="1" i="1">
                <a:solidFill>
                  <a:schemeClr val="tx2"/>
                </a:solidFill>
              </a:rPr>
              <a:t>кабелей.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Даже ничтожные примеси</a:t>
            </a:r>
            <a:r>
              <a:rPr lang="en-US" altLang="ru-RU" sz="1600" b="1" i="1">
                <a:solidFill>
                  <a:schemeClr val="tx2"/>
                </a:solidFill>
              </a:rPr>
              <a:t> </a:t>
            </a:r>
            <a:r>
              <a:rPr lang="ru-RU" altLang="ru-RU" sz="1600" b="1" i="1">
                <a:solidFill>
                  <a:schemeClr val="tx2"/>
                </a:solidFill>
              </a:rPr>
              <a:t>в меди приводят</a:t>
            </a:r>
            <a:r>
              <a:rPr lang="en-US" altLang="ru-RU" sz="1600" b="1" i="1">
                <a:solidFill>
                  <a:schemeClr val="tx2"/>
                </a:solidFill>
              </a:rPr>
              <a:t> </a:t>
            </a:r>
            <a:r>
              <a:rPr lang="ru-RU" altLang="ru-RU" sz="1600" b="1" i="1">
                <a:solidFill>
                  <a:schemeClr val="tx2"/>
                </a:solidFill>
              </a:rPr>
              <a:t>к повышению её электрического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сопротивления и большим</a:t>
            </a:r>
            <a:r>
              <a:rPr lang="en-US" altLang="ru-RU" sz="1600" b="1" i="1">
                <a:solidFill>
                  <a:schemeClr val="tx2"/>
                </a:solidFill>
              </a:rPr>
              <a:t> </a:t>
            </a:r>
            <a:r>
              <a:rPr lang="ru-RU" altLang="ru-RU" sz="1600" b="1" i="1">
                <a:solidFill>
                  <a:schemeClr val="tx2"/>
                </a:solidFill>
              </a:rPr>
              <a:t>потерям электроэнергии.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ru-RU" sz="1600" b="1" i="1">
                <a:solidFill>
                  <a:schemeClr val="tx2"/>
                </a:solidFill>
              </a:rPr>
              <a:t>   </a:t>
            </a:r>
            <a:r>
              <a:rPr lang="ru-RU" altLang="ru-RU" sz="1600" b="1" i="1">
                <a:solidFill>
                  <a:schemeClr val="tx2"/>
                </a:solidFill>
              </a:rPr>
              <a:t>Медной жестью обшивают корпуса кораблей. Высокая теплопроводность 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сопротивление коррозии позволяют изготовлять из</a:t>
            </a:r>
            <a:r>
              <a:rPr lang="en-US" altLang="ru-RU" sz="1600" b="1" i="1">
                <a:solidFill>
                  <a:schemeClr val="tx2"/>
                </a:solidFill>
              </a:rPr>
              <a:t> </a:t>
            </a:r>
            <a:r>
              <a:rPr lang="ru-RU" altLang="ru-RU" sz="1600" b="1" i="1">
                <a:solidFill>
                  <a:schemeClr val="tx2"/>
                </a:solidFill>
              </a:rPr>
              <a:t>меди</a:t>
            </a:r>
            <a:r>
              <a:rPr lang="en-US" altLang="ru-RU" sz="1600" b="1" i="1">
                <a:solidFill>
                  <a:schemeClr val="tx2"/>
                </a:solidFill>
              </a:rPr>
              <a:t> </a:t>
            </a:r>
            <a:r>
              <a:rPr lang="ru-RU" altLang="ru-RU" sz="1600" b="1" i="1">
                <a:solidFill>
                  <a:schemeClr val="tx2"/>
                </a:solidFill>
              </a:rPr>
              <a:t>детали теплообменников,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холодильников, вакуумных аппаратов, трубопроводов</a:t>
            </a:r>
            <a:r>
              <a:rPr lang="en-US" altLang="ru-RU" sz="1600" b="1" i="1">
                <a:solidFill>
                  <a:schemeClr val="tx2"/>
                </a:solidFill>
              </a:rPr>
              <a:t> </a:t>
            </a:r>
            <a:r>
              <a:rPr lang="ru-RU" altLang="ru-RU" sz="1600" b="1" i="1">
                <a:solidFill>
                  <a:schemeClr val="tx2"/>
                </a:solidFill>
              </a:rPr>
              <a:t>для перекачки</a:t>
            </a:r>
            <a:r>
              <a:rPr lang="en-US" altLang="ru-RU" sz="1600" b="1" i="1">
                <a:solidFill>
                  <a:schemeClr val="tx2"/>
                </a:solidFill>
              </a:rPr>
              <a:t> </a:t>
            </a:r>
            <a:r>
              <a:rPr lang="ru-RU" altLang="ru-RU" sz="1600" b="1" i="1">
                <a:solidFill>
                  <a:schemeClr val="tx2"/>
                </a:solidFill>
              </a:rPr>
              <a:t>масел 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топлив и пр. Широко используется медь и в гальванотехнике</a:t>
            </a:r>
            <a:r>
              <a:rPr lang="en-US" altLang="ru-RU" sz="1600" b="1" i="1">
                <a:solidFill>
                  <a:schemeClr val="tx2"/>
                </a:solidFill>
              </a:rPr>
              <a:t> </a:t>
            </a:r>
            <a:r>
              <a:rPr lang="ru-RU" altLang="ru-RU" sz="1600" b="1" i="1">
                <a:solidFill>
                  <a:schemeClr val="tx2"/>
                </a:solidFill>
              </a:rPr>
              <a:t>при нанесении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защитных покрытий на стальные изделия. Так, например, при</a:t>
            </a:r>
            <a:r>
              <a:rPr lang="en-US" altLang="ru-RU" sz="1600" b="1" i="1">
                <a:solidFill>
                  <a:schemeClr val="tx2"/>
                </a:solidFill>
              </a:rPr>
              <a:t> </a:t>
            </a:r>
            <a:r>
              <a:rPr lang="ru-RU" altLang="ru-RU" sz="1600" b="1" i="1">
                <a:solidFill>
                  <a:schemeClr val="tx2"/>
                </a:solidFill>
              </a:rPr>
              <a:t>никелировании или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хромировании стальных предметов на них предварительно</a:t>
            </a:r>
            <a:r>
              <a:rPr lang="en-US" altLang="ru-RU" sz="1600" b="1" i="1">
                <a:solidFill>
                  <a:schemeClr val="tx2"/>
                </a:solidFill>
              </a:rPr>
              <a:t> </a:t>
            </a:r>
            <a:r>
              <a:rPr lang="ru-RU" altLang="ru-RU" sz="1600" b="1" i="1">
                <a:solidFill>
                  <a:schemeClr val="tx2"/>
                </a:solidFill>
              </a:rPr>
              <a:t>осаждают медь; в этом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случае</a:t>
            </a:r>
            <a:r>
              <a:rPr lang="en-US" altLang="ru-RU" sz="1600" b="1" i="1">
                <a:solidFill>
                  <a:schemeClr val="tx2"/>
                </a:solidFill>
              </a:rPr>
              <a:t> </a:t>
            </a:r>
            <a:r>
              <a:rPr lang="ru-RU" altLang="ru-RU" sz="1600" b="1" i="1">
                <a:solidFill>
                  <a:schemeClr val="tx2"/>
                </a:solidFill>
              </a:rPr>
              <a:t>защитное покрытие служит дольше и эффективней.</a:t>
            </a:r>
            <a:r>
              <a:rPr lang="en-US" altLang="ru-RU" sz="1600" b="1" i="1">
                <a:solidFill>
                  <a:schemeClr val="tx2"/>
                </a:solidFill>
              </a:rPr>
              <a:t> </a:t>
            </a:r>
            <a:r>
              <a:rPr lang="ru-RU" altLang="ru-RU" sz="1600" b="1" i="1">
                <a:solidFill>
                  <a:schemeClr val="tx2"/>
                </a:solidFill>
              </a:rPr>
              <a:t>Медь используют также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в</a:t>
            </a:r>
            <a:r>
              <a:rPr lang="en-US" altLang="ru-RU" sz="1600" b="1" i="1">
                <a:solidFill>
                  <a:schemeClr val="tx2"/>
                </a:solidFill>
              </a:rPr>
              <a:t> </a:t>
            </a:r>
            <a:r>
              <a:rPr lang="ru-RU" altLang="ru-RU" sz="1600" b="1" i="1">
                <a:solidFill>
                  <a:schemeClr val="tx2"/>
                </a:solidFill>
              </a:rPr>
              <a:t>гальванопластике ( т. е. при тиражировании изделий</a:t>
            </a:r>
            <a:r>
              <a:rPr lang="en-US" altLang="ru-RU" sz="1600" b="1" i="1">
                <a:solidFill>
                  <a:schemeClr val="tx2"/>
                </a:solidFill>
              </a:rPr>
              <a:t> </a:t>
            </a:r>
            <a:r>
              <a:rPr lang="ru-RU" altLang="ru-RU" sz="1600" b="1" i="1">
                <a:solidFill>
                  <a:schemeClr val="tx2"/>
                </a:solidFill>
              </a:rPr>
              <a:t>методом получения их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зеркального отображения), например при изготовлении</a:t>
            </a:r>
            <a:r>
              <a:rPr lang="en-US" altLang="ru-RU" sz="1600" b="1" i="1">
                <a:solidFill>
                  <a:schemeClr val="tx2"/>
                </a:solidFill>
              </a:rPr>
              <a:t> </a:t>
            </a:r>
            <a:r>
              <a:rPr lang="ru-RU" altLang="ru-RU" sz="1600" b="1" i="1">
                <a:solidFill>
                  <a:schemeClr val="tx2"/>
                </a:solidFill>
              </a:rPr>
              <a:t>металлических матриц для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печатания денежных</a:t>
            </a:r>
            <a:r>
              <a:rPr lang="en-US" altLang="ru-RU" sz="1600" b="1" i="1">
                <a:solidFill>
                  <a:schemeClr val="tx2"/>
                </a:solidFill>
              </a:rPr>
              <a:t> </a:t>
            </a:r>
            <a:r>
              <a:rPr lang="ru-RU" altLang="ru-RU" sz="1600" b="1" i="1">
                <a:solidFill>
                  <a:schemeClr val="tx2"/>
                </a:solidFill>
              </a:rPr>
              <a:t> купюр, воспроизведение скульптурных</a:t>
            </a:r>
            <a:r>
              <a:rPr lang="en-US" altLang="ru-RU" sz="1600" b="1" i="1">
                <a:solidFill>
                  <a:schemeClr val="tx2"/>
                </a:solidFill>
              </a:rPr>
              <a:t> </a:t>
            </a:r>
            <a:r>
              <a:rPr lang="ru-RU" altLang="ru-RU" sz="1600" b="1" i="1">
                <a:solidFill>
                  <a:schemeClr val="tx2"/>
                </a:solidFill>
              </a:rPr>
              <a:t>изделий. 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1600" b="1" i="1">
              <a:solidFill>
                <a:schemeClr val="tx2"/>
              </a:solidFill>
            </a:endParaRPr>
          </a:p>
        </p:txBody>
      </p:sp>
      <p:pic>
        <p:nvPicPr>
          <p:cNvPr id="65542" name="Picture 6" descr="G4573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0"/>
            <a:ext cx="14636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3" name="Picture 7" descr="d_508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6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65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655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655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655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1" fill="hold"/>
                                        <p:tgtEl>
                                          <p:spTgt spid="655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" fill="hold"/>
                                        <p:tgtEl>
                                          <p:spTgt spid="655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9" dur="1" fill="hold"/>
                                        <p:tgtEl>
                                          <p:spTgt spid="655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6553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768" name="Picture 136" descr="Chem0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9868">
            <a:off x="2411413" y="4652963"/>
            <a:ext cx="177165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769" name="Picture 137" descr="Chem0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177165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775" name="Picture 143" descr="Chem0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3859">
            <a:off x="4787900" y="188913"/>
            <a:ext cx="16637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776" name="Picture 144" descr="Chem0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92913">
            <a:off x="4643438" y="4652963"/>
            <a:ext cx="177165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777" name="Picture 145" descr="Chem0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92136">
            <a:off x="2484438" y="188913"/>
            <a:ext cx="177165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780" name="Picture 148" descr="Chem08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581525"/>
            <a:ext cx="177165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781" name="Picture 149" descr="Chem0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9557">
            <a:off x="6877050" y="2420938"/>
            <a:ext cx="177165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782" name="Picture 150" descr="Chem02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60350"/>
            <a:ext cx="177165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784" name="Rectangle 152"/>
          <p:cNvSpPr>
            <a:spLocks noChangeArrowheads="1"/>
          </p:cNvSpPr>
          <p:nvPr>
            <p:ph type="ctrTitle"/>
          </p:nvPr>
        </p:nvSpPr>
        <p:spPr>
          <a:xfrm>
            <a:off x="684213" y="2492375"/>
            <a:ext cx="7772400" cy="1470025"/>
          </a:xfrm>
          <a:noFill/>
          <a:ln/>
        </p:spPr>
        <p:txBody>
          <a:bodyPr anchor="ctr"/>
          <a:lstStyle/>
          <a:p>
            <a:r>
              <a:rPr lang="ru-RU" altLang="ru-RU" sz="44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Сплавы меди.</a:t>
            </a:r>
          </a:p>
        </p:txBody>
      </p:sp>
      <p:pic>
        <p:nvPicPr>
          <p:cNvPr id="69785" name="Picture 153" descr="Chem02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4754">
            <a:off x="323850" y="2420938"/>
            <a:ext cx="177165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786" name="Picture 154" descr="Chem02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5946">
            <a:off x="323850" y="4581525"/>
            <a:ext cx="177165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97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9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9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9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9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9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9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9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9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9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9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9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9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Бронза.</a:t>
            </a:r>
          </a:p>
        </p:txBody>
      </p:sp>
      <p:sp>
        <p:nvSpPr>
          <p:cNvPr id="114701" name="Rectangle 13"/>
          <p:cNvSpPr>
            <a:spLocks noGrp="1" noChangeArrowheads="1"/>
          </p:cNvSpPr>
          <p:nvPr>
            <p:ph sz="half" idx="1"/>
          </p:nvPr>
        </p:nvSpPr>
        <p:spPr>
          <a:xfrm>
            <a:off x="107950" y="1600200"/>
            <a:ext cx="4248150" cy="4565650"/>
          </a:xfrm>
        </p:spPr>
        <p:txBody>
          <a:bodyPr/>
          <a:lstStyle/>
          <a:p>
            <a:pPr>
              <a:buFontTx/>
              <a:buNone/>
            </a:pPr>
            <a:endParaRPr lang="ru-RU" altLang="ru-RU" sz="1800" b="1" i="1"/>
          </a:p>
          <a:p>
            <a:pPr>
              <a:buFontTx/>
              <a:buNone/>
            </a:pPr>
            <a:endParaRPr lang="ru-RU" altLang="ru-RU" sz="1800" b="1" i="1"/>
          </a:p>
          <a:p>
            <a:pPr>
              <a:buFontTx/>
              <a:buNone/>
            </a:pPr>
            <a:endParaRPr lang="ru-RU" altLang="ru-RU" sz="1800" b="1" i="1"/>
          </a:p>
          <a:p>
            <a:pPr>
              <a:buFontTx/>
              <a:buNone/>
            </a:pPr>
            <a:endParaRPr lang="ru-RU" altLang="ru-RU" sz="1800" b="1" i="1"/>
          </a:p>
          <a:p>
            <a:pPr>
              <a:buFontTx/>
              <a:buNone/>
            </a:pPr>
            <a:endParaRPr lang="ru-RU" altLang="ru-RU" sz="1800" b="1" i="1"/>
          </a:p>
          <a:p>
            <a:pPr>
              <a:buFontTx/>
              <a:buNone/>
            </a:pPr>
            <a:endParaRPr lang="ru-RU" altLang="ru-RU" sz="1800" b="1" i="1"/>
          </a:p>
          <a:p>
            <a:pPr>
              <a:buFontTx/>
              <a:buNone/>
            </a:pPr>
            <a:endParaRPr lang="ru-RU" altLang="ru-RU" sz="1800" b="1" i="1"/>
          </a:p>
          <a:p>
            <a:pPr>
              <a:buFontTx/>
              <a:buNone/>
            </a:pPr>
            <a:endParaRPr lang="ru-RU" altLang="ru-RU" sz="1800" b="1" i="1"/>
          </a:p>
          <a:p>
            <a:pPr>
              <a:buFontTx/>
              <a:buNone/>
            </a:pPr>
            <a:endParaRPr lang="ru-RU" altLang="ru-RU" sz="1800" b="1" i="1"/>
          </a:p>
          <a:p>
            <a:pPr>
              <a:buFontTx/>
              <a:buNone/>
            </a:pPr>
            <a:endParaRPr lang="ru-RU" altLang="ru-RU" sz="1800" b="1" i="1"/>
          </a:p>
          <a:p>
            <a:pPr>
              <a:buFontTx/>
              <a:buNone/>
            </a:pPr>
            <a:endParaRPr lang="ru-RU" altLang="ru-RU" sz="1200" b="1" i="1"/>
          </a:p>
          <a:p>
            <a:pPr>
              <a:buFontTx/>
              <a:buNone/>
            </a:pPr>
            <a:endParaRPr lang="ru-RU" altLang="ru-RU" sz="1200" b="1" i="1"/>
          </a:p>
          <a:p>
            <a:pPr>
              <a:buFontTx/>
              <a:buNone/>
            </a:pPr>
            <a:r>
              <a:rPr lang="ru-RU" altLang="ru-RU" sz="1200" b="1" i="1">
                <a:solidFill>
                  <a:schemeClr val="tx2"/>
                </a:solidFill>
              </a:rPr>
              <a:t>   Оружие из бронзы иньского времени в Китае.</a:t>
            </a:r>
          </a:p>
          <a:p>
            <a:pPr>
              <a:buFontTx/>
              <a:buNone/>
            </a:pPr>
            <a:endParaRPr lang="ru-RU" altLang="ru-RU" sz="1200" b="1" i="1">
              <a:solidFill>
                <a:schemeClr val="tx2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84663" y="1268413"/>
            <a:ext cx="4751387" cy="54737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1600"/>
              <a:t> </a:t>
            </a:r>
            <a:r>
              <a:rPr lang="ru-RU" altLang="ru-RU" sz="1600" b="1" i="1">
                <a:solidFill>
                  <a:schemeClr val="tx2"/>
                </a:solidFill>
              </a:rPr>
              <a:t>Древние металлурги научились добывать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медь из руд и вносить в неё добавки,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улучшающие свойства сплава. Так, смешав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медь с оловом, они получили бронзу. Это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был настолько важный этап в человеческой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истории, что мы называем его бронзовым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веком. Необычно простой способ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получения сплава(пламя костра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расплавляет смесь олова и меди) позволил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мастерам изготовлять из него различные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инструменты, орудия труда и, конечно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же, оружие.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	Бронза твёрже меди, устойчива на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воздухе, хорошо перерабатывается в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различные изделия, но более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легкоплавка. Особенно качественные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сплавы умели получать древние греки,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жители Месопотамии, японские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мастера. Поэтому совсем не случайно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возвышение и закат государств были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непосредственно связаны со степенью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развития металлургии.</a:t>
            </a:r>
          </a:p>
        </p:txBody>
      </p:sp>
      <p:pic>
        <p:nvPicPr>
          <p:cNvPr id="114702" name="Picture 14" descr="b_2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3744913" cy="374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470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11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14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14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114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1146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1146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1146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146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1146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1" fill="hold"/>
                                        <p:tgtEl>
                                          <p:spTgt spid="1146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" fill="hold"/>
                                        <p:tgtEl>
                                          <p:spTgt spid="1146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9" dur="1" fill="hold"/>
                                        <p:tgtEl>
                                          <p:spTgt spid="11469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11469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5" dur="1" fill="hold"/>
                                        <p:tgtEl>
                                          <p:spTgt spid="11469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8" dur="1" fill="hold"/>
                                        <p:tgtEl>
                                          <p:spTgt spid="11469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74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1268413"/>
            <a:ext cx="4464050" cy="49688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	Изделия из бронзы были в ходу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 у древних египтян, ассирийцев,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этрусков.</a:t>
            </a:r>
            <a:r>
              <a:rPr lang="en-US" altLang="ru-RU" sz="1600" b="1" i="1">
                <a:solidFill>
                  <a:schemeClr val="tx2"/>
                </a:solidFill>
              </a:rPr>
              <a:t> </a:t>
            </a:r>
            <a:r>
              <a:rPr lang="ru-RU" altLang="ru-RU" sz="1600" b="1" i="1">
                <a:solidFill>
                  <a:schemeClr val="tx2"/>
                </a:solidFill>
              </a:rPr>
              <a:t>Прекрасные бронзовые статуи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отливали в Греции и Риме</a:t>
            </a:r>
            <a:r>
              <a:rPr lang="en-US" altLang="ru-RU" sz="1600" b="1" i="1">
                <a:solidFill>
                  <a:schemeClr val="tx2"/>
                </a:solidFill>
              </a:rPr>
              <a:t>; </a:t>
            </a:r>
            <a:r>
              <a:rPr lang="ru-RU" altLang="ru-RU" sz="1600" b="1" i="1">
                <a:solidFill>
                  <a:schemeClr val="tx2"/>
                </a:solidFill>
              </a:rPr>
              <a:t>многие из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них сохранились до настоящего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времени, например знаменитая конная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статуя Марка Аврелия в Риме или одно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из семи чудес света Колосс Родосский.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	Для скульптурных произведений,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стоящих на открытом воздухе, особенно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в местах с влажным климатом, бронза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предпочтительна потому, что со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временем на её поверхности появляется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плотный зеленовато-коричневый налёт-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патина, которая защищает металл от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дальнейшего окисления. Также бронзой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</a:rPr>
              <a:t>оковывали щиты римских легионеров.</a:t>
            </a:r>
          </a:p>
          <a:p>
            <a:pPr>
              <a:lnSpc>
                <a:spcPct val="90000"/>
              </a:lnSpc>
            </a:pPr>
            <a:endParaRPr lang="ru-RU" altLang="ru-RU" sz="1600"/>
          </a:p>
        </p:txBody>
      </p:sp>
      <p:sp>
        <p:nvSpPr>
          <p:cNvPr id="139277" name="AutoShape 13"/>
          <p:cNvSpPr>
            <a:spLocks noChangeAspect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spcBef>
                <a:spcPts val="600"/>
              </a:spcBef>
              <a:buFontTx/>
              <a:buNone/>
            </a:pPr>
            <a:endParaRPr lang="ru-RU" altLang="ru-RU" sz="2800"/>
          </a:p>
          <a:p>
            <a:pPr>
              <a:spcBef>
                <a:spcPts val="600"/>
              </a:spcBef>
              <a:buFontTx/>
              <a:buNone/>
            </a:pPr>
            <a:endParaRPr lang="ru-RU" altLang="ru-RU" sz="2800"/>
          </a:p>
          <a:p>
            <a:pPr>
              <a:spcBef>
                <a:spcPts val="600"/>
              </a:spcBef>
              <a:buFontTx/>
              <a:buNone/>
            </a:pPr>
            <a:endParaRPr lang="ru-RU" altLang="ru-RU" sz="2800"/>
          </a:p>
          <a:p>
            <a:pPr>
              <a:spcBef>
                <a:spcPts val="600"/>
              </a:spcBef>
              <a:buFontTx/>
              <a:buNone/>
            </a:pPr>
            <a:endParaRPr lang="ru-RU" altLang="ru-RU" sz="2800"/>
          </a:p>
          <a:p>
            <a:pPr>
              <a:spcBef>
                <a:spcPts val="600"/>
              </a:spcBef>
              <a:buFontTx/>
              <a:buNone/>
            </a:pPr>
            <a:endParaRPr lang="ru-RU" altLang="ru-RU" sz="2800"/>
          </a:p>
          <a:p>
            <a:pPr>
              <a:spcBef>
                <a:spcPts val="600"/>
              </a:spcBef>
              <a:buFontTx/>
              <a:buNone/>
            </a:pPr>
            <a:endParaRPr lang="ru-RU" altLang="ru-RU" sz="2800"/>
          </a:p>
          <a:p>
            <a:pPr>
              <a:spcBef>
                <a:spcPts val="600"/>
              </a:spcBef>
              <a:buFontTx/>
              <a:buNone/>
            </a:pPr>
            <a:r>
              <a:rPr lang="ru-RU" altLang="ru-RU" sz="1200" b="1" i="1">
                <a:solidFill>
                  <a:schemeClr val="tx2"/>
                </a:solidFill>
              </a:rPr>
              <a:t>          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ru-RU" altLang="ru-RU" sz="1200" b="1" i="1">
                <a:solidFill>
                  <a:schemeClr val="tx2"/>
                </a:solidFill>
              </a:rPr>
              <a:t>		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ru-RU" altLang="ru-RU" sz="1200" b="1" i="1">
                <a:solidFill>
                  <a:schemeClr val="tx2"/>
                </a:solidFill>
              </a:rPr>
              <a:t>		Щит римского легионера.</a:t>
            </a:r>
          </a:p>
        </p:txBody>
      </p:sp>
      <p:pic>
        <p:nvPicPr>
          <p:cNvPr id="139278" name="Picture 14" descr="she03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79588"/>
            <a:ext cx="360045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92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9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39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39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39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39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39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39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39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139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392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392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1392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1392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1392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13927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3927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13927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341438"/>
            <a:ext cx="4464050" cy="525621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/>
              <a:t>	Именно из бронзы отлиты воспетый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/>
              <a:t>А. С. Пушкиным  "Медный всадник" в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/>
              <a:t>Санкт-Петербурге и памятник Минину и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/>
              <a:t>Пожарскому на Красной площади в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/>
              <a:t>Москве. Благодаря особым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/>
              <a:t>механическим свойствам и хорошим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/>
              <a:t>литейным качествам бронза - идеальный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/>
              <a:t>металл для отливки колоколов,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/>
              <a:t>обладающих громким и красивым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/>
              <a:t>звуком. Всем известен гигантский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/>
              <a:t>"Царь-колокол" в Московском Кремле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/>
              <a:t>весом почти 202 тонны, отлитый в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/>
              <a:t>1733-1735 годах русскими мастерами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/>
              <a:t>И. Ф. и М. Ф. Матрониными.</a:t>
            </a:r>
            <a:r>
              <a:rPr lang="en-US" altLang="ru-RU" sz="1600" b="1" i="1"/>
              <a:t> </a:t>
            </a:r>
            <a:r>
              <a:rPr lang="ru-RU" altLang="ru-RU" sz="1600" b="1" i="1"/>
              <a:t>Из бронзы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/>
              <a:t>в старину делали также пушки; самая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/>
              <a:t>большая из них "Царь-пушка" (39,3т)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/>
              <a:t>предназначалась для обороны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/>
              <a:t>Московского Кремля и была отлита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i="1"/>
              <a:t>мастером А.</a:t>
            </a:r>
            <a:r>
              <a:rPr lang="en-US" altLang="ru-RU" sz="1600" b="1" i="1"/>
              <a:t> </a:t>
            </a:r>
            <a:r>
              <a:rPr lang="ru-RU" altLang="ru-RU" sz="1600" b="1" i="1"/>
              <a:t>Чоховым в 1586г.</a:t>
            </a:r>
          </a:p>
          <a:p>
            <a:pPr>
              <a:lnSpc>
                <a:spcPct val="80000"/>
              </a:lnSpc>
            </a:pPr>
            <a:endParaRPr lang="ru-RU" altLang="ru-RU" sz="1600"/>
          </a:p>
        </p:txBody>
      </p:sp>
      <p:sp>
        <p:nvSpPr>
          <p:cNvPr id="132102" name="Rectangle 6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>
              <a:buFontTx/>
              <a:buNone/>
            </a:pPr>
            <a:endParaRPr lang="ru-RU" altLang="ru-RU" sz="1200" b="1" i="1"/>
          </a:p>
          <a:p>
            <a:pPr>
              <a:buFontTx/>
              <a:buNone/>
            </a:pPr>
            <a:endParaRPr lang="ru-RU" altLang="ru-RU" sz="1200" b="1" i="1"/>
          </a:p>
          <a:p>
            <a:pPr>
              <a:buFontTx/>
              <a:buNone/>
            </a:pPr>
            <a:endParaRPr lang="ru-RU" altLang="ru-RU" sz="1200" b="1" i="1"/>
          </a:p>
          <a:p>
            <a:pPr>
              <a:buFontTx/>
              <a:buNone/>
            </a:pPr>
            <a:endParaRPr lang="ru-RU" altLang="ru-RU" sz="1200" b="1" i="1"/>
          </a:p>
          <a:p>
            <a:pPr>
              <a:buFontTx/>
              <a:buNone/>
            </a:pPr>
            <a:endParaRPr lang="ru-RU" altLang="ru-RU" sz="1200" b="1" i="1"/>
          </a:p>
          <a:p>
            <a:pPr>
              <a:buFontTx/>
              <a:buNone/>
            </a:pPr>
            <a:endParaRPr lang="ru-RU" altLang="ru-RU" sz="1200" b="1" i="1"/>
          </a:p>
          <a:p>
            <a:pPr>
              <a:buFontTx/>
              <a:buNone/>
            </a:pPr>
            <a:endParaRPr lang="ru-RU" altLang="ru-RU" sz="1200" b="1" i="1"/>
          </a:p>
          <a:p>
            <a:pPr>
              <a:buFontTx/>
              <a:buNone/>
            </a:pPr>
            <a:endParaRPr lang="ru-RU" altLang="ru-RU" sz="1200" b="1" i="1"/>
          </a:p>
          <a:p>
            <a:pPr>
              <a:buFontTx/>
              <a:buNone/>
            </a:pPr>
            <a:r>
              <a:rPr lang="ru-RU" altLang="ru-RU" sz="1200" b="1" i="1"/>
              <a:t>Э. М. Фальконе. «Медный всадник». </a:t>
            </a:r>
          </a:p>
          <a:p>
            <a:pPr>
              <a:buFontTx/>
              <a:buNone/>
            </a:pPr>
            <a:r>
              <a:rPr lang="ru-RU" altLang="ru-RU" sz="1200" b="1" i="1"/>
              <a:t>Санкт-Петербург.</a:t>
            </a:r>
          </a:p>
        </p:txBody>
      </p:sp>
      <p:pic>
        <p:nvPicPr>
          <p:cNvPr id="132104" name="Picture 8" descr="m03010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981075"/>
            <a:ext cx="2071687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107" name="Picture 11" descr="BE_05k0007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50" y="3716338"/>
            <a:ext cx="2368550" cy="263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110" name="Rectangle 14"/>
          <p:cNvSpPr>
            <a:spLocks noChangeArrowheads="1"/>
          </p:cNvSpPr>
          <p:nvPr/>
        </p:nvSpPr>
        <p:spPr bwMode="auto">
          <a:xfrm>
            <a:off x="3995738" y="4437063"/>
            <a:ext cx="4254500" cy="218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None/>
            </a:pPr>
            <a:endParaRPr lang="ru-RU" altLang="ru-RU" sz="1200" b="1" i="1"/>
          </a:p>
          <a:p>
            <a:pPr>
              <a:buFontTx/>
              <a:buNone/>
            </a:pPr>
            <a:endParaRPr lang="ru-RU" altLang="ru-RU" sz="1200" b="1" i="1"/>
          </a:p>
          <a:p>
            <a:pPr>
              <a:buFontTx/>
              <a:buNone/>
            </a:pPr>
            <a:endParaRPr lang="ru-RU" altLang="ru-RU" sz="1200" b="1" i="1"/>
          </a:p>
          <a:p>
            <a:pPr>
              <a:buFontTx/>
              <a:buNone/>
            </a:pPr>
            <a:endParaRPr lang="ru-RU" altLang="ru-RU" sz="1200" b="1" i="1"/>
          </a:p>
          <a:p>
            <a:pPr>
              <a:buFontTx/>
              <a:buNone/>
            </a:pPr>
            <a:r>
              <a:rPr lang="ru-RU" altLang="ru-RU" sz="1200" b="1" i="1"/>
              <a:t>Царь-колокол был отлит по приказу </a:t>
            </a:r>
          </a:p>
          <a:p>
            <a:pPr>
              <a:buFontTx/>
              <a:buNone/>
            </a:pPr>
            <a:r>
              <a:rPr lang="ru-RU" altLang="ru-RU" sz="1200" b="1" i="1"/>
              <a:t>императрицы Анны Иоанновны в 1733-1735 гг. </a:t>
            </a:r>
          </a:p>
          <a:p>
            <a:pPr>
              <a:buFontTx/>
              <a:buNone/>
            </a:pPr>
            <a:r>
              <a:rPr lang="ru-RU" altLang="ru-RU" sz="1200" b="1" i="1"/>
              <a:t>московскими литейщиками Иваном Моториным и </a:t>
            </a:r>
          </a:p>
          <a:p>
            <a:pPr>
              <a:buFontTx/>
              <a:buNone/>
            </a:pPr>
            <a:r>
              <a:rPr lang="ru-RU" altLang="ru-RU" sz="1200" b="1" i="1"/>
              <a:t>его сыном Михаилом вместо разбившегося в 1</a:t>
            </a:r>
          </a:p>
          <a:p>
            <a:pPr>
              <a:buFontTx/>
              <a:buNone/>
            </a:pPr>
            <a:r>
              <a:rPr lang="ru-RU" altLang="ru-RU" sz="1200" b="1" i="1"/>
              <a:t>701 г. во время пожара Большого Успенского </a:t>
            </a:r>
          </a:p>
          <a:p>
            <a:pPr>
              <a:buFontTx/>
              <a:buNone/>
            </a:pPr>
            <a:r>
              <a:rPr lang="ru-RU" altLang="ru-RU" sz="1200" b="1" i="1"/>
              <a:t>колокола.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2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2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32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2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3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32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32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32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32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132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32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32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132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1321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1321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1321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3210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13210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1" fill="hold"/>
                                        <p:tgtEl>
                                          <p:spTgt spid="13210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" fill="hold"/>
                                        <p:tgtEl>
                                          <p:spTgt spid="13210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9" dur="1" fill="hold"/>
                                        <p:tgtEl>
                                          <p:spTgt spid="13210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13210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5" dur="1" fill="hold"/>
                                        <p:tgtEl>
                                          <p:spTgt spid="13210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321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32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32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32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321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321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Оформление по умолчанию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</TotalTime>
  <Words>940</Words>
  <Application>Microsoft Office PowerPoint</Application>
  <PresentationFormat>Экран (4:3)</PresentationFormat>
  <Paragraphs>375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Comic Sans MS</vt:lpstr>
      <vt:lpstr>Viner Hand ITC</vt:lpstr>
      <vt:lpstr>Оформление по умолчанию</vt:lpstr>
      <vt:lpstr>История одного металла.</vt:lpstr>
      <vt:lpstr>Введение.</vt:lpstr>
      <vt:lpstr>История меди.</vt:lpstr>
      <vt:lpstr>Презентация PowerPoint</vt:lpstr>
      <vt:lpstr>Применение меди.</vt:lpstr>
      <vt:lpstr>Сплавы меди.</vt:lpstr>
      <vt:lpstr>Бронза.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Латунь.</vt:lpstr>
      <vt:lpstr>Другие сплавы.</vt:lpstr>
    </vt:vector>
  </TitlesOfParts>
  <Company>none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одного металла.</dc:title>
  <dc:creator>user</dc:creator>
  <cp:lastModifiedBy>admin</cp:lastModifiedBy>
  <cp:revision>12</cp:revision>
  <dcterms:created xsi:type="dcterms:W3CDTF">2006-10-20T16:20:19Z</dcterms:created>
  <dcterms:modified xsi:type="dcterms:W3CDTF">2015-04-08T14:34:42Z</dcterms:modified>
</cp:coreProperties>
</file>