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5" r:id="rId19"/>
    <p:sldId id="273" r:id="rId20"/>
    <p:sldId id="274" r:id="rId21"/>
    <p:sldId id="276" r:id="rId22"/>
    <p:sldId id="277" r:id="rId23"/>
    <p:sldId id="278" r:id="rId24"/>
    <p:sldId id="279" r:id="rId25"/>
    <p:sldId id="280" r:id="rId26"/>
    <p:sldId id="282" r:id="rId27"/>
    <p:sldId id="281" r:id="rId28"/>
  </p:sldIdLst>
  <p:sldSz cx="9144000" cy="6858000" type="screen4x3"/>
  <p:notesSz cx="6858000" cy="9144000"/>
  <p:defaultTextStyle>
    <a:defPPr>
      <a:defRPr lang="uk-UA"/>
    </a:defPPr>
    <a:lvl1pPr algn="l" rtl="0" fontAlgn="base">
      <a:spcBef>
        <a:spcPct val="0"/>
      </a:spcBef>
      <a:spcAft>
        <a:spcPct val="0"/>
      </a:spcAft>
      <a:defRPr kumimoji="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kumimoji="1"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kumimoji="1"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kumimoji="1"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kumimoji="1"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kern="1200">
        <a:solidFill>
          <a:schemeClr val="tx1"/>
        </a:solidFill>
        <a:latin typeface="Times New Roman" panose="02020603050405020304" pitchFamily="18" charset="0"/>
        <a:ea typeface="+mn-ea"/>
        <a:cs typeface="+mn-cs"/>
      </a:defRPr>
    </a:lvl6pPr>
    <a:lvl7pPr marL="2743200" algn="l" defTabSz="914400" rtl="0" eaLnBrk="1" latinLnBrk="0" hangingPunct="1">
      <a:defRPr kumimoji="1" kern="1200">
        <a:solidFill>
          <a:schemeClr val="tx1"/>
        </a:solidFill>
        <a:latin typeface="Times New Roman" panose="02020603050405020304" pitchFamily="18" charset="0"/>
        <a:ea typeface="+mn-ea"/>
        <a:cs typeface="+mn-cs"/>
      </a:defRPr>
    </a:lvl7pPr>
    <a:lvl8pPr marL="3200400" algn="l" defTabSz="914400" rtl="0" eaLnBrk="1" latinLnBrk="0" hangingPunct="1">
      <a:defRPr kumimoji="1" kern="1200">
        <a:solidFill>
          <a:schemeClr val="tx1"/>
        </a:solidFill>
        <a:latin typeface="Times New Roman" panose="02020603050405020304" pitchFamily="18" charset="0"/>
        <a:ea typeface="+mn-ea"/>
        <a:cs typeface="+mn-cs"/>
      </a:defRPr>
    </a:lvl8pPr>
    <a:lvl9pPr marL="3657600" algn="l" defTabSz="914400" rtl="0" eaLnBrk="1" latinLnBrk="0" hangingPunct="1">
      <a:defRPr kumimoji="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129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gradFill rotWithShape="0">
          <a:gsLst>
            <a:gs pos="0">
              <a:srgbClr val="002F5E"/>
            </a:gs>
            <a:gs pos="50000">
              <a:schemeClr val="bg1"/>
            </a:gs>
            <a:gs pos="100000">
              <a:srgbClr val="002F5E"/>
            </a:gs>
          </a:gsLst>
          <a:lin ang="5400000" scaled="1"/>
        </a:gra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0"/>
            <a:ext cx="1447800" cy="6856413"/>
          </a:xfrm>
          <a:prstGeom prst="rect">
            <a:avLst/>
          </a:prstGeom>
          <a:gradFill rotWithShape="0">
            <a:gsLst>
              <a:gs pos="0">
                <a:schemeClr val="bg1">
                  <a:gamma/>
                  <a:shade val="61961"/>
                  <a:invGamma/>
                </a:schemeClr>
              </a:gs>
              <a:gs pos="5000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a:defRPr/>
            </a:pPr>
            <a:endParaRPr lang="ru-RU" sz="2400"/>
          </a:p>
        </p:txBody>
      </p:sp>
      <p:sp>
        <p:nvSpPr>
          <p:cNvPr id="5" name="Rectangle 3"/>
          <p:cNvSpPr>
            <a:spLocks noChangeArrowheads="1"/>
          </p:cNvSpPr>
          <p:nvPr/>
        </p:nvSpPr>
        <p:spPr bwMode="auto">
          <a:xfrm>
            <a:off x="685800" y="2438400"/>
            <a:ext cx="84566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lang="ru-RU" sz="2400"/>
          </a:p>
        </p:txBody>
      </p:sp>
      <p:sp>
        <p:nvSpPr>
          <p:cNvPr id="6" name="Rectangle 9"/>
          <p:cNvSpPr>
            <a:spLocks noChangeArrowheads="1"/>
          </p:cNvSpPr>
          <p:nvPr/>
        </p:nvSpPr>
        <p:spPr bwMode="auto">
          <a:xfrm>
            <a:off x="0" y="3505200"/>
            <a:ext cx="4724400" cy="152400"/>
          </a:xfrm>
          <a:prstGeom prst="rect">
            <a:avLst/>
          </a:prstGeom>
          <a:solidFill>
            <a:schemeClr val="accent1">
              <a:alpha val="50000"/>
            </a:schemeClr>
          </a:solidFill>
          <a:ln w="9525">
            <a:noFill/>
            <a:miter lim="800000"/>
            <a:headEnd/>
            <a:tailEnd/>
          </a:ln>
          <a:effectLst/>
        </p:spPr>
        <p:txBody>
          <a:bodyPr/>
          <a:lstStyle/>
          <a:p>
            <a:pPr>
              <a:defRPr/>
            </a:pPr>
            <a:endParaRPr lang="ru-RU" sz="2400"/>
          </a:p>
        </p:txBody>
      </p:sp>
      <p:sp>
        <p:nvSpPr>
          <p:cNvPr id="10244" name="Rectangle 4"/>
          <p:cNvSpPr>
            <a:spLocks noGrp="1" noChangeArrowheads="1"/>
          </p:cNvSpPr>
          <p:nvPr>
            <p:ph type="ctrTitle" sz="quarter"/>
          </p:nvPr>
        </p:nvSpPr>
        <p:spPr>
          <a:xfrm>
            <a:off x="685800" y="2286000"/>
            <a:ext cx="7772400" cy="1143000"/>
          </a:xfrm>
        </p:spPr>
        <p:txBody>
          <a:bodyPr/>
          <a:lstStyle>
            <a:lvl1pPr>
              <a:defRPr/>
            </a:lvl1pPr>
          </a:lstStyle>
          <a:p>
            <a:r>
              <a:rPr lang="uk-UA"/>
              <a:t>Образец заголовка</a:t>
            </a:r>
          </a:p>
        </p:txBody>
      </p:sp>
      <p:sp>
        <p:nvSpPr>
          <p:cNvPr id="10245" name="Rectangle 5"/>
          <p:cNvSpPr>
            <a:spLocks noGrp="1" noChangeArrowheads="1"/>
          </p:cNvSpPr>
          <p:nvPr>
            <p:ph type="subTitle" sz="quarter" idx="1"/>
          </p:nvPr>
        </p:nvSpPr>
        <p:spPr>
          <a:xfrm>
            <a:off x="2057400" y="4114800"/>
            <a:ext cx="6400800" cy="1752600"/>
          </a:xfrm>
        </p:spPr>
        <p:txBody>
          <a:bodyPr/>
          <a:lstStyle>
            <a:lvl1pPr marL="0" indent="0" algn="ctr">
              <a:buFont typeface="Wingdings" pitchFamily="2" charset="2"/>
              <a:buNone/>
              <a:defRPr b="0">
                <a:latin typeface="Times New Roman" pitchFamily="18" charset="0"/>
              </a:defRPr>
            </a:lvl1pPr>
          </a:lstStyle>
          <a:p>
            <a:r>
              <a:rPr lang="uk-UA"/>
              <a:t>Образец подзаголовка</a:t>
            </a:r>
          </a:p>
        </p:txBody>
      </p:sp>
      <p:sp>
        <p:nvSpPr>
          <p:cNvPr id="7" name="Rectangle 6"/>
          <p:cNvSpPr>
            <a:spLocks noGrp="1" noChangeArrowheads="1"/>
          </p:cNvSpPr>
          <p:nvPr>
            <p:ph type="dt" sz="quarter" idx="10"/>
          </p:nvPr>
        </p:nvSpPr>
        <p:spPr/>
        <p:txBody>
          <a:bodyPr/>
          <a:lstStyle>
            <a:lvl1pPr>
              <a:defRPr smtClean="0"/>
            </a:lvl1pPr>
          </a:lstStyle>
          <a:p>
            <a:pPr>
              <a:defRPr/>
            </a:pPr>
            <a:endParaRPr lang="uk-UA"/>
          </a:p>
        </p:txBody>
      </p:sp>
      <p:sp>
        <p:nvSpPr>
          <p:cNvPr id="8" name="Rectangle 7"/>
          <p:cNvSpPr>
            <a:spLocks noGrp="1" noChangeArrowheads="1"/>
          </p:cNvSpPr>
          <p:nvPr>
            <p:ph type="ftr" sz="quarter" idx="11"/>
          </p:nvPr>
        </p:nvSpPr>
        <p:spPr/>
        <p:txBody>
          <a:bodyPr/>
          <a:lstStyle>
            <a:lvl1pPr>
              <a:defRPr smtClean="0"/>
            </a:lvl1pPr>
          </a:lstStyle>
          <a:p>
            <a:pPr>
              <a:defRPr/>
            </a:pPr>
            <a:endParaRPr lang="uk-UA"/>
          </a:p>
        </p:txBody>
      </p:sp>
      <p:sp>
        <p:nvSpPr>
          <p:cNvPr id="9" name="Rectangle 8"/>
          <p:cNvSpPr>
            <a:spLocks noGrp="1" noChangeArrowheads="1"/>
          </p:cNvSpPr>
          <p:nvPr>
            <p:ph type="sldNum" sz="quarter" idx="12"/>
          </p:nvPr>
        </p:nvSpPr>
        <p:spPr/>
        <p:txBody>
          <a:bodyPr/>
          <a:lstStyle>
            <a:lvl1pPr>
              <a:defRPr/>
            </a:lvl1pPr>
          </a:lstStyle>
          <a:p>
            <a:fld id="{A295C44D-6E65-436A-965B-CD58CF5D1A2A}" type="slidenum">
              <a:rPr lang="uk-UA" altLang="ru-RU"/>
              <a:pPr/>
              <a:t>‹#›</a:t>
            </a:fld>
            <a:endParaRPr lang="uk-UA" altLang="ru-RU"/>
          </a:p>
        </p:txBody>
      </p:sp>
    </p:spTree>
    <p:extLst>
      <p:ext uri="{BB962C8B-B14F-4D97-AF65-F5344CB8AC3E}">
        <p14:creationId xmlns:p14="http://schemas.microsoft.com/office/powerpoint/2010/main" val="1633319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uk-UA"/>
          </a:p>
        </p:txBody>
      </p:sp>
      <p:sp>
        <p:nvSpPr>
          <p:cNvPr id="5" name="Rectangle 9"/>
          <p:cNvSpPr>
            <a:spLocks noGrp="1" noChangeArrowheads="1"/>
          </p:cNvSpPr>
          <p:nvPr>
            <p:ph type="ftr" sz="quarter" idx="11"/>
          </p:nvPr>
        </p:nvSpPr>
        <p:spPr>
          <a:ln/>
        </p:spPr>
        <p:txBody>
          <a:bodyPr/>
          <a:lstStyle>
            <a:lvl1pPr>
              <a:defRPr/>
            </a:lvl1pPr>
          </a:lstStyle>
          <a:p>
            <a:pPr>
              <a:defRPr/>
            </a:pPr>
            <a:endParaRPr lang="uk-UA"/>
          </a:p>
        </p:txBody>
      </p:sp>
      <p:sp>
        <p:nvSpPr>
          <p:cNvPr id="6" name="Rectangle 10"/>
          <p:cNvSpPr>
            <a:spLocks noGrp="1" noChangeArrowheads="1"/>
          </p:cNvSpPr>
          <p:nvPr>
            <p:ph type="sldNum" sz="quarter" idx="12"/>
          </p:nvPr>
        </p:nvSpPr>
        <p:spPr>
          <a:ln/>
        </p:spPr>
        <p:txBody>
          <a:bodyPr/>
          <a:lstStyle>
            <a:lvl1pPr>
              <a:defRPr/>
            </a:lvl1pPr>
          </a:lstStyle>
          <a:p>
            <a:fld id="{FE43FA4C-6449-49E7-8C20-FD918C35F1C9}" type="slidenum">
              <a:rPr lang="uk-UA" altLang="ru-RU"/>
              <a:pPr/>
              <a:t>‹#›</a:t>
            </a:fld>
            <a:endParaRPr lang="uk-UA" altLang="ru-RU"/>
          </a:p>
        </p:txBody>
      </p:sp>
    </p:spTree>
    <p:extLst>
      <p:ext uri="{BB962C8B-B14F-4D97-AF65-F5344CB8AC3E}">
        <p14:creationId xmlns:p14="http://schemas.microsoft.com/office/powerpoint/2010/main" val="391302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609600"/>
            <a:ext cx="1943100" cy="5486400"/>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685800" y="609600"/>
            <a:ext cx="56769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uk-UA"/>
          </a:p>
        </p:txBody>
      </p:sp>
      <p:sp>
        <p:nvSpPr>
          <p:cNvPr id="5" name="Rectangle 9"/>
          <p:cNvSpPr>
            <a:spLocks noGrp="1" noChangeArrowheads="1"/>
          </p:cNvSpPr>
          <p:nvPr>
            <p:ph type="ftr" sz="quarter" idx="11"/>
          </p:nvPr>
        </p:nvSpPr>
        <p:spPr>
          <a:ln/>
        </p:spPr>
        <p:txBody>
          <a:bodyPr/>
          <a:lstStyle>
            <a:lvl1pPr>
              <a:defRPr/>
            </a:lvl1pPr>
          </a:lstStyle>
          <a:p>
            <a:pPr>
              <a:defRPr/>
            </a:pPr>
            <a:endParaRPr lang="uk-UA"/>
          </a:p>
        </p:txBody>
      </p:sp>
      <p:sp>
        <p:nvSpPr>
          <p:cNvPr id="6" name="Rectangle 10"/>
          <p:cNvSpPr>
            <a:spLocks noGrp="1" noChangeArrowheads="1"/>
          </p:cNvSpPr>
          <p:nvPr>
            <p:ph type="sldNum" sz="quarter" idx="12"/>
          </p:nvPr>
        </p:nvSpPr>
        <p:spPr>
          <a:ln/>
        </p:spPr>
        <p:txBody>
          <a:bodyPr/>
          <a:lstStyle>
            <a:lvl1pPr>
              <a:defRPr/>
            </a:lvl1pPr>
          </a:lstStyle>
          <a:p>
            <a:fld id="{3088C13B-1CBB-441E-93A1-84969F40FD6C}" type="slidenum">
              <a:rPr lang="uk-UA" altLang="ru-RU"/>
              <a:pPr/>
              <a:t>‹#›</a:t>
            </a:fld>
            <a:endParaRPr lang="uk-UA" altLang="ru-RU"/>
          </a:p>
        </p:txBody>
      </p:sp>
    </p:spTree>
    <p:extLst>
      <p:ext uri="{BB962C8B-B14F-4D97-AF65-F5344CB8AC3E}">
        <p14:creationId xmlns:p14="http://schemas.microsoft.com/office/powerpoint/2010/main" val="3003889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uk-UA"/>
          </a:p>
        </p:txBody>
      </p:sp>
      <p:sp>
        <p:nvSpPr>
          <p:cNvPr id="5" name="Rectangle 9"/>
          <p:cNvSpPr>
            <a:spLocks noGrp="1" noChangeArrowheads="1"/>
          </p:cNvSpPr>
          <p:nvPr>
            <p:ph type="ftr" sz="quarter" idx="11"/>
          </p:nvPr>
        </p:nvSpPr>
        <p:spPr>
          <a:ln/>
        </p:spPr>
        <p:txBody>
          <a:bodyPr/>
          <a:lstStyle>
            <a:lvl1pPr>
              <a:defRPr/>
            </a:lvl1pPr>
          </a:lstStyle>
          <a:p>
            <a:pPr>
              <a:defRPr/>
            </a:pPr>
            <a:endParaRPr lang="uk-UA"/>
          </a:p>
        </p:txBody>
      </p:sp>
      <p:sp>
        <p:nvSpPr>
          <p:cNvPr id="6" name="Rectangle 10"/>
          <p:cNvSpPr>
            <a:spLocks noGrp="1" noChangeArrowheads="1"/>
          </p:cNvSpPr>
          <p:nvPr>
            <p:ph type="sldNum" sz="quarter" idx="12"/>
          </p:nvPr>
        </p:nvSpPr>
        <p:spPr>
          <a:ln/>
        </p:spPr>
        <p:txBody>
          <a:bodyPr/>
          <a:lstStyle>
            <a:lvl1pPr>
              <a:defRPr/>
            </a:lvl1pPr>
          </a:lstStyle>
          <a:p>
            <a:fld id="{186816FA-1848-4F0B-9524-A51322E2F79E}" type="slidenum">
              <a:rPr lang="uk-UA" altLang="ru-RU"/>
              <a:pPr/>
              <a:t>‹#›</a:t>
            </a:fld>
            <a:endParaRPr lang="uk-UA" altLang="ru-RU"/>
          </a:p>
        </p:txBody>
      </p:sp>
    </p:spTree>
    <p:extLst>
      <p:ext uri="{BB962C8B-B14F-4D97-AF65-F5344CB8AC3E}">
        <p14:creationId xmlns:p14="http://schemas.microsoft.com/office/powerpoint/2010/main" val="3617081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en-US"/>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8"/>
          <p:cNvSpPr>
            <a:spLocks noGrp="1" noChangeArrowheads="1"/>
          </p:cNvSpPr>
          <p:nvPr>
            <p:ph type="dt" sz="half" idx="10"/>
          </p:nvPr>
        </p:nvSpPr>
        <p:spPr>
          <a:ln/>
        </p:spPr>
        <p:txBody>
          <a:bodyPr/>
          <a:lstStyle>
            <a:lvl1pPr>
              <a:defRPr/>
            </a:lvl1pPr>
          </a:lstStyle>
          <a:p>
            <a:pPr>
              <a:defRPr/>
            </a:pPr>
            <a:endParaRPr lang="uk-UA"/>
          </a:p>
        </p:txBody>
      </p:sp>
      <p:sp>
        <p:nvSpPr>
          <p:cNvPr id="5" name="Rectangle 9"/>
          <p:cNvSpPr>
            <a:spLocks noGrp="1" noChangeArrowheads="1"/>
          </p:cNvSpPr>
          <p:nvPr>
            <p:ph type="ftr" sz="quarter" idx="11"/>
          </p:nvPr>
        </p:nvSpPr>
        <p:spPr>
          <a:ln/>
        </p:spPr>
        <p:txBody>
          <a:bodyPr/>
          <a:lstStyle>
            <a:lvl1pPr>
              <a:defRPr/>
            </a:lvl1pPr>
          </a:lstStyle>
          <a:p>
            <a:pPr>
              <a:defRPr/>
            </a:pPr>
            <a:endParaRPr lang="uk-UA"/>
          </a:p>
        </p:txBody>
      </p:sp>
      <p:sp>
        <p:nvSpPr>
          <p:cNvPr id="6" name="Rectangle 10"/>
          <p:cNvSpPr>
            <a:spLocks noGrp="1" noChangeArrowheads="1"/>
          </p:cNvSpPr>
          <p:nvPr>
            <p:ph type="sldNum" sz="quarter" idx="12"/>
          </p:nvPr>
        </p:nvSpPr>
        <p:spPr>
          <a:ln/>
        </p:spPr>
        <p:txBody>
          <a:bodyPr/>
          <a:lstStyle>
            <a:lvl1pPr>
              <a:defRPr/>
            </a:lvl1pPr>
          </a:lstStyle>
          <a:p>
            <a:fld id="{EBE92568-18BD-4570-AEF6-4FB9BBD66611}" type="slidenum">
              <a:rPr lang="uk-UA" altLang="ru-RU"/>
              <a:pPr/>
              <a:t>‹#›</a:t>
            </a:fld>
            <a:endParaRPr lang="uk-UA" altLang="ru-RU"/>
          </a:p>
        </p:txBody>
      </p:sp>
    </p:spTree>
    <p:extLst>
      <p:ext uri="{BB962C8B-B14F-4D97-AF65-F5344CB8AC3E}">
        <p14:creationId xmlns:p14="http://schemas.microsoft.com/office/powerpoint/2010/main" val="2305132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uk-UA"/>
          </a:p>
        </p:txBody>
      </p:sp>
      <p:sp>
        <p:nvSpPr>
          <p:cNvPr id="6" name="Rectangle 9"/>
          <p:cNvSpPr>
            <a:spLocks noGrp="1" noChangeArrowheads="1"/>
          </p:cNvSpPr>
          <p:nvPr>
            <p:ph type="ftr" sz="quarter" idx="11"/>
          </p:nvPr>
        </p:nvSpPr>
        <p:spPr>
          <a:ln/>
        </p:spPr>
        <p:txBody>
          <a:bodyPr/>
          <a:lstStyle>
            <a:lvl1pPr>
              <a:defRPr/>
            </a:lvl1pPr>
          </a:lstStyle>
          <a:p>
            <a:pPr>
              <a:defRPr/>
            </a:pPr>
            <a:endParaRPr lang="uk-UA"/>
          </a:p>
        </p:txBody>
      </p:sp>
      <p:sp>
        <p:nvSpPr>
          <p:cNvPr id="7" name="Rectangle 10"/>
          <p:cNvSpPr>
            <a:spLocks noGrp="1" noChangeArrowheads="1"/>
          </p:cNvSpPr>
          <p:nvPr>
            <p:ph type="sldNum" sz="quarter" idx="12"/>
          </p:nvPr>
        </p:nvSpPr>
        <p:spPr>
          <a:ln/>
        </p:spPr>
        <p:txBody>
          <a:bodyPr/>
          <a:lstStyle>
            <a:lvl1pPr>
              <a:defRPr/>
            </a:lvl1pPr>
          </a:lstStyle>
          <a:p>
            <a:fld id="{FD4881BB-A0C1-4E22-AC49-77F56B714220}" type="slidenum">
              <a:rPr lang="uk-UA" altLang="ru-RU"/>
              <a:pPr/>
              <a:t>‹#›</a:t>
            </a:fld>
            <a:endParaRPr lang="uk-UA" altLang="ru-RU"/>
          </a:p>
        </p:txBody>
      </p:sp>
    </p:spTree>
    <p:extLst>
      <p:ext uri="{BB962C8B-B14F-4D97-AF65-F5344CB8AC3E}">
        <p14:creationId xmlns:p14="http://schemas.microsoft.com/office/powerpoint/2010/main" val="3360317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Rectangle 8"/>
          <p:cNvSpPr>
            <a:spLocks noGrp="1" noChangeArrowheads="1"/>
          </p:cNvSpPr>
          <p:nvPr>
            <p:ph type="dt" sz="half" idx="10"/>
          </p:nvPr>
        </p:nvSpPr>
        <p:spPr>
          <a:ln/>
        </p:spPr>
        <p:txBody>
          <a:bodyPr/>
          <a:lstStyle>
            <a:lvl1pPr>
              <a:defRPr/>
            </a:lvl1pPr>
          </a:lstStyle>
          <a:p>
            <a:pPr>
              <a:defRPr/>
            </a:pPr>
            <a:endParaRPr lang="uk-UA"/>
          </a:p>
        </p:txBody>
      </p:sp>
      <p:sp>
        <p:nvSpPr>
          <p:cNvPr id="8" name="Rectangle 9"/>
          <p:cNvSpPr>
            <a:spLocks noGrp="1" noChangeArrowheads="1"/>
          </p:cNvSpPr>
          <p:nvPr>
            <p:ph type="ftr" sz="quarter" idx="11"/>
          </p:nvPr>
        </p:nvSpPr>
        <p:spPr>
          <a:ln/>
        </p:spPr>
        <p:txBody>
          <a:bodyPr/>
          <a:lstStyle>
            <a:lvl1pPr>
              <a:defRPr/>
            </a:lvl1pPr>
          </a:lstStyle>
          <a:p>
            <a:pPr>
              <a:defRPr/>
            </a:pPr>
            <a:endParaRPr lang="uk-UA"/>
          </a:p>
        </p:txBody>
      </p:sp>
      <p:sp>
        <p:nvSpPr>
          <p:cNvPr id="9" name="Rectangle 10"/>
          <p:cNvSpPr>
            <a:spLocks noGrp="1" noChangeArrowheads="1"/>
          </p:cNvSpPr>
          <p:nvPr>
            <p:ph type="sldNum" sz="quarter" idx="12"/>
          </p:nvPr>
        </p:nvSpPr>
        <p:spPr>
          <a:ln/>
        </p:spPr>
        <p:txBody>
          <a:bodyPr/>
          <a:lstStyle>
            <a:lvl1pPr>
              <a:defRPr/>
            </a:lvl1pPr>
          </a:lstStyle>
          <a:p>
            <a:fld id="{B8EB57A7-D31F-478B-80FD-35101371A665}" type="slidenum">
              <a:rPr lang="uk-UA" altLang="ru-RU"/>
              <a:pPr/>
              <a:t>‹#›</a:t>
            </a:fld>
            <a:endParaRPr lang="uk-UA" altLang="ru-RU"/>
          </a:p>
        </p:txBody>
      </p:sp>
    </p:spTree>
    <p:extLst>
      <p:ext uri="{BB962C8B-B14F-4D97-AF65-F5344CB8AC3E}">
        <p14:creationId xmlns:p14="http://schemas.microsoft.com/office/powerpoint/2010/main" val="1705828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Rectangle 8"/>
          <p:cNvSpPr>
            <a:spLocks noGrp="1" noChangeArrowheads="1"/>
          </p:cNvSpPr>
          <p:nvPr>
            <p:ph type="dt" sz="half" idx="10"/>
          </p:nvPr>
        </p:nvSpPr>
        <p:spPr>
          <a:ln/>
        </p:spPr>
        <p:txBody>
          <a:bodyPr/>
          <a:lstStyle>
            <a:lvl1pPr>
              <a:defRPr/>
            </a:lvl1pPr>
          </a:lstStyle>
          <a:p>
            <a:pPr>
              <a:defRPr/>
            </a:pPr>
            <a:endParaRPr lang="uk-UA"/>
          </a:p>
        </p:txBody>
      </p:sp>
      <p:sp>
        <p:nvSpPr>
          <p:cNvPr id="4" name="Rectangle 9"/>
          <p:cNvSpPr>
            <a:spLocks noGrp="1" noChangeArrowheads="1"/>
          </p:cNvSpPr>
          <p:nvPr>
            <p:ph type="ftr" sz="quarter" idx="11"/>
          </p:nvPr>
        </p:nvSpPr>
        <p:spPr>
          <a:ln/>
        </p:spPr>
        <p:txBody>
          <a:bodyPr/>
          <a:lstStyle>
            <a:lvl1pPr>
              <a:defRPr/>
            </a:lvl1pPr>
          </a:lstStyle>
          <a:p>
            <a:pPr>
              <a:defRPr/>
            </a:pPr>
            <a:endParaRPr lang="uk-UA"/>
          </a:p>
        </p:txBody>
      </p:sp>
      <p:sp>
        <p:nvSpPr>
          <p:cNvPr id="5" name="Rectangle 10"/>
          <p:cNvSpPr>
            <a:spLocks noGrp="1" noChangeArrowheads="1"/>
          </p:cNvSpPr>
          <p:nvPr>
            <p:ph type="sldNum" sz="quarter" idx="12"/>
          </p:nvPr>
        </p:nvSpPr>
        <p:spPr>
          <a:ln/>
        </p:spPr>
        <p:txBody>
          <a:bodyPr/>
          <a:lstStyle>
            <a:lvl1pPr>
              <a:defRPr/>
            </a:lvl1pPr>
          </a:lstStyle>
          <a:p>
            <a:fld id="{043D6AB2-7477-405D-8F5A-5DF2B934BB32}" type="slidenum">
              <a:rPr lang="uk-UA" altLang="ru-RU"/>
              <a:pPr/>
              <a:t>‹#›</a:t>
            </a:fld>
            <a:endParaRPr lang="uk-UA" altLang="ru-RU"/>
          </a:p>
        </p:txBody>
      </p:sp>
    </p:spTree>
    <p:extLst>
      <p:ext uri="{BB962C8B-B14F-4D97-AF65-F5344CB8AC3E}">
        <p14:creationId xmlns:p14="http://schemas.microsoft.com/office/powerpoint/2010/main" val="2248963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uk-UA"/>
          </a:p>
        </p:txBody>
      </p:sp>
      <p:sp>
        <p:nvSpPr>
          <p:cNvPr id="3" name="Rectangle 9"/>
          <p:cNvSpPr>
            <a:spLocks noGrp="1" noChangeArrowheads="1"/>
          </p:cNvSpPr>
          <p:nvPr>
            <p:ph type="ftr" sz="quarter" idx="11"/>
          </p:nvPr>
        </p:nvSpPr>
        <p:spPr>
          <a:ln/>
        </p:spPr>
        <p:txBody>
          <a:bodyPr/>
          <a:lstStyle>
            <a:lvl1pPr>
              <a:defRPr/>
            </a:lvl1pPr>
          </a:lstStyle>
          <a:p>
            <a:pPr>
              <a:defRPr/>
            </a:pPr>
            <a:endParaRPr lang="uk-UA"/>
          </a:p>
        </p:txBody>
      </p:sp>
      <p:sp>
        <p:nvSpPr>
          <p:cNvPr id="4" name="Rectangle 10"/>
          <p:cNvSpPr>
            <a:spLocks noGrp="1" noChangeArrowheads="1"/>
          </p:cNvSpPr>
          <p:nvPr>
            <p:ph type="sldNum" sz="quarter" idx="12"/>
          </p:nvPr>
        </p:nvSpPr>
        <p:spPr>
          <a:ln/>
        </p:spPr>
        <p:txBody>
          <a:bodyPr/>
          <a:lstStyle>
            <a:lvl1pPr>
              <a:defRPr/>
            </a:lvl1pPr>
          </a:lstStyle>
          <a:p>
            <a:fld id="{FB91CA23-CE85-438A-A26B-17CFAD402EB9}" type="slidenum">
              <a:rPr lang="uk-UA" altLang="ru-RU"/>
              <a:pPr/>
              <a:t>‹#›</a:t>
            </a:fld>
            <a:endParaRPr lang="uk-UA" altLang="ru-RU"/>
          </a:p>
        </p:txBody>
      </p:sp>
    </p:spTree>
    <p:extLst>
      <p:ext uri="{BB962C8B-B14F-4D97-AF65-F5344CB8AC3E}">
        <p14:creationId xmlns:p14="http://schemas.microsoft.com/office/powerpoint/2010/main" val="2053849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en-US"/>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8"/>
          <p:cNvSpPr>
            <a:spLocks noGrp="1" noChangeArrowheads="1"/>
          </p:cNvSpPr>
          <p:nvPr>
            <p:ph type="dt" sz="half" idx="10"/>
          </p:nvPr>
        </p:nvSpPr>
        <p:spPr>
          <a:ln/>
        </p:spPr>
        <p:txBody>
          <a:bodyPr/>
          <a:lstStyle>
            <a:lvl1pPr>
              <a:defRPr/>
            </a:lvl1pPr>
          </a:lstStyle>
          <a:p>
            <a:pPr>
              <a:defRPr/>
            </a:pPr>
            <a:endParaRPr lang="uk-UA"/>
          </a:p>
        </p:txBody>
      </p:sp>
      <p:sp>
        <p:nvSpPr>
          <p:cNvPr id="6" name="Rectangle 9"/>
          <p:cNvSpPr>
            <a:spLocks noGrp="1" noChangeArrowheads="1"/>
          </p:cNvSpPr>
          <p:nvPr>
            <p:ph type="ftr" sz="quarter" idx="11"/>
          </p:nvPr>
        </p:nvSpPr>
        <p:spPr>
          <a:ln/>
        </p:spPr>
        <p:txBody>
          <a:bodyPr/>
          <a:lstStyle>
            <a:lvl1pPr>
              <a:defRPr/>
            </a:lvl1pPr>
          </a:lstStyle>
          <a:p>
            <a:pPr>
              <a:defRPr/>
            </a:pPr>
            <a:endParaRPr lang="uk-UA"/>
          </a:p>
        </p:txBody>
      </p:sp>
      <p:sp>
        <p:nvSpPr>
          <p:cNvPr id="7" name="Rectangle 10"/>
          <p:cNvSpPr>
            <a:spLocks noGrp="1" noChangeArrowheads="1"/>
          </p:cNvSpPr>
          <p:nvPr>
            <p:ph type="sldNum" sz="quarter" idx="12"/>
          </p:nvPr>
        </p:nvSpPr>
        <p:spPr>
          <a:ln/>
        </p:spPr>
        <p:txBody>
          <a:bodyPr/>
          <a:lstStyle>
            <a:lvl1pPr>
              <a:defRPr/>
            </a:lvl1pPr>
          </a:lstStyle>
          <a:p>
            <a:fld id="{3AAB1B6E-E744-4C83-BC3C-5BFA903E00D9}" type="slidenum">
              <a:rPr lang="uk-UA" altLang="ru-RU"/>
              <a:pPr/>
              <a:t>‹#›</a:t>
            </a:fld>
            <a:endParaRPr lang="uk-UA" altLang="ru-RU"/>
          </a:p>
        </p:txBody>
      </p:sp>
    </p:spTree>
    <p:extLst>
      <p:ext uri="{BB962C8B-B14F-4D97-AF65-F5344CB8AC3E}">
        <p14:creationId xmlns:p14="http://schemas.microsoft.com/office/powerpoint/2010/main" val="2070078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en-US"/>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8"/>
          <p:cNvSpPr>
            <a:spLocks noGrp="1" noChangeArrowheads="1"/>
          </p:cNvSpPr>
          <p:nvPr>
            <p:ph type="dt" sz="half" idx="10"/>
          </p:nvPr>
        </p:nvSpPr>
        <p:spPr>
          <a:ln/>
        </p:spPr>
        <p:txBody>
          <a:bodyPr/>
          <a:lstStyle>
            <a:lvl1pPr>
              <a:defRPr/>
            </a:lvl1pPr>
          </a:lstStyle>
          <a:p>
            <a:pPr>
              <a:defRPr/>
            </a:pPr>
            <a:endParaRPr lang="uk-UA"/>
          </a:p>
        </p:txBody>
      </p:sp>
      <p:sp>
        <p:nvSpPr>
          <p:cNvPr id="6" name="Rectangle 9"/>
          <p:cNvSpPr>
            <a:spLocks noGrp="1" noChangeArrowheads="1"/>
          </p:cNvSpPr>
          <p:nvPr>
            <p:ph type="ftr" sz="quarter" idx="11"/>
          </p:nvPr>
        </p:nvSpPr>
        <p:spPr>
          <a:ln/>
        </p:spPr>
        <p:txBody>
          <a:bodyPr/>
          <a:lstStyle>
            <a:lvl1pPr>
              <a:defRPr/>
            </a:lvl1pPr>
          </a:lstStyle>
          <a:p>
            <a:pPr>
              <a:defRPr/>
            </a:pPr>
            <a:endParaRPr lang="uk-UA"/>
          </a:p>
        </p:txBody>
      </p:sp>
      <p:sp>
        <p:nvSpPr>
          <p:cNvPr id="7" name="Rectangle 10"/>
          <p:cNvSpPr>
            <a:spLocks noGrp="1" noChangeArrowheads="1"/>
          </p:cNvSpPr>
          <p:nvPr>
            <p:ph type="sldNum" sz="quarter" idx="12"/>
          </p:nvPr>
        </p:nvSpPr>
        <p:spPr>
          <a:ln/>
        </p:spPr>
        <p:txBody>
          <a:bodyPr/>
          <a:lstStyle>
            <a:lvl1pPr>
              <a:defRPr/>
            </a:lvl1pPr>
          </a:lstStyle>
          <a:p>
            <a:fld id="{2D81C8AD-0618-455B-BCC6-B560CAC2FD43}" type="slidenum">
              <a:rPr lang="uk-UA" altLang="ru-RU"/>
              <a:pPr/>
              <a:t>‹#›</a:t>
            </a:fld>
            <a:endParaRPr lang="uk-UA" altLang="ru-RU"/>
          </a:p>
        </p:txBody>
      </p:sp>
    </p:spTree>
    <p:extLst>
      <p:ext uri="{BB962C8B-B14F-4D97-AF65-F5344CB8AC3E}">
        <p14:creationId xmlns:p14="http://schemas.microsoft.com/office/powerpoint/2010/main" val="338489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2F5E"/>
            </a:gs>
          </a:gsLst>
          <a:lin ang="5400000" scaled="1"/>
        </a:gradFill>
        <a:effectLst/>
      </p:bgPr>
    </p:bg>
    <p:spTree>
      <p:nvGrpSpPr>
        <p:cNvPr id="1" name=""/>
        <p:cNvGrpSpPr/>
        <p:nvPr/>
      </p:nvGrpSpPr>
      <p:grpSpPr>
        <a:xfrm>
          <a:off x="0" y="0"/>
          <a:ext cx="0" cy="0"/>
          <a:chOff x="0" y="0"/>
          <a:chExt cx="0" cy="0"/>
        </a:xfrm>
      </p:grpSpPr>
      <p:sp>
        <p:nvSpPr>
          <p:cNvPr id="9218" name="Rectangle 2"/>
          <p:cNvSpPr>
            <a:spLocks noChangeArrowheads="1"/>
          </p:cNvSpPr>
          <p:nvPr/>
        </p:nvSpPr>
        <p:spPr bwMode="auto">
          <a:xfrm>
            <a:off x="381000" y="0"/>
            <a:ext cx="1447800" cy="6856413"/>
          </a:xfrm>
          <a:prstGeom prst="rect">
            <a:avLst/>
          </a:prstGeom>
          <a:gradFill rotWithShape="0">
            <a:gsLst>
              <a:gs pos="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a:defRPr/>
            </a:pPr>
            <a:endParaRPr lang="ru-RU" sz="2400"/>
          </a:p>
        </p:txBody>
      </p:sp>
      <p:sp>
        <p:nvSpPr>
          <p:cNvPr id="9219" name="Rectangle 3"/>
          <p:cNvSpPr>
            <a:spLocks noChangeArrowheads="1"/>
          </p:cNvSpPr>
          <p:nvPr/>
        </p:nvSpPr>
        <p:spPr bwMode="auto">
          <a:xfrm>
            <a:off x="152400" y="1752600"/>
            <a:ext cx="4724400" cy="152400"/>
          </a:xfrm>
          <a:prstGeom prst="rect">
            <a:avLst/>
          </a:prstGeom>
          <a:solidFill>
            <a:schemeClr val="accent1">
              <a:alpha val="50000"/>
            </a:schemeClr>
          </a:solidFill>
          <a:ln w="9525">
            <a:noFill/>
            <a:miter lim="800000"/>
            <a:headEnd/>
            <a:tailEnd/>
          </a:ln>
          <a:effectLst/>
        </p:spPr>
        <p:txBody>
          <a:bodyPr/>
          <a:lstStyle/>
          <a:p>
            <a:pPr>
              <a:defRPr/>
            </a:pPr>
            <a:endParaRPr lang="ru-RU" sz="2400"/>
          </a:p>
        </p:txBody>
      </p:sp>
      <p:sp>
        <p:nvSpPr>
          <p:cNvPr id="9220" name="Rectangle 4"/>
          <p:cNvSpPr>
            <a:spLocks noChangeArrowheads="1"/>
          </p:cNvSpPr>
          <p:nvPr/>
        </p:nvSpPr>
        <p:spPr bwMode="auto">
          <a:xfrm>
            <a:off x="685800" y="6629400"/>
            <a:ext cx="3505200" cy="227013"/>
          </a:xfrm>
          <a:prstGeom prst="rect">
            <a:avLst/>
          </a:prstGeom>
          <a:gradFill rotWithShape="0">
            <a:gsLst>
              <a:gs pos="0">
                <a:schemeClr val="hlink">
                  <a:gamma/>
                  <a:shade val="46275"/>
                  <a:invGamma/>
                </a:schemeClr>
              </a:gs>
              <a:gs pos="50000">
                <a:schemeClr val="hlink"/>
              </a:gs>
              <a:gs pos="100000">
                <a:schemeClr val="hlink">
                  <a:gamma/>
                  <a:shade val="46275"/>
                  <a:invGamma/>
                </a:schemeClr>
              </a:gs>
            </a:gsLst>
            <a:lin ang="0" scaled="1"/>
          </a:gradFill>
          <a:ln w="9525">
            <a:noFill/>
            <a:miter lim="800000"/>
            <a:headEnd/>
            <a:tailEnd/>
          </a:ln>
          <a:effectLst/>
        </p:spPr>
        <p:txBody>
          <a:bodyPr/>
          <a:lstStyle/>
          <a:p>
            <a:pPr>
              <a:defRPr/>
            </a:pPr>
            <a:endParaRPr lang="ru-RU" sz="2400"/>
          </a:p>
        </p:txBody>
      </p:sp>
      <p:sp>
        <p:nvSpPr>
          <p:cNvPr id="9221" name="Rectangle 5"/>
          <p:cNvSpPr>
            <a:spLocks noChangeArrowheads="1"/>
          </p:cNvSpPr>
          <p:nvPr/>
        </p:nvSpPr>
        <p:spPr bwMode="auto">
          <a:xfrm>
            <a:off x="762000" y="762000"/>
            <a:ext cx="83804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lang="ru-RU" sz="2400"/>
          </a:p>
        </p:txBody>
      </p:sp>
      <p:sp>
        <p:nvSpPr>
          <p:cNvPr id="9222" name="Rectangle 6"/>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uk-UA" smtClean="0"/>
              <a:t>Образец заголовка</a:t>
            </a:r>
          </a:p>
        </p:txBody>
      </p:sp>
      <p:sp>
        <p:nvSpPr>
          <p:cNvPr id="1031" name="Rectangle 7"/>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uk-UA" altLang="ru-RU" smtClean="0"/>
              <a:t>Образец текста</a:t>
            </a:r>
          </a:p>
          <a:p>
            <a:pPr lvl="1"/>
            <a:r>
              <a:rPr lang="uk-UA" altLang="ru-RU" smtClean="0"/>
              <a:t>Второй уровень</a:t>
            </a:r>
          </a:p>
          <a:p>
            <a:pPr lvl="2"/>
            <a:r>
              <a:rPr lang="uk-UA" altLang="ru-RU" smtClean="0"/>
              <a:t>Третий уровень</a:t>
            </a:r>
          </a:p>
          <a:p>
            <a:pPr lvl="3"/>
            <a:r>
              <a:rPr lang="uk-UA" altLang="ru-RU" smtClean="0"/>
              <a:t>Четвертый уровень</a:t>
            </a:r>
          </a:p>
          <a:p>
            <a:pPr lvl="4"/>
            <a:r>
              <a:rPr lang="uk-UA" altLang="ru-RU" smtClean="0"/>
              <a:t>Пятый уровень</a:t>
            </a:r>
          </a:p>
        </p:txBody>
      </p:sp>
      <p:sp>
        <p:nvSpPr>
          <p:cNvPr id="9224" name="Rectangle 8"/>
          <p:cNvSpPr>
            <a:spLocks noGrp="1" noChangeArrowheads="1"/>
          </p:cNvSpPr>
          <p:nvPr>
            <p:ph type="dt" sz="half" idx="2"/>
          </p:nvPr>
        </p:nvSpPr>
        <p:spPr bwMode="auto">
          <a:xfrm>
            <a:off x="685800" y="61722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kumimoji="0" sz="1400" smtClean="0"/>
            </a:lvl1pPr>
          </a:lstStyle>
          <a:p>
            <a:pPr>
              <a:defRPr/>
            </a:pPr>
            <a:endParaRPr lang="uk-UA"/>
          </a:p>
        </p:txBody>
      </p:sp>
      <p:sp>
        <p:nvSpPr>
          <p:cNvPr id="9225" name="Rectangle 9"/>
          <p:cNvSpPr>
            <a:spLocks noGrp="1" noChangeArrowheads="1"/>
          </p:cNvSpPr>
          <p:nvPr>
            <p:ph type="ftr" sz="quarter" idx="3"/>
          </p:nvPr>
        </p:nvSpPr>
        <p:spPr bwMode="auto">
          <a:xfrm>
            <a:off x="3124200" y="61722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kumimoji="0" sz="1400" smtClean="0"/>
            </a:lvl1pPr>
          </a:lstStyle>
          <a:p>
            <a:pPr>
              <a:defRPr/>
            </a:pPr>
            <a:endParaRPr lang="uk-UA"/>
          </a:p>
        </p:txBody>
      </p:sp>
      <p:sp>
        <p:nvSpPr>
          <p:cNvPr id="9226" name="Rectangle 10"/>
          <p:cNvSpPr>
            <a:spLocks noGrp="1" noChangeArrowheads="1"/>
          </p:cNvSpPr>
          <p:nvPr>
            <p:ph type="sldNum" sz="quarter" idx="4"/>
          </p:nvPr>
        </p:nvSpPr>
        <p:spPr bwMode="auto">
          <a:xfrm>
            <a:off x="65532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kumimoji="0" sz="1400"/>
            </a:lvl1pPr>
          </a:lstStyle>
          <a:p>
            <a:fld id="{ECEC4906-5B0B-4874-861C-1769BC4505DC}" type="slidenum">
              <a:rPr lang="uk-UA" altLang="ru-RU"/>
              <a:pPr/>
              <a:t>‹#›</a:t>
            </a:fld>
            <a:endParaRPr lang="uk-UA" altLang="ru-RU"/>
          </a:p>
        </p:txBody>
      </p:sp>
    </p:spTree>
  </p:cSld>
  <p:clrMap bg1="dk2" tx1="lt1" bg2="dk1" tx2="lt2" accent1="accent1" accent2="accent2" accent3="accent3" accent4="accent4" accent5="accent5" accent6="accent6" hlink="hlink" folHlink="folHlink"/>
  <p:sldLayoutIdLst>
    <p:sldLayoutId id="2147483674"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accent2"/>
        </a:buClr>
        <a:buSzPct val="80000"/>
        <a:buFont typeface="Wingdings" panose="05000000000000000000"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04800" y="0"/>
            <a:ext cx="9448800" cy="2057400"/>
          </a:xfrm>
        </p:spPr>
        <p:txBody>
          <a:bodyPr/>
          <a:lstStyle/>
          <a:p>
            <a:pPr algn="ctr" eaLnBrk="1" hangingPunct="1">
              <a:defRPr/>
            </a:pPr>
            <a:r>
              <a:rPr lang="uk-UA" sz="4000" smtClean="0">
                <a:latin typeface="Castellar" pitchFamily="18" charset="0"/>
              </a:rPr>
              <a:t>АНАЛІЗ ДІЯЛЬНОСТІ ДЕРЖАВНОГО КАЗНАЧЕЙСТВА В УКРАЇНІ В </a:t>
            </a:r>
            <a:br>
              <a:rPr lang="uk-UA" sz="4000" smtClean="0">
                <a:latin typeface="Castellar" pitchFamily="18" charset="0"/>
              </a:rPr>
            </a:br>
            <a:r>
              <a:rPr lang="uk-UA" sz="4000" smtClean="0">
                <a:latin typeface="Castellar" pitchFamily="18" charset="0"/>
              </a:rPr>
              <a:t>2009 РОЦІ</a:t>
            </a:r>
          </a:p>
        </p:txBody>
      </p:sp>
      <p:sp>
        <p:nvSpPr>
          <p:cNvPr id="4099" name="Rectangle 3"/>
          <p:cNvSpPr>
            <a:spLocks noGrp="1" noChangeArrowheads="1"/>
          </p:cNvSpPr>
          <p:nvPr>
            <p:ph type="subTitle" idx="1"/>
          </p:nvPr>
        </p:nvSpPr>
        <p:spPr>
          <a:xfrm>
            <a:off x="0" y="2362200"/>
            <a:ext cx="9144000" cy="4495800"/>
          </a:xfrm>
        </p:spPr>
        <p:txBody>
          <a:bodyPr/>
          <a:lstStyle/>
          <a:p>
            <a:pPr eaLnBrk="1" hangingPunct="1">
              <a:lnSpc>
                <a:spcPct val="80000"/>
              </a:lnSpc>
            </a:pPr>
            <a:r>
              <a:rPr lang="uk-UA" altLang="ru-RU" sz="3300" smtClean="0"/>
              <a:t>ІНДЗ </a:t>
            </a:r>
          </a:p>
          <a:p>
            <a:pPr eaLnBrk="1" hangingPunct="1">
              <a:lnSpc>
                <a:spcPct val="80000"/>
              </a:lnSpc>
            </a:pPr>
            <a:r>
              <a:rPr lang="uk-UA" altLang="ru-RU" sz="1700" smtClean="0"/>
              <a:t>з дисципліни</a:t>
            </a:r>
          </a:p>
          <a:p>
            <a:pPr eaLnBrk="1" hangingPunct="1">
              <a:lnSpc>
                <a:spcPct val="80000"/>
              </a:lnSpc>
            </a:pPr>
            <a:r>
              <a:rPr lang="en-US" altLang="ru-RU" sz="2100" smtClean="0"/>
              <a:t>“</a:t>
            </a:r>
            <a:r>
              <a:rPr lang="uk-UA" altLang="ru-RU" sz="2100" smtClean="0"/>
              <a:t>Казначейська справа </a:t>
            </a:r>
            <a:r>
              <a:rPr lang="en-US" altLang="ru-RU" sz="2100" smtClean="0"/>
              <a:t>”</a:t>
            </a:r>
            <a:endParaRPr lang="uk-UA" altLang="ru-RU" sz="2100" smtClean="0"/>
          </a:p>
          <a:p>
            <a:pPr eaLnBrk="1" hangingPunct="1">
              <a:lnSpc>
                <a:spcPct val="80000"/>
              </a:lnSpc>
            </a:pPr>
            <a:r>
              <a:rPr lang="uk-UA" altLang="ru-RU" sz="3400" smtClean="0"/>
              <a:t>  </a:t>
            </a:r>
          </a:p>
          <a:p>
            <a:pPr eaLnBrk="1" hangingPunct="1">
              <a:lnSpc>
                <a:spcPct val="80000"/>
              </a:lnSpc>
            </a:pPr>
            <a:r>
              <a:rPr lang="uk-UA" altLang="ru-RU" sz="1800" smtClean="0"/>
              <a:t>                                                                                             Виконавець:</a:t>
            </a:r>
          </a:p>
          <a:p>
            <a:pPr eaLnBrk="1" hangingPunct="1">
              <a:lnSpc>
                <a:spcPct val="80000"/>
              </a:lnSpc>
            </a:pPr>
            <a:r>
              <a:rPr lang="uk-UA" altLang="ru-RU" sz="1800" smtClean="0"/>
              <a:t>                                                                                                   студент 5 курсу, </a:t>
            </a:r>
          </a:p>
          <a:p>
            <a:pPr eaLnBrk="1" hangingPunct="1">
              <a:lnSpc>
                <a:spcPct val="80000"/>
              </a:lnSpc>
            </a:pPr>
            <a:r>
              <a:rPr lang="uk-UA" altLang="ru-RU" sz="1800" smtClean="0"/>
              <a:t>                                                                                                 групи ДФ – 54</a:t>
            </a:r>
          </a:p>
          <a:p>
            <a:pPr eaLnBrk="1" hangingPunct="1">
              <a:lnSpc>
                <a:spcPct val="80000"/>
              </a:lnSpc>
            </a:pPr>
            <a:r>
              <a:rPr lang="uk-UA" altLang="ru-RU" sz="1800" smtClean="0"/>
              <a:t>                                                                                                 П.І.Проданюк</a:t>
            </a:r>
          </a:p>
          <a:p>
            <a:pPr eaLnBrk="1" hangingPunct="1">
              <a:lnSpc>
                <a:spcPct val="80000"/>
              </a:lnSpc>
            </a:pPr>
            <a:r>
              <a:rPr lang="uk-UA" altLang="ru-RU" sz="1800" smtClean="0"/>
              <a:t>                                                                                                           Науковий керівник: </a:t>
            </a:r>
          </a:p>
          <a:p>
            <a:pPr eaLnBrk="1" hangingPunct="1">
              <a:lnSpc>
                <a:spcPct val="80000"/>
              </a:lnSpc>
            </a:pPr>
            <a:r>
              <a:rPr lang="uk-UA" altLang="ru-RU" sz="1800" smtClean="0"/>
              <a:t>                                                                                                    Т.І.Репужинська</a:t>
            </a:r>
          </a:p>
          <a:p>
            <a:pPr eaLnBrk="1" hangingPunct="1">
              <a:lnSpc>
                <a:spcPct val="80000"/>
              </a:lnSpc>
            </a:pPr>
            <a:endParaRPr lang="uk-UA" altLang="ru-RU" sz="3300" smtClean="0"/>
          </a:p>
          <a:p>
            <a:pPr eaLnBrk="1" hangingPunct="1">
              <a:lnSpc>
                <a:spcPct val="80000"/>
              </a:lnSpc>
            </a:pPr>
            <a:r>
              <a:rPr lang="uk-UA" altLang="ru-RU" sz="2100" smtClean="0"/>
              <a:t>Чернівці - 2010</a:t>
            </a:r>
          </a:p>
          <a:p>
            <a:pPr eaLnBrk="1" hangingPunct="1">
              <a:lnSpc>
                <a:spcPct val="80000"/>
              </a:lnSpc>
            </a:pPr>
            <a:endParaRPr lang="uk-UA" altLang="ru-RU" sz="1800"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2000"/>
                                        <p:tgtEl>
                                          <p:spTgt spid="409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099"/>
                                        </p:tgtEl>
                                        <p:attrNameLst>
                                          <p:attrName>style.visibility</p:attrName>
                                        </p:attrNameLst>
                                      </p:cBhvr>
                                      <p:to>
                                        <p:strVal val="visible"/>
                                      </p:to>
                                    </p:set>
                                    <p:animEffect transition="in" filter="fade">
                                      <p:cBhvr>
                                        <p:cTn id="10" dur="20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228600"/>
            <a:ext cx="7772400" cy="914400"/>
          </a:xfrm>
        </p:spPr>
        <p:txBody>
          <a:bodyPr/>
          <a:lstStyle/>
          <a:p>
            <a:pPr algn="ctr" eaLnBrk="1" hangingPunct="1">
              <a:defRPr/>
            </a:pPr>
            <a:r>
              <a:rPr lang="ru-RU" sz="2400" smtClean="0"/>
              <a:t>Довідка про виконання державного бюджету за доходами</a:t>
            </a:r>
            <a:br>
              <a:rPr lang="ru-RU" sz="2400" smtClean="0"/>
            </a:br>
            <a:r>
              <a:rPr lang="ru-RU" sz="2400" smtClean="0"/>
              <a:t>у січні-листопаді 2009 року</a:t>
            </a:r>
            <a:br>
              <a:rPr lang="ru-RU" sz="2400" smtClean="0"/>
            </a:br>
            <a:endParaRPr lang="uk-UA" sz="2400" smtClean="0"/>
          </a:p>
        </p:txBody>
      </p:sp>
      <p:sp>
        <p:nvSpPr>
          <p:cNvPr id="12291" name="Rectangle 3"/>
          <p:cNvSpPr>
            <a:spLocks noGrp="1" noChangeArrowheads="1"/>
          </p:cNvSpPr>
          <p:nvPr>
            <p:ph type="body" idx="1"/>
          </p:nvPr>
        </p:nvSpPr>
        <p:spPr>
          <a:xfrm>
            <a:off x="685800" y="990600"/>
            <a:ext cx="8229600" cy="5638800"/>
          </a:xfrm>
        </p:spPr>
        <p:txBody>
          <a:bodyPr/>
          <a:lstStyle/>
          <a:p>
            <a:pPr marL="0" indent="355600" algn="just" eaLnBrk="1" hangingPunct="1">
              <a:lnSpc>
                <a:spcPct val="80000"/>
              </a:lnSpc>
              <a:buFont typeface="Wingdings" panose="05000000000000000000" pitchFamily="2" charset="2"/>
              <a:buNone/>
            </a:pPr>
            <a:r>
              <a:rPr lang="ru-RU" altLang="ru-RU" sz="1800" smtClean="0"/>
              <a:t>За січень - листопад 2009 року мобілізовано доходів до загального та спеціального фондів державного бюджету в сумі 181 363,1 млн. грн. (із урахуванням відшкодування ПДВ та без урахування власних надходжень бюджетних установ), або 96,9 відсотка планових показників січня – листопада 2009 року.</a:t>
            </a:r>
          </a:p>
          <a:p>
            <a:pPr marL="0" indent="355600" algn="just" eaLnBrk="1" hangingPunct="1">
              <a:lnSpc>
                <a:spcPct val="80000"/>
              </a:lnSpc>
            </a:pPr>
            <a:endParaRPr lang="ru-RU" altLang="ru-RU" sz="1800" smtClean="0"/>
          </a:p>
          <a:p>
            <a:pPr marL="0" indent="355600" algn="just" eaLnBrk="1" hangingPunct="1">
              <a:lnSpc>
                <a:spcPct val="80000"/>
              </a:lnSpc>
              <a:buFont typeface="Wingdings" panose="05000000000000000000" pitchFamily="2" charset="2"/>
              <a:buNone/>
            </a:pPr>
            <a:r>
              <a:rPr lang="ru-RU" altLang="ru-RU" sz="1800" smtClean="0"/>
              <a:t>У січні - листопаді 2009 року до загального фонду державного бюджету мобілізовано 152 165,2 млн. грн. (із урахуванням відшкодування ПДВ), або 99,7 відсотка до помісячного розпису доходів загального фонду Державного бюджету України, до спеціального фонду державного бюджету мобілізовано 29 197,9 млн. грн. (без урахування власних надходжень бюджетних установ.</a:t>
            </a:r>
          </a:p>
          <a:p>
            <a:pPr marL="0" indent="355600" algn="just" eaLnBrk="1" hangingPunct="1">
              <a:lnSpc>
                <a:spcPct val="80000"/>
              </a:lnSpc>
            </a:pPr>
            <a:endParaRPr lang="ru-RU" altLang="ru-RU" sz="1800" smtClean="0"/>
          </a:p>
          <a:p>
            <a:pPr marL="0" indent="355600" algn="just" eaLnBrk="1" hangingPunct="1">
              <a:lnSpc>
                <a:spcPct val="80000"/>
              </a:lnSpc>
              <a:buFont typeface="Wingdings" panose="05000000000000000000" pitchFamily="2" charset="2"/>
              <a:buNone/>
            </a:pPr>
            <a:r>
              <a:rPr lang="ru-RU" altLang="ru-RU" sz="1800" smtClean="0"/>
              <a:t>У листопаді 2009 року до загального та спеціального фондів державного бюджету мобілізовано 33 469,8 млн. грн. (із урахуванням відшкодування ПДВ та без урахування власних надходжень бюджетних установ) в т.ч. до загального фонду державного бюджету мобілізовано 31 257,8 млн. гривень (100,1 відсотка планових показників листопада).</a:t>
            </a:r>
          </a:p>
          <a:p>
            <a:pPr marL="0" indent="355600" algn="just" eaLnBrk="1" hangingPunct="1">
              <a:lnSpc>
                <a:spcPct val="80000"/>
              </a:lnSpc>
            </a:pPr>
            <a:endParaRPr lang="ru-RU" altLang="ru-RU" sz="1800" smtClean="0"/>
          </a:p>
          <a:p>
            <a:pPr marL="0" indent="355600" algn="just" eaLnBrk="1" hangingPunct="1">
              <a:lnSpc>
                <a:spcPct val="80000"/>
              </a:lnSpc>
              <a:buFont typeface="Wingdings" panose="05000000000000000000" pitchFamily="2" charset="2"/>
              <a:buNone/>
            </a:pPr>
            <a:r>
              <a:rPr lang="ru-RU" altLang="ru-RU" sz="1800" smtClean="0"/>
              <a:t>У січні-листопаді 2009 року органами Державного казначейства відшкодовано з бюджету 33 255,9 млн. грн. податку на додану вартість., в тому числі у листопаді відшкодовано 2 254,7 млн. грн. </a:t>
            </a:r>
          </a:p>
          <a:p>
            <a:pPr marL="0" indent="355600" eaLnBrk="1" hangingPunct="1">
              <a:lnSpc>
                <a:spcPct val="80000"/>
              </a:lnSpc>
              <a:buFont typeface="Wingdings" panose="05000000000000000000" pitchFamily="2" charset="2"/>
              <a:buNone/>
            </a:pPr>
            <a:endParaRPr lang="uk-UA" altLang="ru-RU" sz="18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304800"/>
            <a:ext cx="7772400" cy="1143000"/>
          </a:xfrm>
        </p:spPr>
        <p:txBody>
          <a:bodyPr/>
          <a:lstStyle/>
          <a:p>
            <a:pPr algn="ctr" eaLnBrk="1" hangingPunct="1">
              <a:defRPr/>
            </a:pPr>
            <a:r>
              <a:rPr lang="ru-RU" sz="3200" smtClean="0"/>
              <a:t>Довідка про виконання державного бюджету за доходами у січні 2010 року</a:t>
            </a:r>
            <a:endParaRPr lang="uk-UA" sz="3200" smtClean="0"/>
          </a:p>
        </p:txBody>
      </p:sp>
      <p:sp>
        <p:nvSpPr>
          <p:cNvPr id="13315" name="Rectangle 3"/>
          <p:cNvSpPr>
            <a:spLocks noGrp="1" noChangeArrowheads="1"/>
          </p:cNvSpPr>
          <p:nvPr>
            <p:ph type="body" idx="1"/>
          </p:nvPr>
        </p:nvSpPr>
        <p:spPr>
          <a:xfrm>
            <a:off x="685800" y="1447800"/>
            <a:ext cx="8229600" cy="5410200"/>
          </a:xfrm>
        </p:spPr>
        <p:txBody>
          <a:bodyPr/>
          <a:lstStyle/>
          <a:p>
            <a:pPr marL="0" indent="355600" algn="just" eaLnBrk="1" hangingPunct="1">
              <a:lnSpc>
                <a:spcPct val="80000"/>
              </a:lnSpc>
              <a:buFont typeface="Wingdings" panose="05000000000000000000" pitchFamily="2" charset="2"/>
              <a:buNone/>
            </a:pPr>
            <a:endParaRPr lang="en-US" altLang="ru-RU" sz="2000" smtClean="0"/>
          </a:p>
          <a:p>
            <a:pPr marL="0" indent="355600" algn="just" eaLnBrk="1" hangingPunct="1">
              <a:lnSpc>
                <a:spcPct val="80000"/>
              </a:lnSpc>
              <a:buFont typeface="Wingdings" panose="05000000000000000000" pitchFamily="2" charset="2"/>
              <a:buNone/>
            </a:pPr>
            <a:r>
              <a:rPr lang="ru-RU" altLang="ru-RU" sz="2000" smtClean="0"/>
              <a:t>За січень 2010 року мобілізовано доходів до загального та спеціального фондів державного бюджету в сумі 13 872,4 млн. грн. (із урахуванням відшкодування ПДВ та без урахування власних надходжень бюджетних установ), або 100,0 відсотка планових показників січня 2010 року.</a:t>
            </a:r>
          </a:p>
          <a:p>
            <a:pPr marL="0" indent="355600" algn="just" eaLnBrk="1" hangingPunct="1">
              <a:lnSpc>
                <a:spcPct val="80000"/>
              </a:lnSpc>
            </a:pPr>
            <a:endParaRPr lang="ru-RU" altLang="ru-RU" sz="2000" smtClean="0"/>
          </a:p>
          <a:p>
            <a:pPr marL="0" indent="355600" algn="just" eaLnBrk="1" hangingPunct="1">
              <a:lnSpc>
                <a:spcPct val="80000"/>
              </a:lnSpc>
              <a:buFont typeface="Wingdings" panose="05000000000000000000" pitchFamily="2" charset="2"/>
              <a:buNone/>
            </a:pPr>
            <a:r>
              <a:rPr lang="ru-RU" altLang="ru-RU" sz="2000" smtClean="0"/>
              <a:t>У січні 2010 року до загального фонду державного бюджету мобілізовано 12 456,8 млн. грн. (із урахуванням відшкодування ПДВ), або 100,4 відсотка до тимчасового помісячного розпису доходів загального фонду Державного бюджету України, до спеціального фонду державного бюджету мобілізовано 1 415,5 млн. грн. (без урахування власних надходжень бюджетних установ).</a:t>
            </a:r>
          </a:p>
          <a:p>
            <a:pPr marL="0" indent="355600" eaLnBrk="1" hangingPunct="1">
              <a:lnSpc>
                <a:spcPct val="80000"/>
              </a:lnSpc>
            </a:pPr>
            <a:endParaRPr lang="ru-RU" altLang="ru-RU" sz="2000" smtClean="0"/>
          </a:p>
          <a:p>
            <a:pPr marL="0" indent="355600" eaLnBrk="1" hangingPunct="1">
              <a:lnSpc>
                <a:spcPct val="80000"/>
              </a:lnSpc>
              <a:buFont typeface="Wingdings" panose="05000000000000000000" pitchFamily="2" charset="2"/>
              <a:buNone/>
            </a:pPr>
            <a:r>
              <a:rPr lang="ru-RU" altLang="ru-RU" sz="2000" smtClean="0"/>
              <a:t> </a:t>
            </a:r>
            <a:endParaRPr lang="uk-UA" altLang="ru-RU" sz="20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endParaRPr lang="en-US" smtClean="0"/>
          </a:p>
        </p:txBody>
      </p:sp>
      <p:pic>
        <p:nvPicPr>
          <p:cNvPr id="14339"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228600" y="228600"/>
            <a:ext cx="8686800" cy="6172200"/>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endParaRPr lang="en-US" smtClean="0"/>
          </a:p>
        </p:txBody>
      </p:sp>
      <p:sp>
        <p:nvSpPr>
          <p:cNvPr id="15363" name="Rectangle 3"/>
          <p:cNvSpPr>
            <a:spLocks noGrp="1" noChangeArrowheads="1"/>
          </p:cNvSpPr>
          <p:nvPr>
            <p:ph type="body" idx="1"/>
          </p:nvPr>
        </p:nvSpPr>
        <p:spPr/>
        <p:txBody>
          <a:bodyPr/>
          <a:lstStyle/>
          <a:p>
            <a:pPr eaLnBrk="1" hangingPunct="1"/>
            <a:endParaRPr lang="en-US" altLang="ru-RU" smtClean="0"/>
          </a:p>
        </p:txBody>
      </p:sp>
      <p:pic>
        <p:nvPicPr>
          <p:cNvPr id="1536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0"/>
            <a:ext cx="89916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228600"/>
            <a:ext cx="7772400" cy="1143000"/>
          </a:xfrm>
        </p:spPr>
        <p:txBody>
          <a:bodyPr/>
          <a:lstStyle/>
          <a:p>
            <a:pPr algn="ctr" eaLnBrk="1" hangingPunct="1">
              <a:defRPr/>
            </a:pPr>
            <a:r>
              <a:rPr lang="uk-UA" sz="4000" smtClean="0"/>
              <a:t>Доходи Державного бюджету України</a:t>
            </a:r>
          </a:p>
        </p:txBody>
      </p:sp>
      <p:sp>
        <p:nvSpPr>
          <p:cNvPr id="16387" name="Rectangle 3"/>
          <p:cNvSpPr>
            <a:spLocks noGrp="1" noChangeArrowheads="1"/>
          </p:cNvSpPr>
          <p:nvPr>
            <p:ph type="body" idx="1"/>
          </p:nvPr>
        </p:nvSpPr>
        <p:spPr>
          <a:xfrm>
            <a:off x="685800" y="1600200"/>
            <a:ext cx="8229600" cy="4953000"/>
          </a:xfrm>
        </p:spPr>
        <p:txBody>
          <a:bodyPr/>
          <a:lstStyle/>
          <a:p>
            <a:pPr marL="0" indent="355600" algn="just" eaLnBrk="1" hangingPunct="1">
              <a:lnSpc>
                <a:spcPct val="80000"/>
              </a:lnSpc>
              <a:buFont typeface="Wingdings" panose="05000000000000000000" pitchFamily="2" charset="2"/>
              <a:buNone/>
            </a:pPr>
            <a:r>
              <a:rPr lang="ru-RU" altLang="ru-RU" sz="2000" smtClean="0"/>
              <a:t>Загальна сума доходів зведеного бюджету України за січень-грудень 2009 року становила 288579,6  млн. гривень. </a:t>
            </a:r>
          </a:p>
          <a:p>
            <a:pPr marL="0" indent="355600" algn="just" eaLnBrk="1" hangingPunct="1">
              <a:lnSpc>
                <a:spcPct val="80000"/>
              </a:lnSpc>
            </a:pPr>
            <a:endParaRPr lang="ru-RU" altLang="ru-RU" sz="2000" smtClean="0"/>
          </a:p>
          <a:p>
            <a:pPr marL="0" indent="355600" algn="just" eaLnBrk="1" hangingPunct="1">
              <a:lnSpc>
                <a:spcPct val="80000"/>
              </a:lnSpc>
              <a:buFont typeface="Wingdings" panose="05000000000000000000" pitchFamily="2" charset="2"/>
              <a:buNone/>
            </a:pPr>
            <a:r>
              <a:rPr lang="ru-RU" altLang="ru-RU" sz="2000" smtClean="0"/>
              <a:t>У січні-грудні 2009 року Державний бюджет України отримав 225319,9 млн. гривень. </a:t>
            </a:r>
          </a:p>
          <a:p>
            <a:pPr marL="0" indent="355600" algn="just" eaLnBrk="1" hangingPunct="1">
              <a:lnSpc>
                <a:spcPct val="80000"/>
              </a:lnSpc>
            </a:pPr>
            <a:endParaRPr lang="ru-RU" altLang="ru-RU" sz="2000" smtClean="0"/>
          </a:p>
          <a:p>
            <a:pPr marL="0" indent="355600" algn="just" eaLnBrk="1" hangingPunct="1">
              <a:lnSpc>
                <a:spcPct val="80000"/>
              </a:lnSpc>
              <a:buFont typeface="Wingdings" panose="05000000000000000000" pitchFamily="2" charset="2"/>
              <a:buNone/>
            </a:pPr>
            <a:r>
              <a:rPr lang="ru-RU" altLang="ru-RU" sz="2000" smtClean="0"/>
              <a:t>Податкові надходження до Державного бюджету України за звітний період становили 148915,6 млн. гривень. </a:t>
            </a:r>
          </a:p>
          <a:p>
            <a:pPr marL="0" indent="355600" algn="just" eaLnBrk="1" hangingPunct="1">
              <a:lnSpc>
                <a:spcPct val="80000"/>
              </a:lnSpc>
            </a:pPr>
            <a:endParaRPr lang="ru-RU" altLang="ru-RU" sz="2000" smtClean="0"/>
          </a:p>
          <a:p>
            <a:pPr marL="0" indent="355600" algn="just" eaLnBrk="1" hangingPunct="1">
              <a:lnSpc>
                <a:spcPct val="80000"/>
              </a:lnSpc>
              <a:buFont typeface="Wingdings" panose="05000000000000000000" pitchFamily="2" charset="2"/>
              <a:buNone/>
            </a:pPr>
            <a:r>
              <a:rPr lang="ru-RU" altLang="ru-RU" sz="2000" smtClean="0"/>
              <a:t>Неподаткові надходження до державного бюджету становили 66296,4 млн. гривень.</a:t>
            </a:r>
          </a:p>
          <a:p>
            <a:pPr marL="0" indent="355600" algn="just" eaLnBrk="1" hangingPunct="1">
              <a:lnSpc>
                <a:spcPct val="80000"/>
              </a:lnSpc>
            </a:pPr>
            <a:endParaRPr lang="ru-RU" altLang="ru-RU" sz="2000" smtClean="0"/>
          </a:p>
          <a:p>
            <a:pPr marL="0" indent="355600" algn="just" eaLnBrk="1" hangingPunct="1">
              <a:lnSpc>
                <a:spcPct val="80000"/>
              </a:lnSpc>
              <a:buFont typeface="Wingdings" panose="05000000000000000000" pitchFamily="2" charset="2"/>
              <a:buNone/>
            </a:pPr>
            <a:r>
              <a:rPr lang="ru-RU" altLang="ru-RU" sz="2000" smtClean="0"/>
              <a:t>До загального фонду Державного бюджету за січень-грудень 2009 року надійшло 172206,5 млн. гривень.</a:t>
            </a:r>
            <a:endParaRPr lang="uk-UA" altLang="ru-RU" sz="20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81000" y="228600"/>
            <a:ext cx="8153400" cy="1066800"/>
          </a:xfrm>
        </p:spPr>
        <p:txBody>
          <a:bodyPr/>
          <a:lstStyle/>
          <a:p>
            <a:pPr algn="ctr" eaLnBrk="1" hangingPunct="1">
              <a:defRPr/>
            </a:pPr>
            <a:r>
              <a:rPr lang="ru-RU" sz="2800" smtClean="0"/>
              <a:t>У процесі казначейського обслуговування бюджетів за видатками органи Державного казначейства здійснюють такі функції:</a:t>
            </a:r>
            <a:endParaRPr lang="uk-UA" sz="2800" smtClean="0"/>
          </a:p>
        </p:txBody>
      </p:sp>
      <p:sp>
        <p:nvSpPr>
          <p:cNvPr id="17411" name="Rectangle 3"/>
          <p:cNvSpPr>
            <a:spLocks noGrp="1" noChangeArrowheads="1"/>
          </p:cNvSpPr>
          <p:nvPr>
            <p:ph type="body" idx="1"/>
          </p:nvPr>
        </p:nvSpPr>
        <p:spPr>
          <a:xfrm>
            <a:off x="685800" y="1524000"/>
            <a:ext cx="8305800" cy="5334000"/>
          </a:xfrm>
        </p:spPr>
        <p:txBody>
          <a:bodyPr/>
          <a:lstStyle/>
          <a:p>
            <a:pPr marL="0" indent="355600" algn="just" eaLnBrk="1" hangingPunct="1">
              <a:lnSpc>
                <a:spcPct val="80000"/>
              </a:lnSpc>
              <a:buFont typeface="Wingdings" panose="05000000000000000000" pitchFamily="2" charset="2"/>
              <a:buNone/>
            </a:pPr>
            <a:r>
              <a:rPr lang="uk-UA" altLang="ru-RU" sz="800" smtClean="0"/>
              <a:t>-     відкривають в Головних управліннях Державного казначейства та Державному казначействі України (центральний рівень) рахунки для здійснення операцій з виконання бюджетів;</a:t>
            </a:r>
          </a:p>
          <a:p>
            <a:pPr marL="0" indent="355600" algn="just" eaLnBrk="1" hangingPunct="1">
              <a:lnSpc>
                <a:spcPct val="80000"/>
              </a:lnSpc>
            </a:pPr>
            <a:endParaRPr lang="uk-UA" altLang="ru-RU" sz="800" smtClean="0"/>
          </a:p>
          <a:p>
            <a:pPr marL="0" indent="355600" algn="just" eaLnBrk="1" hangingPunct="1">
              <a:lnSpc>
                <a:spcPct val="80000"/>
              </a:lnSpc>
              <a:buFont typeface="Wingdings" panose="05000000000000000000" pitchFamily="2" charset="2"/>
              <a:buNone/>
            </a:pPr>
            <a:r>
              <a:rPr lang="uk-UA" altLang="ru-RU" sz="800" smtClean="0"/>
              <a:t>-     здійснюють операції на рахунках розпорядників та одержувачів бюджетних коштів;</a:t>
            </a:r>
          </a:p>
          <a:p>
            <a:pPr marL="0" indent="355600" algn="just" eaLnBrk="1" hangingPunct="1">
              <a:lnSpc>
                <a:spcPct val="80000"/>
              </a:lnSpc>
            </a:pPr>
            <a:endParaRPr lang="uk-UA" altLang="ru-RU" sz="800" smtClean="0"/>
          </a:p>
          <a:p>
            <a:pPr marL="0" indent="355600" algn="just" eaLnBrk="1" hangingPunct="1">
              <a:lnSpc>
                <a:spcPct val="80000"/>
              </a:lnSpc>
              <a:buFont typeface="Wingdings" panose="05000000000000000000" pitchFamily="2" charset="2"/>
              <a:buNone/>
            </a:pPr>
            <a:r>
              <a:rPr lang="uk-UA" altLang="ru-RU" sz="800" smtClean="0"/>
              <a:t>-     обліковують на відповідних бухгалтерських рахунках зобов’язання та фінансові зобов’язання розпорядників та одержувачів коштів бюджету;</a:t>
            </a:r>
          </a:p>
          <a:p>
            <a:pPr marL="0" indent="355600" algn="just" eaLnBrk="1" hangingPunct="1">
              <a:lnSpc>
                <a:spcPct val="80000"/>
              </a:lnSpc>
            </a:pPr>
            <a:endParaRPr lang="uk-UA" altLang="ru-RU" sz="800" smtClean="0"/>
          </a:p>
          <a:p>
            <a:pPr marL="0" indent="355600" algn="just" eaLnBrk="1" hangingPunct="1">
              <a:lnSpc>
                <a:spcPct val="80000"/>
              </a:lnSpc>
              <a:buFont typeface="Wingdings" panose="05000000000000000000" pitchFamily="2" charset="2"/>
              <a:buNone/>
            </a:pPr>
            <a:r>
              <a:rPr lang="uk-UA" altLang="ru-RU" sz="800" smtClean="0"/>
              <a:t>-     ведуть бухгалтерський облік планових показників та видатків бюджетів у розрізі кодів бюджетної класифікації за видатками;</a:t>
            </a:r>
          </a:p>
          <a:p>
            <a:pPr marL="0" indent="355600" algn="just" eaLnBrk="1" hangingPunct="1">
              <a:lnSpc>
                <a:spcPct val="80000"/>
              </a:lnSpc>
            </a:pPr>
            <a:endParaRPr lang="uk-UA" altLang="ru-RU" sz="800" smtClean="0"/>
          </a:p>
          <a:p>
            <a:pPr marL="0" indent="355600" algn="just" eaLnBrk="1" hangingPunct="1">
              <a:lnSpc>
                <a:spcPct val="80000"/>
              </a:lnSpc>
              <a:buFont typeface="Wingdings" panose="05000000000000000000" pitchFamily="2" charset="2"/>
              <a:buNone/>
            </a:pPr>
            <a:r>
              <a:rPr lang="uk-UA" altLang="ru-RU" sz="800" smtClean="0"/>
              <a:t>-     складають періодичну та річну звітність за видатками відповідно до кодів бюджетної класифікації та подають її зовнішнім і внутрішнім користувачам;</a:t>
            </a:r>
          </a:p>
          <a:p>
            <a:pPr marL="0" indent="355600" algn="just" eaLnBrk="1" hangingPunct="1">
              <a:lnSpc>
                <a:spcPct val="80000"/>
              </a:lnSpc>
            </a:pPr>
            <a:endParaRPr lang="uk-UA" altLang="ru-RU" sz="800" smtClean="0"/>
          </a:p>
          <a:p>
            <a:pPr marL="0" indent="355600" algn="just" eaLnBrk="1" hangingPunct="1">
              <a:lnSpc>
                <a:spcPct val="80000"/>
              </a:lnSpc>
              <a:buFont typeface="Wingdings" panose="05000000000000000000" pitchFamily="2" charset="2"/>
              <a:buNone/>
            </a:pPr>
            <a:r>
              <a:rPr lang="uk-UA" altLang="ru-RU" sz="800" smtClean="0"/>
              <a:t>-     здійснюють контроль за цільовим спрямуванням бюджетних коштів їх розпорядниками та одержувачами. За умови виявлення причин, які протирічать здійсненню платежу, проводять відмову у його оплаті;</a:t>
            </a:r>
          </a:p>
          <a:p>
            <a:pPr marL="0" indent="355600" algn="just" eaLnBrk="1" hangingPunct="1">
              <a:lnSpc>
                <a:spcPct val="80000"/>
              </a:lnSpc>
            </a:pPr>
            <a:endParaRPr lang="uk-UA" altLang="ru-RU" sz="800" smtClean="0"/>
          </a:p>
          <a:p>
            <a:pPr marL="0" indent="355600" algn="just" eaLnBrk="1" hangingPunct="1">
              <a:lnSpc>
                <a:spcPct val="80000"/>
              </a:lnSpc>
              <a:buFont typeface="Wingdings" panose="05000000000000000000" pitchFamily="2" charset="2"/>
              <a:buNone/>
            </a:pPr>
            <a:r>
              <a:rPr lang="uk-UA" altLang="ru-RU" sz="800" smtClean="0"/>
              <a:t>-     виконують платіжні документи розпорядників та одержувачів бюджетних коштів. </a:t>
            </a:r>
          </a:p>
          <a:p>
            <a:pPr marL="0" indent="355600" algn="just" eaLnBrk="1" hangingPunct="1">
              <a:lnSpc>
                <a:spcPct val="80000"/>
              </a:lnSpc>
            </a:pPr>
            <a:endParaRPr lang="uk-UA" altLang="ru-RU" sz="800" smtClean="0"/>
          </a:p>
          <a:p>
            <a:pPr marL="0" indent="355600" algn="just" eaLnBrk="1" hangingPunct="1">
              <a:lnSpc>
                <a:spcPct val="80000"/>
              </a:lnSpc>
              <a:buFont typeface="Wingdings" panose="05000000000000000000" pitchFamily="2" charset="2"/>
              <a:buNone/>
            </a:pPr>
            <a:r>
              <a:rPr lang="uk-UA" altLang="ru-RU" sz="800" smtClean="0"/>
              <a:t>Слід зазначити, що на казначейське обслуговування видаткової частини бюджету, принциповою ознакою якого є здійснення видатків розпорядників бюджетних коштів шляхом оплати рахунків органами Державного казначейства, переведено близько 70 тисяч розпорядників та одержувачів коштів державного та місцевих бюджетів, яким відкрито понад 660 тисяч клієнтських рахунків. </a:t>
            </a:r>
          </a:p>
          <a:p>
            <a:pPr marL="0" indent="355600" algn="just" eaLnBrk="1" hangingPunct="1">
              <a:lnSpc>
                <a:spcPct val="80000"/>
              </a:lnSpc>
            </a:pPr>
            <a:endParaRPr lang="uk-UA" altLang="ru-RU" sz="800" smtClean="0"/>
          </a:p>
          <a:p>
            <a:pPr marL="0" indent="355600" algn="just" eaLnBrk="1" hangingPunct="1">
              <a:lnSpc>
                <a:spcPct val="80000"/>
              </a:lnSpc>
              <a:buFont typeface="Wingdings" panose="05000000000000000000" pitchFamily="2" charset="2"/>
              <a:buNone/>
            </a:pPr>
            <a:r>
              <a:rPr lang="uk-UA" altLang="ru-RU" sz="800" smtClean="0"/>
              <a:t>Організація роботи органів державного казначейства щодо обслуговування видаткової частини бюджетів здійснюється у такій послідовності:</a:t>
            </a:r>
          </a:p>
          <a:p>
            <a:pPr marL="0" indent="355600" algn="just" eaLnBrk="1" hangingPunct="1">
              <a:lnSpc>
                <a:spcPct val="80000"/>
              </a:lnSpc>
            </a:pPr>
            <a:endParaRPr lang="uk-UA" altLang="ru-RU" sz="800" smtClean="0"/>
          </a:p>
          <a:p>
            <a:pPr marL="0" indent="355600" algn="just" eaLnBrk="1" hangingPunct="1">
              <a:lnSpc>
                <a:spcPct val="80000"/>
              </a:lnSpc>
              <a:buFont typeface="Wingdings" panose="05000000000000000000" pitchFamily="2" charset="2"/>
              <a:buNone/>
            </a:pPr>
            <a:r>
              <a:rPr lang="uk-UA" altLang="ru-RU" sz="800" smtClean="0"/>
              <a:t>-     формування бази даних мережі розпорядників коштів;</a:t>
            </a:r>
          </a:p>
          <a:p>
            <a:pPr marL="0" indent="355600" algn="just" eaLnBrk="1" hangingPunct="1">
              <a:lnSpc>
                <a:spcPct val="80000"/>
              </a:lnSpc>
            </a:pPr>
            <a:endParaRPr lang="uk-UA" altLang="ru-RU" sz="800" smtClean="0"/>
          </a:p>
          <a:p>
            <a:pPr marL="0" indent="355600" algn="just" eaLnBrk="1" hangingPunct="1">
              <a:lnSpc>
                <a:spcPct val="80000"/>
              </a:lnSpc>
              <a:buFont typeface="Wingdings" panose="05000000000000000000" pitchFamily="2" charset="2"/>
              <a:buNone/>
            </a:pPr>
            <a:r>
              <a:rPr lang="uk-UA" altLang="ru-RU" sz="800" smtClean="0"/>
              <a:t>-     відображення в системі обліку державного казначейства бюджетних розписів;</a:t>
            </a:r>
          </a:p>
          <a:p>
            <a:pPr marL="0" indent="355600" algn="just" eaLnBrk="1" hangingPunct="1">
              <a:lnSpc>
                <a:spcPct val="80000"/>
              </a:lnSpc>
            </a:pPr>
            <a:endParaRPr lang="uk-UA" altLang="ru-RU" sz="800" smtClean="0"/>
          </a:p>
          <a:p>
            <a:pPr marL="0" indent="355600" algn="just" eaLnBrk="1" hangingPunct="1">
              <a:lnSpc>
                <a:spcPct val="80000"/>
              </a:lnSpc>
              <a:buFont typeface="Wingdings" panose="05000000000000000000" pitchFamily="2" charset="2"/>
              <a:buNone/>
            </a:pPr>
            <a:r>
              <a:rPr lang="uk-UA" altLang="ru-RU" sz="800" smtClean="0"/>
              <a:t>-     доведення розпорядником коштів планових показників бюджетних асигнувань забезпечення їх обліку та контролю;</a:t>
            </a:r>
          </a:p>
          <a:p>
            <a:pPr marL="0" indent="355600" algn="just" eaLnBrk="1" hangingPunct="1">
              <a:lnSpc>
                <a:spcPct val="80000"/>
              </a:lnSpc>
            </a:pPr>
            <a:endParaRPr lang="uk-UA" altLang="ru-RU" sz="800" smtClean="0"/>
          </a:p>
          <a:p>
            <a:pPr marL="0" indent="355600" algn="just" eaLnBrk="1" hangingPunct="1">
              <a:lnSpc>
                <a:spcPct val="80000"/>
              </a:lnSpc>
              <a:buFont typeface="Wingdings" panose="05000000000000000000" pitchFamily="2" charset="2"/>
              <a:buNone/>
            </a:pPr>
            <a:r>
              <a:rPr lang="uk-UA" altLang="ru-RU" sz="800" smtClean="0"/>
              <a:t>-     внесення змін до планових показників, що виникають у процесі виконання державного бюджету;</a:t>
            </a:r>
          </a:p>
          <a:p>
            <a:pPr marL="0" indent="355600" algn="just" eaLnBrk="1" hangingPunct="1">
              <a:lnSpc>
                <a:spcPct val="80000"/>
              </a:lnSpc>
            </a:pPr>
            <a:endParaRPr lang="uk-UA" altLang="ru-RU" sz="800" smtClean="0"/>
          </a:p>
          <a:p>
            <a:pPr marL="0" indent="355600" algn="just" eaLnBrk="1" hangingPunct="1">
              <a:lnSpc>
                <a:spcPct val="80000"/>
              </a:lnSpc>
              <a:buFont typeface="Wingdings" panose="05000000000000000000" pitchFamily="2" charset="2"/>
              <a:buNone/>
            </a:pPr>
            <a:r>
              <a:rPr lang="uk-UA" altLang="ru-RU" sz="800" smtClean="0"/>
              <a:t>-     відображення в обліку затверджених кошторисів, планів асигнувань загального фонду, спеціального фонду розпорядників бюджетних коштів, планів використання бюджетних коштів одержувачів, а також внесених до зазначених документів змін;</a:t>
            </a:r>
          </a:p>
          <a:p>
            <a:pPr marL="0" indent="355600" algn="just" eaLnBrk="1" hangingPunct="1">
              <a:lnSpc>
                <a:spcPct val="80000"/>
              </a:lnSpc>
            </a:pPr>
            <a:endParaRPr lang="uk-UA" altLang="ru-RU" sz="800" smtClean="0"/>
          </a:p>
          <a:p>
            <a:pPr marL="0" indent="355600" algn="just" eaLnBrk="1" hangingPunct="1">
              <a:lnSpc>
                <a:spcPct val="80000"/>
              </a:lnSpc>
              <a:buFont typeface="Wingdings" panose="05000000000000000000" pitchFamily="2" charset="2"/>
              <a:buNone/>
            </a:pPr>
            <a:r>
              <a:rPr lang="uk-UA" altLang="ru-RU" sz="800" smtClean="0"/>
              <a:t>-     облік та консолідація інформації за зобов’язаннями розпорядників та одержувачів бюджетних коштів та погашення зареєстрованих зобов’язань;</a:t>
            </a:r>
          </a:p>
          <a:p>
            <a:pPr marL="0" indent="355600" algn="just" eaLnBrk="1" hangingPunct="1">
              <a:lnSpc>
                <a:spcPct val="80000"/>
              </a:lnSpc>
            </a:pPr>
            <a:endParaRPr lang="uk-UA" altLang="ru-RU" sz="800" smtClean="0"/>
          </a:p>
          <a:p>
            <a:pPr marL="0" indent="355600" algn="just" eaLnBrk="1" hangingPunct="1">
              <a:lnSpc>
                <a:spcPct val="80000"/>
              </a:lnSpc>
              <a:buFont typeface="Wingdings" panose="05000000000000000000" pitchFamily="2" charset="2"/>
              <a:buNone/>
            </a:pPr>
            <a:r>
              <a:rPr lang="uk-UA" altLang="ru-RU" sz="800" smtClean="0"/>
              <a:t>-     проведення операцій щодо відкриття асигнувань за загальним і спеціальним фондами державного бюджету;</a:t>
            </a:r>
          </a:p>
          <a:p>
            <a:pPr marL="0" indent="355600" algn="just" eaLnBrk="1" hangingPunct="1">
              <a:lnSpc>
                <a:spcPct val="80000"/>
              </a:lnSpc>
            </a:pPr>
            <a:endParaRPr lang="uk-UA" altLang="ru-RU" sz="800" smtClean="0"/>
          </a:p>
          <a:p>
            <a:pPr marL="0" indent="355600" algn="just" eaLnBrk="1" hangingPunct="1">
              <a:lnSpc>
                <a:spcPct val="80000"/>
              </a:lnSpc>
              <a:buFont typeface="Wingdings" panose="05000000000000000000" pitchFamily="2" charset="2"/>
              <a:buNone/>
            </a:pPr>
            <a:r>
              <a:rPr lang="uk-UA" altLang="ru-RU" sz="800" smtClean="0"/>
              <a:t>-     перерахування міжбюджетних трансфертів та проведення операцій за взаємними розрахунками між державним та місцевими бюджетами;</a:t>
            </a:r>
          </a:p>
          <a:p>
            <a:pPr marL="0" indent="355600" algn="just" eaLnBrk="1" hangingPunct="1">
              <a:lnSpc>
                <a:spcPct val="80000"/>
              </a:lnSpc>
            </a:pPr>
            <a:endParaRPr lang="uk-UA" altLang="ru-RU" sz="800" smtClean="0"/>
          </a:p>
          <a:p>
            <a:pPr marL="0" indent="355600" algn="just" eaLnBrk="1" hangingPunct="1">
              <a:lnSpc>
                <a:spcPct val="80000"/>
              </a:lnSpc>
              <a:buFont typeface="Wingdings" panose="05000000000000000000" pitchFamily="2" charset="2"/>
              <a:buNone/>
            </a:pPr>
            <a:r>
              <a:rPr lang="uk-UA" altLang="ru-RU" sz="800" smtClean="0"/>
              <a:t>-     проведення платежів з обслуговування боргових зобов’язань держави.</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09600" y="152400"/>
            <a:ext cx="8305800" cy="1295400"/>
          </a:xfrm>
        </p:spPr>
        <p:txBody>
          <a:bodyPr/>
          <a:lstStyle/>
          <a:p>
            <a:pPr algn="ctr" eaLnBrk="1" hangingPunct="1">
              <a:defRPr/>
            </a:pPr>
            <a:r>
              <a:rPr lang="ru-RU" sz="2400" smtClean="0"/>
              <a:t>Довідка про відкриті асигнування загального фонду державного бюджету у січні 2010 року (без урахування видатків на обслуговування державного боргу та міжбюджетних трансфертів) станом на 01.02.2010</a:t>
            </a:r>
            <a:endParaRPr lang="uk-UA" sz="2400" smtClean="0"/>
          </a:p>
        </p:txBody>
      </p:sp>
      <p:pic>
        <p:nvPicPr>
          <p:cNvPr id="18435"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0" y="1600200"/>
            <a:ext cx="8991600" cy="5257800"/>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ctr" eaLnBrk="1" hangingPunct="1">
              <a:defRPr/>
            </a:pPr>
            <a:r>
              <a:rPr lang="uk-UA" sz="2400" smtClean="0"/>
              <a:t>Дані про наявність дебіторської та кредиторської заборгованості установ та організацій, які отримують кошти кошти державного або місцевих бюджетів, станом на 01.01.2010 року</a:t>
            </a:r>
          </a:p>
        </p:txBody>
      </p:sp>
      <p:pic>
        <p:nvPicPr>
          <p:cNvPr id="19459"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0" y="1981200"/>
            <a:ext cx="9144000" cy="4876800"/>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spect="1" noChangeArrowheads="1"/>
          </p:cNvSpPr>
          <p:nvPr>
            <p:ph type="title"/>
          </p:nvPr>
        </p:nvSpPr>
        <p:spPr/>
        <p:txBody>
          <a:bodyPr/>
          <a:lstStyle/>
          <a:p>
            <a:pPr algn="ctr" eaLnBrk="1" hangingPunct="1">
              <a:defRPr/>
            </a:pPr>
            <a:r>
              <a:rPr lang="uk-UA" sz="3200" smtClean="0"/>
              <a:t>Видатки </a:t>
            </a:r>
            <a:r>
              <a:rPr lang="ru-RU" sz="3200" smtClean="0"/>
              <a:t> Державного бюджету України</a:t>
            </a:r>
            <a:br>
              <a:rPr lang="ru-RU" sz="3200" smtClean="0"/>
            </a:br>
            <a:r>
              <a:rPr lang="ru-RU" sz="3200" smtClean="0"/>
              <a:t>за січень-грудень 2009 року</a:t>
            </a:r>
            <a:endParaRPr lang="uk-UA" sz="3200" smtClean="0"/>
          </a:p>
        </p:txBody>
      </p:sp>
      <p:pic>
        <p:nvPicPr>
          <p:cNvPr id="20483"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eaLnBrk="1" hangingPunct="1">
              <a:defRPr/>
            </a:pPr>
            <a:r>
              <a:rPr lang="uk-UA" sz="3600" smtClean="0"/>
              <a:t>Видатки зведеного бюджету України за січень – грудень 2009 року</a:t>
            </a:r>
          </a:p>
        </p:txBody>
      </p:sp>
      <p:pic>
        <p:nvPicPr>
          <p:cNvPr id="21507"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endParaRPr lang="en-US" smtClean="0"/>
          </a:p>
        </p:txBody>
      </p:sp>
      <p:sp>
        <p:nvSpPr>
          <p:cNvPr id="12291" name="Rectangle 3"/>
          <p:cNvSpPr>
            <a:spLocks noGrp="1" noChangeArrowheads="1"/>
          </p:cNvSpPr>
          <p:nvPr>
            <p:ph type="body" idx="1"/>
          </p:nvPr>
        </p:nvSpPr>
        <p:spPr/>
        <p:txBody>
          <a:bodyPr/>
          <a:lstStyle/>
          <a:p>
            <a:pPr eaLnBrk="1" hangingPunct="1"/>
            <a:endParaRPr lang="en-US" altLang="ru-RU" smtClean="0"/>
          </a:p>
        </p:txBody>
      </p:sp>
      <p:pic>
        <p:nvPicPr>
          <p:cNvPr id="4100" name="Picture 4" descr="7997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withEffect" nodePh="1">
                                  <p:stCondLst>
                                    <p:cond delay="0"/>
                                  </p:stCondLst>
                                  <p:endCondLst>
                                    <p:cond evt="begin" delay="0">
                                      <p:tn val="5"/>
                                    </p:cond>
                                  </p:endCondLst>
                                  <p:childTnLst>
                                    <p:set>
                                      <p:cBhvr>
                                        <p:cTn id="6" dur="1" fill="hold">
                                          <p:stCondLst>
                                            <p:cond delay="0"/>
                                          </p:stCondLst>
                                        </p:cTn>
                                        <p:tgtEl>
                                          <p:spTgt spid="12290"/>
                                        </p:tgtEl>
                                        <p:attrNameLst>
                                          <p:attrName>style.visibility</p:attrName>
                                        </p:attrNameLst>
                                      </p:cBhvr>
                                      <p:to>
                                        <p:strVal val="visible"/>
                                      </p:to>
                                    </p:set>
                                    <p:anim calcmode="lin" valueType="num">
                                      <p:cBhvr>
                                        <p:cTn id="7" dur="500" fill="hold"/>
                                        <p:tgtEl>
                                          <p:spTgt spid="12290"/>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12290"/>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12290"/>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12290"/>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9" presetClass="entr" presetSubtype="0" accel="100000" fill="hold" grpId="0" nodeType="clickEffect" nodePh="1">
                                  <p:stCondLst>
                                    <p:cond delay="0"/>
                                  </p:stCondLst>
                                  <p:endCondLst>
                                    <p:cond evt="begin" delay="0">
                                      <p:tn val="13"/>
                                    </p:cond>
                                  </p:endCondLst>
                                  <p:childTnLst>
                                    <p:set>
                                      <p:cBhvr>
                                        <p:cTn id="14" dur="1" fill="hold">
                                          <p:stCondLst>
                                            <p:cond delay="0"/>
                                          </p:stCondLst>
                                        </p:cTn>
                                        <p:tgtEl>
                                          <p:spTgt spid="12291">
                                            <p:txEl>
                                              <p:pRg st="0" end="0"/>
                                            </p:txEl>
                                          </p:spTgt>
                                        </p:tgtEl>
                                        <p:attrNameLst>
                                          <p:attrName>style.visibility</p:attrName>
                                        </p:attrNameLst>
                                      </p:cBhvr>
                                      <p:to>
                                        <p:strVal val="visible"/>
                                      </p:to>
                                    </p:set>
                                    <p:anim calcmode="lin" valueType="num">
                                      <p:cBhvr>
                                        <p:cTn id="15" dur="500" fill="hold"/>
                                        <p:tgtEl>
                                          <p:spTgt spid="12291">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12291">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12291">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122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9" presetClass="exit" presetSubtype="0" decel="100000" fill="hold" grpId="1" nodeType="clickEffect" nodePh="1">
                                  <p:stCondLst>
                                    <p:cond delay="0"/>
                                  </p:stCondLst>
                                  <p:endCondLst>
                                    <p:cond evt="begin" delay="0">
                                      <p:tn val="21"/>
                                    </p:cond>
                                  </p:endCondLst>
                                  <p:childTnLst>
                                    <p:anim calcmode="lin" valueType="num">
                                      <p:cBhvr>
                                        <p:cTn id="22" dur="500" fill="hold"/>
                                        <p:tgtEl>
                                          <p:spTgt spid="12290"/>
                                        </p:tgtEl>
                                        <p:attrNameLst>
                                          <p:attrName>ppt_h</p:attrName>
                                        </p:attrNameLst>
                                      </p:cBhvr>
                                      <p:tavLst>
                                        <p:tav tm="0">
                                          <p:val>
                                            <p:strVal val="ppt_h"/>
                                          </p:val>
                                        </p:tav>
                                        <p:tav tm="50000">
                                          <p:val>
                                            <p:strVal val="ppt_h/20"/>
                                          </p:val>
                                        </p:tav>
                                        <p:tav tm="100000">
                                          <p:val>
                                            <p:strVal val="ppt_h/20"/>
                                          </p:val>
                                        </p:tav>
                                      </p:tavLst>
                                    </p:anim>
                                    <p:anim calcmode="lin" valueType="num">
                                      <p:cBhvr>
                                        <p:cTn id="23" dur="500" fill="hold"/>
                                        <p:tgtEl>
                                          <p:spTgt spid="12290"/>
                                        </p:tgtEl>
                                        <p:attrNameLst>
                                          <p:attrName>ppt_w</p:attrName>
                                        </p:attrNameLst>
                                      </p:cBhvr>
                                      <p:tavLst>
                                        <p:tav tm="0">
                                          <p:val>
                                            <p:strVal val="ppt_w"/>
                                          </p:val>
                                        </p:tav>
                                        <p:tav tm="50000">
                                          <p:val>
                                            <p:strVal val="ppt_w+.3"/>
                                          </p:val>
                                        </p:tav>
                                        <p:tav tm="100000">
                                          <p:val>
                                            <p:strVal val="ppt_w+.3"/>
                                          </p:val>
                                        </p:tav>
                                      </p:tavLst>
                                    </p:anim>
                                    <p:anim calcmode="lin" valueType="num">
                                      <p:cBhvr>
                                        <p:cTn id="24" dur="500" fill="hold"/>
                                        <p:tgtEl>
                                          <p:spTgt spid="12290"/>
                                        </p:tgtEl>
                                        <p:attrNameLst>
                                          <p:attrName>ppt_x</p:attrName>
                                        </p:attrNameLst>
                                      </p:cBhvr>
                                      <p:tavLst>
                                        <p:tav tm="0">
                                          <p:val>
                                            <p:strVal val="ppt_x"/>
                                          </p:val>
                                        </p:tav>
                                        <p:tav tm="50000">
                                          <p:val>
                                            <p:strVal val="ppt_x"/>
                                          </p:val>
                                        </p:tav>
                                        <p:tav tm="100000">
                                          <p:val>
                                            <p:strVal val="ppt_x-.3"/>
                                          </p:val>
                                        </p:tav>
                                      </p:tavLst>
                                    </p:anim>
                                    <p:anim calcmode="lin" valueType="num">
                                      <p:cBhvr>
                                        <p:cTn id="25" dur="500" fill="hold"/>
                                        <p:tgtEl>
                                          <p:spTgt spid="12290"/>
                                        </p:tgtEl>
                                        <p:attrNameLst>
                                          <p:attrName>ppt_y</p:attrName>
                                        </p:attrNameLst>
                                      </p:cBhvr>
                                      <p:tavLst>
                                        <p:tav tm="0">
                                          <p:val>
                                            <p:strVal val="ppt_y"/>
                                          </p:val>
                                        </p:tav>
                                        <p:tav tm="100000">
                                          <p:val>
                                            <p:strVal val="ppt_y"/>
                                          </p:val>
                                        </p:tav>
                                      </p:tavLst>
                                    </p:anim>
                                    <p:set>
                                      <p:cBhvr>
                                        <p:cTn id="26" dur="1" fill="hold">
                                          <p:stCondLst>
                                            <p:cond delay="499"/>
                                          </p:stCondLst>
                                        </p:cTn>
                                        <p:tgtEl>
                                          <p:spTgt spid="12290"/>
                                        </p:tgtEl>
                                        <p:attrNameLst>
                                          <p:attrName>style.visibility</p:attrName>
                                        </p:attrNameLst>
                                      </p:cBhvr>
                                      <p:to>
                                        <p:strVal val="hidden"/>
                                      </p:to>
                                    </p:set>
                                  </p:childTnLst>
                                </p:cTn>
                              </p:par>
                              <p:par>
                                <p:cTn id="27" presetID="39" presetClass="exit" presetSubtype="0" decel="100000" fill="hold" grpId="1" nodeType="withEffect" nodePh="1">
                                  <p:stCondLst>
                                    <p:cond delay="0"/>
                                  </p:stCondLst>
                                  <p:endCondLst>
                                    <p:cond evt="begin" delay="0">
                                      <p:tn val="27"/>
                                    </p:cond>
                                  </p:endCondLst>
                                  <p:childTnLst>
                                    <p:anim calcmode="lin" valueType="num">
                                      <p:cBhvr>
                                        <p:cTn id="28" dur="500" fill="hold"/>
                                        <p:tgtEl>
                                          <p:spTgt spid="12291">
                                            <p:txEl>
                                              <p:pRg st="0" end="0"/>
                                            </p:txEl>
                                          </p:spTgt>
                                        </p:tgtEl>
                                        <p:attrNameLst>
                                          <p:attrName>ppt_h</p:attrName>
                                        </p:attrNameLst>
                                      </p:cBhvr>
                                      <p:tavLst>
                                        <p:tav tm="0">
                                          <p:val>
                                            <p:strVal val="ppt_h"/>
                                          </p:val>
                                        </p:tav>
                                        <p:tav tm="50000">
                                          <p:val>
                                            <p:strVal val="ppt_h/20"/>
                                          </p:val>
                                        </p:tav>
                                        <p:tav tm="100000">
                                          <p:val>
                                            <p:strVal val="ppt_h/20"/>
                                          </p:val>
                                        </p:tav>
                                      </p:tavLst>
                                    </p:anim>
                                    <p:anim calcmode="lin" valueType="num">
                                      <p:cBhvr>
                                        <p:cTn id="29" dur="500" fill="hold"/>
                                        <p:tgtEl>
                                          <p:spTgt spid="12291">
                                            <p:txEl>
                                              <p:pRg st="0" end="0"/>
                                            </p:txEl>
                                          </p:spTgt>
                                        </p:tgtEl>
                                        <p:attrNameLst>
                                          <p:attrName>ppt_w</p:attrName>
                                        </p:attrNameLst>
                                      </p:cBhvr>
                                      <p:tavLst>
                                        <p:tav tm="0">
                                          <p:val>
                                            <p:strVal val="ppt_w"/>
                                          </p:val>
                                        </p:tav>
                                        <p:tav tm="50000">
                                          <p:val>
                                            <p:strVal val="ppt_w+.3"/>
                                          </p:val>
                                        </p:tav>
                                        <p:tav tm="100000">
                                          <p:val>
                                            <p:strVal val="ppt_w+.3"/>
                                          </p:val>
                                        </p:tav>
                                      </p:tavLst>
                                    </p:anim>
                                    <p:anim calcmode="lin" valueType="num">
                                      <p:cBhvr>
                                        <p:cTn id="30" dur="500" fill="hold"/>
                                        <p:tgtEl>
                                          <p:spTgt spid="12291">
                                            <p:txEl>
                                              <p:pRg st="0" end="0"/>
                                            </p:txEl>
                                          </p:spTgt>
                                        </p:tgtEl>
                                        <p:attrNameLst>
                                          <p:attrName>ppt_x</p:attrName>
                                        </p:attrNameLst>
                                      </p:cBhvr>
                                      <p:tavLst>
                                        <p:tav tm="0">
                                          <p:val>
                                            <p:strVal val="ppt_x"/>
                                          </p:val>
                                        </p:tav>
                                        <p:tav tm="50000">
                                          <p:val>
                                            <p:strVal val="ppt_x"/>
                                          </p:val>
                                        </p:tav>
                                        <p:tav tm="100000">
                                          <p:val>
                                            <p:strVal val="ppt_x-.3"/>
                                          </p:val>
                                        </p:tav>
                                      </p:tavLst>
                                    </p:anim>
                                    <p:anim calcmode="lin" valueType="num">
                                      <p:cBhvr>
                                        <p:cTn id="31" dur="500" fill="hold"/>
                                        <p:tgtEl>
                                          <p:spTgt spid="12291">
                                            <p:txEl>
                                              <p:pRg st="0" end="0"/>
                                            </p:txEl>
                                          </p:spTgt>
                                        </p:tgtEl>
                                        <p:attrNameLst>
                                          <p:attrName>ppt_y</p:attrName>
                                        </p:attrNameLst>
                                      </p:cBhvr>
                                      <p:tavLst>
                                        <p:tav tm="0">
                                          <p:val>
                                            <p:strVal val="ppt_y"/>
                                          </p:val>
                                        </p:tav>
                                        <p:tav tm="100000">
                                          <p:val>
                                            <p:strVal val="ppt_y"/>
                                          </p:val>
                                        </p:tav>
                                      </p:tavLst>
                                    </p:anim>
                                    <p:set>
                                      <p:cBhvr>
                                        <p:cTn id="32" dur="1" fill="hold">
                                          <p:stCondLst>
                                            <p:cond delay="499"/>
                                          </p:stCondLst>
                                        </p:cTn>
                                        <p:tgtEl>
                                          <p:spTgt spid="12291">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0" grpId="1"/>
      <p:bldP spid="12291" grpId="0" build="p"/>
      <p:bldP spid="12291" grpId="1"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endParaRPr lang="en-US" smtClean="0"/>
          </a:p>
        </p:txBody>
      </p:sp>
      <p:pic>
        <p:nvPicPr>
          <p:cNvPr id="22531"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0" y="152400"/>
            <a:ext cx="9144000" cy="6705600"/>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defRPr/>
            </a:pPr>
            <a:endParaRPr lang="en-US" smtClean="0"/>
          </a:p>
        </p:txBody>
      </p:sp>
      <p:pic>
        <p:nvPicPr>
          <p:cNvPr id="23555"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endParaRPr lang="en-US" smtClean="0"/>
          </a:p>
        </p:txBody>
      </p:sp>
      <p:sp>
        <p:nvSpPr>
          <p:cNvPr id="24579" name="Rectangle 3"/>
          <p:cNvSpPr>
            <a:spLocks noGrp="1" noChangeArrowheads="1"/>
          </p:cNvSpPr>
          <p:nvPr>
            <p:ph type="body" idx="1"/>
          </p:nvPr>
        </p:nvSpPr>
        <p:spPr/>
        <p:txBody>
          <a:bodyPr/>
          <a:lstStyle/>
          <a:p>
            <a:pPr eaLnBrk="1" hangingPunct="1"/>
            <a:endParaRPr lang="en-US" altLang="ru-RU" smtClean="0"/>
          </a:p>
        </p:txBody>
      </p:sp>
      <p:pic>
        <p:nvPicPr>
          <p:cNvPr id="2458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228600"/>
            <a:ext cx="7772400" cy="1143000"/>
          </a:xfrm>
        </p:spPr>
        <p:txBody>
          <a:bodyPr/>
          <a:lstStyle/>
          <a:p>
            <a:pPr algn="ctr" eaLnBrk="1" hangingPunct="1">
              <a:defRPr/>
            </a:pPr>
            <a:r>
              <a:rPr lang="uk-UA" sz="3600" smtClean="0"/>
              <a:t>Кредитування Державного бюджету України за січень – грудень 2009 році</a:t>
            </a:r>
          </a:p>
        </p:txBody>
      </p:sp>
      <p:pic>
        <p:nvPicPr>
          <p:cNvPr id="25603"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152400" y="1600200"/>
            <a:ext cx="8991600" cy="4419600"/>
          </a:xfr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228600"/>
            <a:ext cx="7772400" cy="1143000"/>
          </a:xfrm>
        </p:spPr>
        <p:txBody>
          <a:bodyPr/>
          <a:lstStyle/>
          <a:p>
            <a:pPr algn="ctr" eaLnBrk="1" hangingPunct="1">
              <a:defRPr/>
            </a:pPr>
            <a:r>
              <a:rPr lang="uk-UA" sz="2800" smtClean="0"/>
              <a:t>Довідка по міжбюджетних трансфертах за січень – лютий 2010 року станом на 15.02.2010р.</a:t>
            </a:r>
          </a:p>
        </p:txBody>
      </p:sp>
      <p:pic>
        <p:nvPicPr>
          <p:cNvPr id="26627"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0" y="1371600"/>
            <a:ext cx="9144000" cy="5486400"/>
          </a:xfr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09600" y="304800"/>
            <a:ext cx="7772400" cy="1143000"/>
          </a:xfrm>
        </p:spPr>
        <p:txBody>
          <a:bodyPr/>
          <a:lstStyle/>
          <a:p>
            <a:pPr algn="ctr" eaLnBrk="1" hangingPunct="1">
              <a:defRPr/>
            </a:pPr>
            <a:r>
              <a:rPr lang="uk-UA" sz="2400" smtClean="0"/>
              <a:t>Розрахунки за борговими зобов</a:t>
            </a:r>
            <a:r>
              <a:rPr lang="en-US" sz="2400" smtClean="0"/>
              <a:t>’</a:t>
            </a:r>
            <a:r>
              <a:rPr lang="uk-UA" sz="2400" smtClean="0"/>
              <a:t>язаннями держави по загальному фонду державного бюджету за січень – лютий 2010 року станом на 15.02.2010р.</a:t>
            </a:r>
          </a:p>
        </p:txBody>
      </p:sp>
      <p:sp>
        <p:nvSpPr>
          <p:cNvPr id="27651" name="Rectangle 3"/>
          <p:cNvSpPr>
            <a:spLocks noGrp="1" noChangeArrowheads="1"/>
          </p:cNvSpPr>
          <p:nvPr>
            <p:ph type="body" idx="1"/>
          </p:nvPr>
        </p:nvSpPr>
        <p:spPr>
          <a:xfrm>
            <a:off x="609600" y="1524000"/>
            <a:ext cx="8153400" cy="5334000"/>
          </a:xfrm>
        </p:spPr>
        <p:txBody>
          <a:bodyPr/>
          <a:lstStyle/>
          <a:p>
            <a:pPr marL="0" indent="355600" algn="just" eaLnBrk="1" hangingPunct="1">
              <a:lnSpc>
                <a:spcPct val="80000"/>
              </a:lnSpc>
              <a:buFont typeface="Wingdings" panose="05000000000000000000" pitchFamily="2" charset="2"/>
              <a:buNone/>
            </a:pPr>
            <a:r>
              <a:rPr lang="ru-RU" altLang="ru-RU" sz="1200" smtClean="0"/>
              <a:t>Погашення державного боргу та сплата відсотків по ньому як зовнішнім, так і внутрішнім кредиторам у січні - лютому 2010 року здійснюються вчасно.</a:t>
            </a:r>
          </a:p>
          <a:p>
            <a:pPr marL="0" indent="355600" algn="just" eaLnBrk="1" hangingPunct="1">
              <a:lnSpc>
                <a:spcPct val="80000"/>
              </a:lnSpc>
              <a:buFont typeface="Wingdings" panose="05000000000000000000" pitchFamily="2" charset="2"/>
              <a:buNone/>
            </a:pPr>
            <a:r>
              <a:rPr lang="ru-RU" altLang="ru-RU" sz="1200" smtClean="0"/>
              <a:t> </a:t>
            </a:r>
          </a:p>
          <a:p>
            <a:pPr marL="0" indent="355600" algn="just" eaLnBrk="1" hangingPunct="1">
              <a:lnSpc>
                <a:spcPct val="80000"/>
              </a:lnSpc>
            </a:pPr>
            <a:endParaRPr lang="ru-RU" altLang="ru-RU" sz="1200" smtClean="0"/>
          </a:p>
          <a:p>
            <a:pPr marL="0" indent="355600" algn="just" eaLnBrk="1" hangingPunct="1">
              <a:lnSpc>
                <a:spcPct val="80000"/>
              </a:lnSpc>
              <a:buFont typeface="Wingdings" panose="05000000000000000000" pitchFamily="2" charset="2"/>
              <a:buNone/>
            </a:pPr>
            <a:r>
              <a:rPr lang="ru-RU" altLang="ru-RU" sz="1200" smtClean="0"/>
              <a:t>На видатки з обслуговування державного боргу тимчасовим помісячним розписом асигнувань загального фонду Державного бюджету України на січень-лютий 2010 року передбачено асигнувань у сумі 1 107,9 млн.грн., станом на 15.02.2010 видатки становлять 701.7 млн.грн., (у т.ч. по внутрішньому – 393.6 млн.грн., по зовнішньому – 308.1 млн.грн.), що на 406.2 млн.грн. менше та становить 63.3 відсотка. </a:t>
            </a:r>
          </a:p>
          <a:p>
            <a:pPr marL="0" indent="355600" algn="just" eaLnBrk="1" hangingPunct="1">
              <a:lnSpc>
                <a:spcPct val="80000"/>
              </a:lnSpc>
              <a:buFont typeface="Wingdings" panose="05000000000000000000" pitchFamily="2" charset="2"/>
              <a:buNone/>
            </a:pPr>
            <a:r>
              <a:rPr lang="ru-RU" altLang="ru-RU" sz="1200" smtClean="0"/>
              <a:t> </a:t>
            </a:r>
          </a:p>
          <a:p>
            <a:pPr marL="0" indent="355600" algn="just" eaLnBrk="1" hangingPunct="1">
              <a:lnSpc>
                <a:spcPct val="80000"/>
              </a:lnSpc>
            </a:pPr>
            <a:endParaRPr lang="ru-RU" altLang="ru-RU" sz="1200" smtClean="0"/>
          </a:p>
          <a:p>
            <a:pPr marL="0" indent="355600" algn="just" eaLnBrk="1" hangingPunct="1">
              <a:lnSpc>
                <a:spcPct val="80000"/>
              </a:lnSpc>
              <a:buFont typeface="Wingdings" panose="05000000000000000000" pitchFamily="2" charset="2"/>
              <a:buNone/>
            </a:pPr>
            <a:r>
              <a:rPr lang="ru-RU" altLang="ru-RU" sz="1200" smtClean="0"/>
              <a:t>На погашення державного боргу тимчасовим помісячним розписом фінансування загального фонду Державного бюджету України на січень-лютий 2010 року передбачено витрат бюджету у сумі 2 303,5 млн.грн., станом на 15.02.2010 витрати становлять 2 153.3 млн.грн. (у т.ч. по внутрішньому – 1 644.3 млн.грн., по зовнішньому – 509,0 млн.грн)., що на 150.2 млн.грн. менше та становить 93,5 відсотка.</a:t>
            </a:r>
          </a:p>
          <a:p>
            <a:pPr marL="0" indent="355600" algn="just" eaLnBrk="1" hangingPunct="1">
              <a:lnSpc>
                <a:spcPct val="80000"/>
              </a:lnSpc>
              <a:buFont typeface="Wingdings" panose="05000000000000000000" pitchFamily="2" charset="2"/>
              <a:buNone/>
            </a:pPr>
            <a:r>
              <a:rPr lang="ru-RU" altLang="ru-RU" sz="1200" smtClean="0"/>
              <a:t> </a:t>
            </a:r>
          </a:p>
          <a:p>
            <a:pPr marL="0" indent="355600" algn="just" eaLnBrk="1" hangingPunct="1">
              <a:lnSpc>
                <a:spcPct val="80000"/>
              </a:lnSpc>
            </a:pPr>
            <a:endParaRPr lang="ru-RU" altLang="ru-RU" sz="1200" smtClean="0"/>
          </a:p>
          <a:p>
            <a:pPr marL="0" indent="355600" algn="just" eaLnBrk="1" hangingPunct="1">
              <a:lnSpc>
                <a:spcPct val="80000"/>
              </a:lnSpc>
              <a:buFont typeface="Wingdings" panose="05000000000000000000" pitchFamily="2" charset="2"/>
              <a:buNone/>
            </a:pPr>
            <a:r>
              <a:rPr lang="ru-RU" altLang="ru-RU" sz="1200" smtClean="0"/>
              <a:t>Державні запозичення передбачено тимчасовим розписом фінансування загального фонду Державного бюджету України на січень-лютий 2010 року по загальному фонду державного бюджету у сумі 2 278,5 млн.грн., фактично станом на 15.02.2010 до загального фонду державного бюджету надійшло по внутрішніх державних запозиченнях 3 979,6 млн.гривень.</a:t>
            </a:r>
          </a:p>
          <a:p>
            <a:pPr marL="0" indent="355600" algn="just" eaLnBrk="1" hangingPunct="1">
              <a:lnSpc>
                <a:spcPct val="80000"/>
              </a:lnSpc>
            </a:pPr>
            <a:endParaRPr lang="ru-RU" altLang="ru-RU" sz="1200" smtClean="0"/>
          </a:p>
          <a:p>
            <a:pPr marL="0" indent="355600" algn="just" eaLnBrk="1" hangingPunct="1">
              <a:lnSpc>
                <a:spcPct val="80000"/>
              </a:lnSpc>
              <a:buFont typeface="Wingdings" panose="05000000000000000000" pitchFamily="2" charset="2"/>
              <a:buNone/>
            </a:pPr>
            <a:r>
              <a:rPr lang="ru-RU" altLang="ru-RU" sz="1200" smtClean="0"/>
              <a:t> (в т.ч.: по внутрішніх – 43 484,6 млн.грн., зовнішніх – 40 073,9 млн.грн).</a:t>
            </a:r>
          </a:p>
          <a:p>
            <a:pPr marL="0" indent="355600" algn="just" eaLnBrk="1" hangingPunct="1">
              <a:lnSpc>
                <a:spcPct val="80000"/>
              </a:lnSpc>
            </a:pPr>
            <a:endParaRPr lang="ru-RU" altLang="ru-RU" sz="1200" smtClean="0"/>
          </a:p>
          <a:p>
            <a:pPr marL="0" indent="355600" algn="just" eaLnBrk="1" hangingPunct="1">
              <a:lnSpc>
                <a:spcPct val="80000"/>
              </a:lnSpc>
              <a:buFont typeface="Wingdings" panose="05000000000000000000" pitchFamily="2" charset="2"/>
              <a:buNone/>
            </a:pPr>
            <a:r>
              <a:rPr lang="ru-RU" altLang="ru-RU" sz="1200" smtClean="0"/>
              <a:t>У рахунок погашення заборгованості перед державним бюджетом підприємств-позичальників за іноземними кредитами, залученими під державні гарантії та за субкредитними угодами, укладеними в рамках спільних проектів зі Світовим банком та Європейським банком реконструкції і розвитку, тимчасовим помісячним розписом повернення кредитів на січень-лютий 2010 року передбачено надходжень у сумі 76,3 млн.грн., станом на 15.02.2010 до державного бюджету надійшло 43,2 млн. грн., що на 33,1 млн.грн. менше. та становить 56,6 відсотка.</a:t>
            </a:r>
          </a:p>
          <a:p>
            <a:pPr marL="0" indent="355600" eaLnBrk="1" hangingPunct="1">
              <a:lnSpc>
                <a:spcPct val="80000"/>
              </a:lnSpc>
              <a:buFont typeface="Wingdings" panose="05000000000000000000" pitchFamily="2" charset="2"/>
              <a:buNone/>
            </a:pPr>
            <a:endParaRPr lang="uk-UA" altLang="ru-RU" sz="12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09600" y="228600"/>
            <a:ext cx="7772400" cy="1143000"/>
          </a:xfrm>
        </p:spPr>
        <p:txBody>
          <a:bodyPr/>
          <a:lstStyle/>
          <a:p>
            <a:pPr algn="ctr" eaLnBrk="1" hangingPunct="1">
              <a:defRPr/>
            </a:pPr>
            <a:r>
              <a:rPr lang="uk-UA" sz="3200" smtClean="0"/>
              <a:t>Інформація про надання та погашення короткострокових позичок, що надаються місцевим бюджетам за рахунок ЄКР</a:t>
            </a:r>
          </a:p>
        </p:txBody>
      </p:sp>
      <p:pic>
        <p:nvPicPr>
          <p:cNvPr id="28675"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0" y="1524000"/>
            <a:ext cx="9144000" cy="5334000"/>
          </a:xfr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1"/>
          </p:nvPr>
        </p:nvSpPr>
        <p:spPr/>
        <p:txBody>
          <a:bodyPr/>
          <a:lstStyle/>
          <a:p>
            <a:pPr algn="ctr" eaLnBrk="1" hangingPunct="1">
              <a:buFont typeface="Wingdings" panose="05000000000000000000" pitchFamily="2" charset="2"/>
              <a:buNone/>
            </a:pPr>
            <a:endParaRPr lang="uk-UA" altLang="ru-RU" smtClean="0"/>
          </a:p>
          <a:p>
            <a:pPr algn="ctr" eaLnBrk="1" hangingPunct="1">
              <a:buFont typeface="Wingdings" panose="05000000000000000000" pitchFamily="2" charset="2"/>
              <a:buNone/>
            </a:pPr>
            <a:endParaRPr lang="uk-UA" altLang="ru-RU" smtClean="0"/>
          </a:p>
          <a:p>
            <a:pPr algn="ctr" eaLnBrk="1" hangingPunct="1">
              <a:buFont typeface="Wingdings" panose="05000000000000000000" pitchFamily="2" charset="2"/>
              <a:buNone/>
            </a:pPr>
            <a:r>
              <a:rPr lang="uk-UA" altLang="ru-RU" sz="4400" smtClean="0">
                <a:latin typeface="Jokerman" panose="04090605060D06020702" pitchFamily="82" charset="0"/>
              </a:rPr>
              <a:t>Дякую за увагу!!!</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381000"/>
            <a:ext cx="7772400" cy="1066800"/>
          </a:xfrm>
        </p:spPr>
        <p:txBody>
          <a:bodyPr/>
          <a:lstStyle/>
          <a:p>
            <a:pPr algn="ctr" eaLnBrk="1" hangingPunct="1">
              <a:defRPr/>
            </a:pPr>
            <a:r>
              <a:rPr lang="uk-UA" sz="4000" dirty="0" smtClean="0"/>
              <a:t>Діючий голова Державного казначейства України</a:t>
            </a:r>
          </a:p>
        </p:txBody>
      </p:sp>
      <p:sp>
        <p:nvSpPr>
          <p:cNvPr id="5123" name="Rectangle 3"/>
          <p:cNvSpPr>
            <a:spLocks noGrp="1" noChangeArrowheads="1"/>
          </p:cNvSpPr>
          <p:nvPr>
            <p:ph type="body" idx="1"/>
          </p:nvPr>
        </p:nvSpPr>
        <p:spPr>
          <a:xfrm>
            <a:off x="381000" y="1981200"/>
            <a:ext cx="8534400" cy="4648200"/>
          </a:xfrm>
        </p:spPr>
        <p:txBody>
          <a:bodyPr/>
          <a:lstStyle/>
          <a:p>
            <a:pPr marL="2425700" indent="0" algn="just" eaLnBrk="1" hangingPunct="1">
              <a:lnSpc>
                <a:spcPct val="80000"/>
              </a:lnSpc>
              <a:buFont typeface="Wingdings" panose="05000000000000000000" pitchFamily="2" charset="2"/>
              <a:buNone/>
            </a:pPr>
            <a:r>
              <a:rPr lang="uk-UA" altLang="ru-RU" sz="1000" smtClean="0"/>
              <a:t>СЛЮЗ ТЕТЯНА ЯРОСЛАВІВНА</a:t>
            </a:r>
          </a:p>
          <a:p>
            <a:pPr marL="2425700" indent="0" algn="just" eaLnBrk="1" hangingPunct="1">
              <a:lnSpc>
                <a:spcPct val="80000"/>
              </a:lnSpc>
              <a:buFont typeface="Wingdings" panose="05000000000000000000" pitchFamily="2" charset="2"/>
              <a:buNone/>
            </a:pPr>
            <a:r>
              <a:rPr lang="uk-UA" altLang="ru-RU" sz="1000" smtClean="0"/>
              <a:t>Народилася 9 квітня 1965 року на Львівщині.</a:t>
            </a:r>
          </a:p>
          <a:p>
            <a:pPr marL="2425700" indent="0" algn="just" eaLnBrk="1" hangingPunct="1">
              <a:lnSpc>
                <a:spcPct val="80000"/>
              </a:lnSpc>
              <a:buFont typeface="Wingdings" panose="05000000000000000000" pitchFamily="2" charset="2"/>
              <a:buNone/>
            </a:pPr>
            <a:endParaRPr lang="uk-UA" altLang="ru-RU" sz="1000" smtClean="0"/>
          </a:p>
          <a:p>
            <a:pPr marL="2425700" indent="0" algn="just" eaLnBrk="1" hangingPunct="1">
              <a:lnSpc>
                <a:spcPct val="80000"/>
              </a:lnSpc>
            </a:pPr>
            <a:r>
              <a:rPr lang="uk-UA" altLang="ru-RU" sz="1000" smtClean="0"/>
              <a:t>1982–1987 рр. — навчання у Львівському державному університеті ім. І. Я. Франка (економічний факультет).</a:t>
            </a:r>
          </a:p>
          <a:p>
            <a:pPr marL="2425700" indent="0" algn="just" eaLnBrk="1" hangingPunct="1">
              <a:lnSpc>
                <a:spcPct val="80000"/>
              </a:lnSpc>
            </a:pPr>
            <a:endParaRPr lang="uk-UA" altLang="ru-RU" sz="1000" smtClean="0"/>
          </a:p>
          <a:p>
            <a:pPr marL="2425700" indent="0" algn="just" eaLnBrk="1" hangingPunct="1">
              <a:lnSpc>
                <a:spcPct val="80000"/>
              </a:lnSpc>
            </a:pPr>
            <a:r>
              <a:rPr lang="uk-UA" altLang="ru-RU" sz="1000" smtClean="0"/>
              <a:t>Друга вища освіта, у 2005 році – Тернопільська академія народного господарства.</a:t>
            </a:r>
          </a:p>
          <a:p>
            <a:pPr marL="2425700" indent="0" algn="just" eaLnBrk="1" hangingPunct="1">
              <a:lnSpc>
                <a:spcPct val="80000"/>
              </a:lnSpc>
            </a:pPr>
            <a:endParaRPr lang="uk-UA" altLang="ru-RU" sz="1000" smtClean="0"/>
          </a:p>
          <a:p>
            <a:pPr marL="2425700" indent="0" algn="just" eaLnBrk="1" hangingPunct="1">
              <a:lnSpc>
                <a:spcPct val="80000"/>
              </a:lnSpc>
            </a:pPr>
            <a:r>
              <a:rPr lang="uk-UA" altLang="ru-RU" sz="1000" smtClean="0"/>
              <a:t>1987–1990 рр. — економіст фінансового відділу Кам'янка-Бузької районної державної адміністрації Львівської області.</a:t>
            </a:r>
          </a:p>
          <a:p>
            <a:pPr marL="2425700" indent="0" algn="just" eaLnBrk="1" hangingPunct="1">
              <a:lnSpc>
                <a:spcPct val="80000"/>
              </a:lnSpc>
            </a:pPr>
            <a:endParaRPr lang="uk-UA" altLang="ru-RU" sz="1000" smtClean="0"/>
          </a:p>
          <a:p>
            <a:pPr marL="2425700" indent="0" algn="just" eaLnBrk="1" hangingPunct="1">
              <a:lnSpc>
                <a:spcPct val="80000"/>
              </a:lnSpc>
            </a:pPr>
            <a:r>
              <a:rPr lang="uk-UA" altLang="ru-RU" sz="1000" smtClean="0"/>
              <a:t>1990–2002 рр. — державний податковий інспектор‚ головний державний податковий інспектор‚заступник начальника, перший заступник начальника державної податкової інспекції у Кам’янка-Бузькому районі, перший заступник начальника Кам’янка-Бузької міжрайонної податкової інспекції.</a:t>
            </a:r>
          </a:p>
          <a:p>
            <a:pPr marL="2425700" indent="0" algn="just" eaLnBrk="1" hangingPunct="1">
              <a:lnSpc>
                <a:spcPct val="80000"/>
              </a:lnSpc>
            </a:pPr>
            <a:endParaRPr lang="uk-UA" altLang="ru-RU" sz="1000" smtClean="0"/>
          </a:p>
          <a:p>
            <a:pPr marL="2425700" indent="0" algn="just" eaLnBrk="1" hangingPunct="1">
              <a:lnSpc>
                <a:spcPct val="80000"/>
              </a:lnSpc>
            </a:pPr>
            <a:r>
              <a:rPr lang="uk-UA" altLang="ru-RU" sz="1000" smtClean="0"/>
              <a:t>2002–2004 рр. — заступник начальника управління Державної податкової адміністрації у Львівській області.</a:t>
            </a:r>
          </a:p>
          <a:p>
            <a:pPr marL="2425700" indent="0" algn="just" eaLnBrk="1" hangingPunct="1">
              <a:lnSpc>
                <a:spcPct val="80000"/>
              </a:lnSpc>
            </a:pPr>
            <a:endParaRPr lang="uk-UA" altLang="ru-RU" sz="1000" smtClean="0"/>
          </a:p>
          <a:p>
            <a:pPr marL="2425700" indent="0" algn="just" eaLnBrk="1" hangingPunct="1">
              <a:lnSpc>
                <a:spcPct val="80000"/>
              </a:lnSpc>
            </a:pPr>
            <a:r>
              <a:rPr lang="uk-UA" altLang="ru-RU" sz="1000" smtClean="0"/>
              <a:t>2004–2005 рр. — заступник голови Державної податкової адміністрації у Тернопільській області.</a:t>
            </a:r>
          </a:p>
          <a:p>
            <a:pPr marL="2425700" indent="0" algn="just" eaLnBrk="1" hangingPunct="1">
              <a:lnSpc>
                <a:spcPct val="80000"/>
              </a:lnSpc>
            </a:pPr>
            <a:endParaRPr lang="uk-UA" altLang="ru-RU" sz="1000" smtClean="0"/>
          </a:p>
          <a:p>
            <a:pPr marL="2425700" indent="0" algn="just" eaLnBrk="1" hangingPunct="1">
              <a:lnSpc>
                <a:spcPct val="80000"/>
              </a:lnSpc>
            </a:pPr>
            <a:r>
              <a:rPr lang="uk-UA" altLang="ru-RU" sz="1000" smtClean="0"/>
              <a:t>2005–2006 рр. — заступник директора Департаменту Міністерства фінансів України.</a:t>
            </a:r>
          </a:p>
          <a:p>
            <a:pPr marL="2425700" indent="0" algn="just" eaLnBrk="1" hangingPunct="1">
              <a:lnSpc>
                <a:spcPct val="80000"/>
              </a:lnSpc>
            </a:pPr>
            <a:endParaRPr lang="uk-UA" altLang="ru-RU" sz="1000" smtClean="0"/>
          </a:p>
          <a:p>
            <a:pPr marL="2425700" indent="0" algn="just" eaLnBrk="1" hangingPunct="1">
              <a:lnSpc>
                <a:spcPct val="80000"/>
              </a:lnSpc>
            </a:pPr>
            <a:r>
              <a:rPr lang="uk-UA" altLang="ru-RU" sz="1000" smtClean="0"/>
              <a:t>2006 р. – начальник Головного управління Державного казначейства України у м. Києві.</a:t>
            </a:r>
          </a:p>
          <a:p>
            <a:pPr marL="2425700" indent="0" algn="just" eaLnBrk="1" hangingPunct="1">
              <a:lnSpc>
                <a:spcPct val="80000"/>
              </a:lnSpc>
            </a:pPr>
            <a:endParaRPr lang="uk-UA" altLang="ru-RU" sz="1000" smtClean="0"/>
          </a:p>
          <a:p>
            <a:pPr marL="2425700" indent="0" algn="just" eaLnBrk="1" hangingPunct="1">
              <a:lnSpc>
                <a:spcPct val="80000"/>
              </a:lnSpc>
            </a:pPr>
            <a:r>
              <a:rPr lang="uk-UA" altLang="ru-RU" sz="1000" smtClean="0"/>
              <a:t>2006–2007 рр. — начальник відділу Міністерства фінансів України.</a:t>
            </a:r>
          </a:p>
          <a:p>
            <a:pPr marL="2425700" indent="0" algn="just" eaLnBrk="1" hangingPunct="1">
              <a:lnSpc>
                <a:spcPct val="80000"/>
              </a:lnSpc>
            </a:pPr>
            <a:endParaRPr lang="uk-UA" altLang="ru-RU" sz="1000" smtClean="0"/>
          </a:p>
          <a:p>
            <a:pPr marL="2425700" indent="0" algn="just" eaLnBrk="1" hangingPunct="1">
              <a:lnSpc>
                <a:spcPct val="80000"/>
              </a:lnSpc>
            </a:pPr>
            <a:r>
              <a:rPr lang="uk-UA" altLang="ru-RU" sz="1000" smtClean="0"/>
              <a:t>Розпорядженням Кабінету Міністрів України від 19.12.2007 №1174-р призначена головою Державного казначейства України.</a:t>
            </a:r>
          </a:p>
          <a:p>
            <a:pPr marL="2425700" indent="0" eaLnBrk="1" hangingPunct="1">
              <a:lnSpc>
                <a:spcPct val="80000"/>
              </a:lnSpc>
              <a:buFont typeface="Wingdings" panose="05000000000000000000" pitchFamily="2" charset="2"/>
              <a:buNone/>
            </a:pPr>
            <a:endParaRPr lang="uk-UA" altLang="ru-RU" sz="1000" smtClean="0"/>
          </a:p>
          <a:p>
            <a:pPr marL="2425700" indent="0" eaLnBrk="1" hangingPunct="1">
              <a:lnSpc>
                <a:spcPct val="80000"/>
              </a:lnSpc>
              <a:buFont typeface="Wingdings" panose="05000000000000000000" pitchFamily="2" charset="2"/>
              <a:buNone/>
            </a:pPr>
            <a:endParaRPr lang="uk-UA" altLang="ru-RU" sz="1000" smtClean="0"/>
          </a:p>
          <a:p>
            <a:pPr marL="2425700" indent="0" eaLnBrk="1" hangingPunct="1">
              <a:lnSpc>
                <a:spcPct val="80000"/>
              </a:lnSpc>
              <a:buFont typeface="Wingdings" panose="05000000000000000000" pitchFamily="2" charset="2"/>
              <a:buNone/>
            </a:pPr>
            <a:endParaRPr lang="uk-UA" altLang="ru-RU" sz="1000" smtClean="0"/>
          </a:p>
          <a:p>
            <a:pPr marL="2425700" indent="0" eaLnBrk="1" hangingPunct="1">
              <a:lnSpc>
                <a:spcPct val="80000"/>
              </a:lnSpc>
              <a:buFont typeface="Wingdings" panose="05000000000000000000" pitchFamily="2" charset="2"/>
              <a:buNone/>
            </a:pPr>
            <a:endParaRPr lang="uk-UA" altLang="ru-RU" sz="1000" smtClean="0"/>
          </a:p>
          <a:p>
            <a:pPr marL="2425700" indent="0" eaLnBrk="1" hangingPunct="1">
              <a:lnSpc>
                <a:spcPct val="80000"/>
              </a:lnSpc>
              <a:buFont typeface="Wingdings" panose="05000000000000000000" pitchFamily="2" charset="2"/>
              <a:buNone/>
            </a:pPr>
            <a:endParaRPr lang="uk-UA" altLang="ru-RU" sz="1000" smtClean="0"/>
          </a:p>
          <a:p>
            <a:pPr marL="2425700" indent="0" eaLnBrk="1" hangingPunct="1">
              <a:lnSpc>
                <a:spcPct val="80000"/>
              </a:lnSpc>
              <a:buFont typeface="Wingdings" panose="05000000000000000000" pitchFamily="2" charset="2"/>
              <a:buNone/>
            </a:pPr>
            <a:endParaRPr lang="uk-UA" altLang="ru-RU" sz="1000" smtClean="0"/>
          </a:p>
        </p:txBody>
      </p:sp>
      <p:pic>
        <p:nvPicPr>
          <p:cNvPr id="5124" name="Picture 4" descr="PM784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981200"/>
            <a:ext cx="24003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11266"/>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endParaRPr lang="en-US" smtClean="0"/>
          </a:p>
        </p:txBody>
      </p:sp>
      <p:sp>
        <p:nvSpPr>
          <p:cNvPr id="6147" name="Rectangle 3"/>
          <p:cNvSpPr>
            <a:spLocks noGrp="1" noChangeArrowheads="1"/>
          </p:cNvSpPr>
          <p:nvPr>
            <p:ph type="body" idx="1"/>
          </p:nvPr>
        </p:nvSpPr>
        <p:spPr/>
        <p:txBody>
          <a:bodyPr/>
          <a:lstStyle/>
          <a:p>
            <a:pPr eaLnBrk="1" hangingPunct="1"/>
            <a:endParaRPr lang="en-US" altLang="ru-RU" smtClean="0"/>
          </a:p>
        </p:txBody>
      </p:sp>
      <p:pic>
        <p:nvPicPr>
          <p:cNvPr id="6148" name="Picture 4" descr="PM37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04800"/>
            <a:ext cx="8534400"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228600"/>
            <a:ext cx="7772400" cy="914400"/>
          </a:xfrm>
        </p:spPr>
        <p:txBody>
          <a:bodyPr/>
          <a:lstStyle/>
          <a:p>
            <a:pPr algn="ctr" eaLnBrk="1" hangingPunct="1">
              <a:defRPr/>
            </a:pPr>
            <a:r>
              <a:rPr lang="uk-UA" sz="3600" smtClean="0"/>
              <a:t>Основними завданнями Державного Казначейства України є:</a:t>
            </a:r>
          </a:p>
        </p:txBody>
      </p:sp>
      <p:sp>
        <p:nvSpPr>
          <p:cNvPr id="7171" name="Rectangle 3"/>
          <p:cNvSpPr>
            <a:spLocks noGrp="1" noChangeArrowheads="1"/>
          </p:cNvSpPr>
          <p:nvPr>
            <p:ph type="body" idx="1"/>
          </p:nvPr>
        </p:nvSpPr>
        <p:spPr>
          <a:xfrm>
            <a:off x="685800" y="1371600"/>
            <a:ext cx="8458200" cy="5486400"/>
          </a:xfrm>
        </p:spPr>
        <p:txBody>
          <a:bodyPr/>
          <a:lstStyle/>
          <a:p>
            <a:pPr marL="0" indent="355600" algn="just" eaLnBrk="1" hangingPunct="1">
              <a:lnSpc>
                <a:spcPct val="80000"/>
              </a:lnSpc>
              <a:buFont typeface="Wingdings" panose="05000000000000000000" pitchFamily="2" charset="2"/>
              <a:buNone/>
            </a:pPr>
            <a:r>
              <a:rPr lang="uk-UA" altLang="ru-RU" sz="1400" smtClean="0"/>
              <a:t>- організація виконання Державного бюджету України і здійснення контролю за цим;</a:t>
            </a:r>
          </a:p>
          <a:p>
            <a:pPr marL="0" indent="355600" algn="just" eaLnBrk="1" hangingPunct="1">
              <a:lnSpc>
                <a:spcPct val="80000"/>
              </a:lnSpc>
            </a:pPr>
            <a:endParaRPr lang="uk-UA" altLang="ru-RU" sz="1400" smtClean="0"/>
          </a:p>
          <a:p>
            <a:pPr marL="0" indent="355600" algn="just" eaLnBrk="1" hangingPunct="1">
              <a:lnSpc>
                <a:spcPct val="80000"/>
              </a:lnSpc>
              <a:buFont typeface="Wingdings" panose="05000000000000000000" pitchFamily="2" charset="2"/>
              <a:buNone/>
            </a:pPr>
            <a:r>
              <a:rPr lang="uk-UA" altLang="ru-RU" sz="1400" smtClean="0"/>
              <a:t>- управління наявними коштами Державного бюджету України, у тому числі в іноземній валюті, коштами державних позабюджетних фондів і позабюджетними коштами установ та організацій, що утримуються за рахунок коштів Державного бюджету України;</a:t>
            </a:r>
          </a:p>
          <a:p>
            <a:pPr marL="0" indent="355600" algn="just" eaLnBrk="1" hangingPunct="1">
              <a:lnSpc>
                <a:spcPct val="80000"/>
              </a:lnSpc>
            </a:pPr>
            <a:endParaRPr lang="uk-UA" altLang="ru-RU" sz="1400" smtClean="0"/>
          </a:p>
          <a:p>
            <a:pPr marL="0" indent="355600" algn="just" eaLnBrk="1" hangingPunct="1">
              <a:lnSpc>
                <a:spcPct val="80000"/>
              </a:lnSpc>
              <a:buFont typeface="Wingdings" panose="05000000000000000000" pitchFamily="2" charset="2"/>
              <a:buNone/>
            </a:pPr>
            <a:r>
              <a:rPr lang="uk-UA" altLang="ru-RU" sz="1400" smtClean="0"/>
              <a:t>- фінансування видатків Державного бюджету України;</a:t>
            </a:r>
          </a:p>
          <a:p>
            <a:pPr marL="0" indent="355600" algn="just" eaLnBrk="1" hangingPunct="1">
              <a:lnSpc>
                <a:spcPct val="80000"/>
              </a:lnSpc>
            </a:pPr>
            <a:endParaRPr lang="uk-UA" altLang="ru-RU" sz="1400" smtClean="0"/>
          </a:p>
          <a:p>
            <a:pPr marL="0" indent="355600" algn="just" eaLnBrk="1" hangingPunct="1">
              <a:lnSpc>
                <a:spcPct val="80000"/>
              </a:lnSpc>
              <a:buFont typeface="Wingdings" panose="05000000000000000000" pitchFamily="2" charset="2"/>
              <a:buNone/>
            </a:pPr>
            <a:r>
              <a:rPr lang="uk-UA" altLang="ru-RU" sz="1400" smtClean="0"/>
              <a:t>- ведення обліку касового виконання Державного бюджету України, складання звітності про стан виконання Державного бюджету України;</a:t>
            </a:r>
          </a:p>
          <a:p>
            <a:pPr marL="0" indent="355600" algn="just" eaLnBrk="1" hangingPunct="1">
              <a:lnSpc>
                <a:spcPct val="80000"/>
              </a:lnSpc>
            </a:pPr>
            <a:endParaRPr lang="uk-UA" altLang="ru-RU" sz="1400" smtClean="0"/>
          </a:p>
          <a:p>
            <a:pPr marL="0" indent="355600" algn="just" eaLnBrk="1" hangingPunct="1">
              <a:lnSpc>
                <a:spcPct val="80000"/>
              </a:lnSpc>
              <a:buFont typeface="Wingdings" panose="05000000000000000000" pitchFamily="2" charset="2"/>
              <a:buNone/>
            </a:pPr>
            <a:r>
              <a:rPr lang="uk-UA" altLang="ru-RU" sz="1400" smtClean="0"/>
              <a:t>- здійснення управління державним внутрішнім та зовнішнім боргом відповідно до чинного законодавства;</a:t>
            </a:r>
          </a:p>
          <a:p>
            <a:pPr marL="0" indent="355600" algn="just" eaLnBrk="1" hangingPunct="1">
              <a:lnSpc>
                <a:spcPct val="80000"/>
              </a:lnSpc>
            </a:pPr>
            <a:endParaRPr lang="uk-UA" altLang="ru-RU" sz="1400" smtClean="0"/>
          </a:p>
          <a:p>
            <a:pPr marL="0" indent="355600" algn="just" eaLnBrk="1" hangingPunct="1">
              <a:lnSpc>
                <a:spcPct val="80000"/>
              </a:lnSpc>
              <a:buFont typeface="Wingdings" panose="05000000000000000000" pitchFamily="2" charset="2"/>
              <a:buNone/>
            </a:pPr>
            <a:r>
              <a:rPr lang="uk-UA" altLang="ru-RU" sz="1400" smtClean="0"/>
              <a:t>- розподіл між Державним бюджетом України та бюджетами Автономної Республіки Крим, областей, міст Києва і Севастополя відрахувань від загальнодержавних податків, зборів і обов'язкових платежів за нормативами, затвердженими Верховною Радою України;</a:t>
            </a:r>
          </a:p>
          <a:p>
            <a:pPr marL="0" indent="355600" algn="just" eaLnBrk="1" hangingPunct="1">
              <a:lnSpc>
                <a:spcPct val="80000"/>
              </a:lnSpc>
            </a:pPr>
            <a:endParaRPr lang="uk-UA" altLang="ru-RU" sz="1400" smtClean="0"/>
          </a:p>
          <a:p>
            <a:pPr marL="0" indent="355600" algn="just" eaLnBrk="1" hangingPunct="1">
              <a:lnSpc>
                <a:spcPct val="80000"/>
              </a:lnSpc>
              <a:buFont typeface="Wingdings" panose="05000000000000000000" pitchFamily="2" charset="2"/>
              <a:buNone/>
            </a:pPr>
            <a:r>
              <a:rPr lang="uk-UA" altLang="ru-RU" sz="1400" smtClean="0"/>
              <a:t>- здійснення контролю за надходженням, використанням коштів державних позабюджетних фондів і позабюджетних коштів установ та організацій, що утримуються за рахунок коштів Державного бюджету України;</a:t>
            </a:r>
          </a:p>
          <a:p>
            <a:pPr marL="0" indent="355600" algn="just" eaLnBrk="1" hangingPunct="1">
              <a:lnSpc>
                <a:spcPct val="80000"/>
              </a:lnSpc>
            </a:pPr>
            <a:endParaRPr lang="uk-UA" altLang="ru-RU" sz="1400" smtClean="0"/>
          </a:p>
          <a:p>
            <a:pPr marL="0" indent="355600" algn="just" eaLnBrk="1" hangingPunct="1">
              <a:lnSpc>
                <a:spcPct val="80000"/>
              </a:lnSpc>
              <a:buFont typeface="Wingdings" panose="05000000000000000000" pitchFamily="2" charset="2"/>
              <a:buNone/>
            </a:pPr>
            <a:r>
              <a:rPr lang="uk-UA" altLang="ru-RU" sz="1400" smtClean="0"/>
              <a:t>- розробка нормативно-методичних документів з питань бухгалтерського обліку, звітності та організації виконання бюджетів усіх рівнів, які є обов'язковими для всіх підприємств, установ та організацій, що використовують бюджетні кошти та кошти державних позабюджетних фондів.</a:t>
            </a:r>
          </a:p>
        </p:txBody>
      </p:sp>
    </p:spTree>
  </p:cSld>
  <p:clrMapOvr>
    <a:masterClrMapping/>
  </p:clrMapOvr>
  <p:transition spd="med">
    <p:cover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09600" y="304800"/>
            <a:ext cx="7772400" cy="1143000"/>
          </a:xfrm>
        </p:spPr>
        <p:txBody>
          <a:bodyPr/>
          <a:lstStyle/>
          <a:p>
            <a:pPr algn="ctr" eaLnBrk="1" hangingPunct="1">
              <a:defRPr/>
            </a:pPr>
            <a:r>
              <a:rPr lang="ru-RU" sz="3200" smtClean="0"/>
              <a:t>Державне казначейство України - повноважний учасник бюджетного процесу</a:t>
            </a:r>
            <a:endParaRPr lang="uk-UA" sz="3200" smtClean="0"/>
          </a:p>
        </p:txBody>
      </p:sp>
      <p:sp>
        <p:nvSpPr>
          <p:cNvPr id="8195" name="Rectangle 3"/>
          <p:cNvSpPr>
            <a:spLocks noGrp="1" noChangeArrowheads="1"/>
          </p:cNvSpPr>
          <p:nvPr>
            <p:ph type="body" idx="1"/>
          </p:nvPr>
        </p:nvSpPr>
        <p:spPr>
          <a:xfrm>
            <a:off x="685800" y="1981200"/>
            <a:ext cx="8229600" cy="4876800"/>
          </a:xfrm>
        </p:spPr>
        <p:txBody>
          <a:bodyPr/>
          <a:lstStyle/>
          <a:p>
            <a:pPr marL="0" indent="355600" algn="just" eaLnBrk="1" hangingPunct="1">
              <a:lnSpc>
                <a:spcPct val="80000"/>
              </a:lnSpc>
              <a:buFont typeface="Wingdings" panose="05000000000000000000" pitchFamily="2" charset="2"/>
              <a:buNone/>
            </a:pPr>
            <a:r>
              <a:rPr lang="uk-UA" altLang="ru-RU" sz="1200" smtClean="0"/>
              <a:t>Бюджетний кодекс України визначає бюджет як план формування та використання фінансових ресурсів для забезпечення завдань і функцій, які здійснюють органи державної влади, органи влади Автономної Республіки Крим та органи місцевого самоврядування впродовж бюджетного періоду.</a:t>
            </a:r>
          </a:p>
          <a:p>
            <a:pPr marL="0" indent="355600" algn="just" eaLnBrk="1" hangingPunct="1">
              <a:lnSpc>
                <a:spcPct val="80000"/>
              </a:lnSpc>
            </a:pPr>
            <a:endParaRPr lang="uk-UA" altLang="ru-RU" sz="1200" smtClean="0"/>
          </a:p>
          <a:p>
            <a:pPr marL="0" indent="355600" algn="just" eaLnBrk="1" hangingPunct="1">
              <a:lnSpc>
                <a:spcPct val="80000"/>
              </a:lnSpc>
              <a:buFont typeface="Wingdings" panose="05000000000000000000" pitchFamily="2" charset="2"/>
              <a:buNone/>
            </a:pPr>
            <a:r>
              <a:rPr lang="uk-UA" altLang="ru-RU" sz="1200" smtClean="0"/>
              <a:t>Бюджет складається із загального та спеціального фондів. Розподіл бюджету на загальний та спеціальний фонди визначається законом про Державний бюджет України на відповідний рік.</a:t>
            </a:r>
          </a:p>
          <a:p>
            <a:pPr marL="0" indent="355600" algn="just" eaLnBrk="1" hangingPunct="1">
              <a:lnSpc>
                <a:spcPct val="80000"/>
              </a:lnSpc>
            </a:pPr>
            <a:endParaRPr lang="uk-UA" altLang="ru-RU" sz="1200" smtClean="0"/>
          </a:p>
          <a:p>
            <a:pPr marL="0" indent="355600" algn="just" eaLnBrk="1" hangingPunct="1">
              <a:lnSpc>
                <a:spcPct val="80000"/>
              </a:lnSpc>
              <a:buFont typeface="Wingdings" panose="05000000000000000000" pitchFamily="2" charset="2"/>
              <a:buNone/>
            </a:pPr>
            <a:r>
              <a:rPr lang="uk-UA" altLang="ru-RU" sz="1200" smtClean="0"/>
              <a:t>Загальний фонд бюджету включає: всі доходи бюджету, крім тих, що призначені для зарахування до спеціального фонду; всі видатки бюджету за рахунок надходжень до загального фонду бюджету та фінансування загального фонду бюджету. </a:t>
            </a:r>
          </a:p>
          <a:p>
            <a:pPr marL="0" indent="355600" algn="just" eaLnBrk="1" hangingPunct="1">
              <a:lnSpc>
                <a:spcPct val="80000"/>
              </a:lnSpc>
            </a:pPr>
            <a:endParaRPr lang="uk-UA" altLang="ru-RU" sz="1200" smtClean="0"/>
          </a:p>
          <a:p>
            <a:pPr marL="0" indent="355600" algn="just" eaLnBrk="1" hangingPunct="1">
              <a:lnSpc>
                <a:spcPct val="80000"/>
              </a:lnSpc>
              <a:buFont typeface="Wingdings" panose="05000000000000000000" pitchFamily="2" charset="2"/>
              <a:buNone/>
            </a:pPr>
            <a:r>
              <a:rPr lang="uk-UA" altLang="ru-RU" sz="1200" smtClean="0"/>
              <a:t>Спеціальний фонд бюджету включає: бюджетні призначення на видатки за рахунок конкретно визначених джерел надходжень; гранти або дарунки, одержані розпорядниками бюджетних коштів на конкретну мету та різницю між доходами і видатками спеціального фонду бюджету. </a:t>
            </a:r>
          </a:p>
          <a:p>
            <a:pPr marL="0" indent="355600" algn="just" eaLnBrk="1" hangingPunct="1">
              <a:lnSpc>
                <a:spcPct val="80000"/>
              </a:lnSpc>
            </a:pPr>
            <a:endParaRPr lang="uk-UA" altLang="ru-RU" sz="1200" smtClean="0"/>
          </a:p>
          <a:p>
            <a:pPr marL="0" indent="355600" algn="just" eaLnBrk="1" hangingPunct="1">
              <a:lnSpc>
                <a:spcPct val="80000"/>
              </a:lnSpc>
              <a:buFont typeface="Wingdings" panose="05000000000000000000" pitchFamily="2" charset="2"/>
              <a:buNone/>
            </a:pPr>
            <a:r>
              <a:rPr lang="uk-UA" altLang="ru-RU" sz="1200" smtClean="0"/>
              <a:t>Бюджетний процес містить такі стадії:</a:t>
            </a:r>
          </a:p>
          <a:p>
            <a:pPr marL="0" indent="355600" algn="just" eaLnBrk="1" hangingPunct="1">
              <a:lnSpc>
                <a:spcPct val="80000"/>
              </a:lnSpc>
            </a:pPr>
            <a:endParaRPr lang="uk-UA" altLang="ru-RU" sz="1200" smtClean="0"/>
          </a:p>
          <a:p>
            <a:pPr marL="0" indent="355600" algn="just" eaLnBrk="1" hangingPunct="1">
              <a:lnSpc>
                <a:spcPct val="80000"/>
              </a:lnSpc>
              <a:buFont typeface="Wingdings" panose="05000000000000000000" pitchFamily="2" charset="2"/>
              <a:buNone/>
            </a:pPr>
            <a:r>
              <a:rPr lang="uk-UA" altLang="ru-RU" sz="1200" smtClean="0"/>
              <a:t>а) складання проектів бюджетів;</a:t>
            </a:r>
          </a:p>
          <a:p>
            <a:pPr marL="0" indent="355600" algn="just" eaLnBrk="1" hangingPunct="1">
              <a:lnSpc>
                <a:spcPct val="80000"/>
              </a:lnSpc>
            </a:pPr>
            <a:endParaRPr lang="uk-UA" altLang="ru-RU" sz="1200" smtClean="0"/>
          </a:p>
          <a:p>
            <a:pPr marL="0" indent="355600" algn="just" eaLnBrk="1" hangingPunct="1">
              <a:lnSpc>
                <a:spcPct val="80000"/>
              </a:lnSpc>
              <a:buFont typeface="Wingdings" panose="05000000000000000000" pitchFamily="2" charset="2"/>
              <a:buNone/>
            </a:pPr>
            <a:r>
              <a:rPr lang="uk-UA" altLang="ru-RU" sz="1200" smtClean="0"/>
              <a:t>б) розгляд і прийняття закону про Державний бюджет України, рішень про місцеві бюджети;</a:t>
            </a:r>
          </a:p>
          <a:p>
            <a:pPr marL="0" indent="355600" algn="just" eaLnBrk="1" hangingPunct="1">
              <a:lnSpc>
                <a:spcPct val="80000"/>
              </a:lnSpc>
            </a:pPr>
            <a:endParaRPr lang="uk-UA" altLang="ru-RU" sz="1200" smtClean="0"/>
          </a:p>
          <a:p>
            <a:pPr marL="0" indent="355600" algn="just" eaLnBrk="1" hangingPunct="1">
              <a:lnSpc>
                <a:spcPct val="80000"/>
              </a:lnSpc>
              <a:buFont typeface="Wingdings" panose="05000000000000000000" pitchFamily="2" charset="2"/>
              <a:buNone/>
            </a:pPr>
            <a:r>
              <a:rPr lang="uk-UA" altLang="ru-RU" sz="1200" smtClean="0"/>
              <a:t>в) виконання бюджету, в тому числі в разі необхідності внесення змін до закону про Державний бюджет України, рішень про місцеві бюджети;</a:t>
            </a:r>
          </a:p>
          <a:p>
            <a:pPr marL="0" indent="355600" algn="just" eaLnBrk="1" hangingPunct="1">
              <a:lnSpc>
                <a:spcPct val="80000"/>
              </a:lnSpc>
            </a:pPr>
            <a:endParaRPr lang="uk-UA" altLang="ru-RU" sz="1200" smtClean="0"/>
          </a:p>
          <a:p>
            <a:pPr marL="0" indent="355600" algn="just" eaLnBrk="1" hangingPunct="1">
              <a:lnSpc>
                <a:spcPct val="80000"/>
              </a:lnSpc>
              <a:buFont typeface="Wingdings" panose="05000000000000000000" pitchFamily="2" charset="2"/>
              <a:buNone/>
            </a:pPr>
            <a:r>
              <a:rPr lang="uk-UA" altLang="ru-RU" sz="1200" smtClean="0"/>
              <a:t>г) підготовка та розгляд звіту про виконання бюджету і ухвалення рішення щодо нього.</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228600"/>
            <a:ext cx="7772400" cy="1143000"/>
          </a:xfrm>
        </p:spPr>
        <p:txBody>
          <a:bodyPr/>
          <a:lstStyle/>
          <a:p>
            <a:pPr algn="ctr" eaLnBrk="1" hangingPunct="1">
              <a:defRPr/>
            </a:pPr>
            <a:r>
              <a:rPr lang="ru-RU" sz="3200" smtClean="0"/>
              <a:t>Державне казначейство України - повноважний учасник бюджетного процесу</a:t>
            </a:r>
            <a:endParaRPr lang="uk-UA" sz="3200" smtClean="0"/>
          </a:p>
        </p:txBody>
      </p:sp>
      <p:sp>
        <p:nvSpPr>
          <p:cNvPr id="9219" name="Rectangle 3"/>
          <p:cNvSpPr>
            <a:spLocks noGrp="1" noChangeArrowheads="1"/>
          </p:cNvSpPr>
          <p:nvPr>
            <p:ph type="body" idx="1"/>
          </p:nvPr>
        </p:nvSpPr>
        <p:spPr>
          <a:xfrm>
            <a:off x="685800" y="1752600"/>
            <a:ext cx="8305800" cy="4953000"/>
          </a:xfrm>
        </p:spPr>
        <p:txBody>
          <a:bodyPr/>
          <a:lstStyle/>
          <a:p>
            <a:pPr marL="0" indent="355600" algn="just" eaLnBrk="1" hangingPunct="1">
              <a:lnSpc>
                <a:spcPct val="80000"/>
              </a:lnSpc>
              <a:buFont typeface="Wingdings" panose="05000000000000000000" pitchFamily="2" charset="2"/>
              <a:buNone/>
            </a:pPr>
            <a:r>
              <a:rPr lang="uk-UA" altLang="ru-RU" sz="1000" smtClean="0"/>
              <a:t>Необхідно наголосити, що відповідно до вимог Бюджетного кодексу України на всіх стадіях бюджетного процесу здійснюється фінансовий контроль та аудит, а також оцінка ефективності використання бюджетних коштів. Бюджетним кодексом України закріплено низку чітких норм регулювання стадій бюджетного процесу – від стадії підготовки і розробки проекту закону про Державний бюджет України до розгляду звіту про його виконання. </a:t>
            </a:r>
          </a:p>
          <a:p>
            <a:pPr marL="0" indent="355600" algn="just" eaLnBrk="1" hangingPunct="1">
              <a:lnSpc>
                <a:spcPct val="80000"/>
              </a:lnSpc>
            </a:pPr>
            <a:endParaRPr lang="uk-UA" altLang="ru-RU" sz="1000" smtClean="0"/>
          </a:p>
          <a:p>
            <a:pPr marL="0" indent="355600" algn="just" eaLnBrk="1" hangingPunct="1">
              <a:lnSpc>
                <a:spcPct val="80000"/>
              </a:lnSpc>
              <a:buFont typeface="Wingdings" panose="05000000000000000000" pitchFamily="2" charset="2"/>
              <a:buNone/>
            </a:pPr>
            <a:r>
              <a:rPr lang="uk-UA" altLang="ru-RU" sz="1000" smtClean="0"/>
              <a:t>За матеріальним змістом бюджет становить централізований грошовий фонд держави, який перебуває у постійному русі: щоденно до нього зараховують надходження і здійснюють операції з витрат. У зв’язку з цим необхідна чітка, налагоджена система управління бюджетним процесом, щоб забезпечити своєчасне й повне надходження коштів за доходами і раціональне та ефективне їх використання. </a:t>
            </a:r>
          </a:p>
          <a:p>
            <a:pPr marL="0" indent="355600" algn="just" eaLnBrk="1" hangingPunct="1">
              <a:lnSpc>
                <a:spcPct val="80000"/>
              </a:lnSpc>
            </a:pPr>
            <a:endParaRPr lang="uk-UA" altLang="ru-RU" sz="1000" smtClean="0"/>
          </a:p>
          <a:p>
            <a:pPr marL="0" indent="355600" algn="just" eaLnBrk="1" hangingPunct="1">
              <a:lnSpc>
                <a:spcPct val="80000"/>
              </a:lnSpc>
              <a:buFont typeface="Wingdings" panose="05000000000000000000" pitchFamily="2" charset="2"/>
              <a:buNone/>
            </a:pPr>
            <a:r>
              <a:rPr lang="uk-UA" altLang="ru-RU" sz="1000" smtClean="0"/>
              <a:t>Відповідно до статті 115 Конституції України і норм Бюджетного кодексу Кабінет Міністрів України забезпечує та відповідає за виконання Державного бюджету України. Міністерство фінансів здійснює загальну організацію та управління процесом виконання Державного бюджету України, координує діяльність учасників бюджетного процесу з питань виконання бюджету.</a:t>
            </a:r>
          </a:p>
          <a:p>
            <a:pPr marL="0" indent="355600" algn="just" eaLnBrk="1" hangingPunct="1">
              <a:lnSpc>
                <a:spcPct val="80000"/>
              </a:lnSpc>
            </a:pPr>
            <a:endParaRPr lang="uk-UA" altLang="ru-RU" sz="1000" smtClean="0"/>
          </a:p>
          <a:p>
            <a:pPr marL="0" indent="355600" algn="just" eaLnBrk="1" hangingPunct="1">
              <a:lnSpc>
                <a:spcPct val="80000"/>
              </a:lnSpc>
              <a:buFont typeface="Wingdings" panose="05000000000000000000" pitchFamily="2" charset="2"/>
              <a:buNone/>
            </a:pPr>
            <a:r>
              <a:rPr lang="uk-UA" altLang="ru-RU" sz="1000" smtClean="0"/>
              <a:t>Виконання бюджету здійснюється протягом бюджетного періоду, який для всіх бюджетів, що складають бюджетну систему становить один календарний рік (починається 1 січня кожного року і закінчується 31 грудня того ж року). Неприйняття Верховною Радою України закону про Державний бюджет України до 1 січня не є підставою для встановлення іншого бюджетного періоду. На цій стадії бюджетного процесу здійснюється виконання бюджету за доходами, видатками та фінансуванням (проводяться запозичення до бюджету та погашення боргових зобов’язань держави). Одним із основних бюджетних повноважень Кабінету Міністрів України на цій стадії бюджетного процесу є забезпечення виконання закону про Державний бюджет України. </a:t>
            </a:r>
          </a:p>
          <a:p>
            <a:pPr marL="0" indent="355600" algn="just" eaLnBrk="1" hangingPunct="1">
              <a:lnSpc>
                <a:spcPct val="80000"/>
              </a:lnSpc>
            </a:pPr>
            <a:endParaRPr lang="uk-UA" altLang="ru-RU" sz="1000" smtClean="0"/>
          </a:p>
          <a:p>
            <a:pPr marL="0" indent="355600" algn="just" eaLnBrk="1" hangingPunct="1">
              <a:lnSpc>
                <a:spcPct val="80000"/>
              </a:lnSpc>
              <a:buFont typeface="Wingdings" panose="05000000000000000000" pitchFamily="2" charset="2"/>
              <a:buNone/>
            </a:pPr>
            <a:r>
              <a:rPr lang="uk-UA" altLang="ru-RU" sz="1000" smtClean="0"/>
              <a:t>Згідно із статтею 47 Бюджетного кодексу загальну організацію та управління виконанням Державного бюджету України покладено на Міністерство фінансів України, яке здійснює загальну організацію та управління виконанням державного бюджету, координує діяльність учасників бюджетного процесу з питань виконання бюджету. </a:t>
            </a:r>
          </a:p>
          <a:p>
            <a:pPr marL="0" indent="355600" algn="just" eaLnBrk="1" hangingPunct="1">
              <a:lnSpc>
                <a:spcPct val="80000"/>
              </a:lnSpc>
            </a:pPr>
            <a:endParaRPr lang="uk-UA" altLang="ru-RU" sz="1000" smtClean="0"/>
          </a:p>
          <a:p>
            <a:pPr marL="0" indent="355600" algn="just" eaLnBrk="1" hangingPunct="1">
              <a:lnSpc>
                <a:spcPct val="80000"/>
              </a:lnSpc>
              <a:buFont typeface="Wingdings" panose="05000000000000000000" pitchFamily="2" charset="2"/>
              <a:buNone/>
            </a:pPr>
            <a:r>
              <a:rPr lang="uk-UA" altLang="ru-RU" sz="1000" smtClean="0"/>
              <a:t>Виконання бюджету – одна зі стадій бюджетного процесу, яка передбачає забезпечення повного і своєчасного надходження всіх передбачених бюджетом доходів і забезпечення всіх запланованих бюджетом видатків.</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152400"/>
            <a:ext cx="7772400" cy="1143000"/>
          </a:xfrm>
        </p:spPr>
        <p:txBody>
          <a:bodyPr/>
          <a:lstStyle/>
          <a:p>
            <a:pPr algn="ctr" eaLnBrk="1" hangingPunct="1">
              <a:defRPr/>
            </a:pPr>
            <a:r>
              <a:rPr lang="uk-UA" sz="4000" dirty="0" smtClean="0"/>
              <a:t>Казначейська система обслуговування бюджетів</a:t>
            </a:r>
          </a:p>
        </p:txBody>
      </p:sp>
      <p:sp>
        <p:nvSpPr>
          <p:cNvPr id="10243" name="Rectangle 3"/>
          <p:cNvSpPr>
            <a:spLocks noGrp="1" noChangeArrowheads="1"/>
          </p:cNvSpPr>
          <p:nvPr>
            <p:ph type="body" idx="1"/>
          </p:nvPr>
        </p:nvSpPr>
        <p:spPr>
          <a:xfrm>
            <a:off x="685800" y="1371600"/>
            <a:ext cx="8305800" cy="5257800"/>
          </a:xfrm>
        </p:spPr>
        <p:txBody>
          <a:bodyPr/>
          <a:lstStyle/>
          <a:p>
            <a:pPr marL="0" indent="355600" algn="just" eaLnBrk="1" hangingPunct="1">
              <a:lnSpc>
                <a:spcPct val="80000"/>
              </a:lnSpc>
              <a:buFont typeface="Wingdings" panose="05000000000000000000" pitchFamily="2" charset="2"/>
              <a:buNone/>
            </a:pPr>
            <a:r>
              <a:rPr lang="uk-UA" altLang="ru-RU" sz="900" smtClean="0"/>
              <a:t>Найголовніша характеристика казначейської системи обслуговування бюджету та її відмінність від банківської системи полягає в тому, що казначейство концентрує в єдиній системі два потоки грошових коштів, які виникають у процесі виконання бюджету, – дохідний і витратний – на єдиному казначейському рахунку. Окрім того, казначейська система передбачає здійснення функцій контролю за цільовим спрямуванням коштів державного бюджету та управління наявними коштами, які консолідуються на єдиному казначейському рахунку.</a:t>
            </a:r>
          </a:p>
          <a:p>
            <a:pPr marL="0" indent="355600" algn="just" eaLnBrk="1" hangingPunct="1">
              <a:lnSpc>
                <a:spcPct val="80000"/>
              </a:lnSpc>
            </a:pPr>
            <a:endParaRPr lang="uk-UA" altLang="ru-RU" sz="900" smtClean="0"/>
          </a:p>
          <a:p>
            <a:pPr marL="0" indent="355600" algn="just" eaLnBrk="1" hangingPunct="1">
              <a:lnSpc>
                <a:spcPct val="80000"/>
              </a:lnSpc>
              <a:buFont typeface="Wingdings" panose="05000000000000000000" pitchFamily="2" charset="2"/>
              <a:buNone/>
            </a:pPr>
            <a:r>
              <a:rPr lang="uk-UA" altLang="ru-RU" sz="900" smtClean="0"/>
              <a:t>Казначейське обслуговування бюджету – це процес, що передбачає дотримання відповідних вимог, основними з яких є:</a:t>
            </a:r>
          </a:p>
          <a:p>
            <a:pPr marL="0" indent="355600" algn="just" eaLnBrk="1" hangingPunct="1">
              <a:lnSpc>
                <a:spcPct val="80000"/>
              </a:lnSpc>
            </a:pPr>
            <a:endParaRPr lang="uk-UA" altLang="ru-RU" sz="900" smtClean="0"/>
          </a:p>
          <a:p>
            <a:pPr marL="0" indent="355600" algn="just" eaLnBrk="1" hangingPunct="1">
              <a:lnSpc>
                <a:spcPct val="80000"/>
              </a:lnSpc>
              <a:buFont typeface="Wingdings" panose="05000000000000000000" pitchFamily="2" charset="2"/>
              <a:buNone/>
            </a:pPr>
            <a:r>
              <a:rPr lang="uk-UA" altLang="ru-RU" sz="900" smtClean="0"/>
              <a:t>1) відкриття рахунків з виконання бюджету в системі органів Державного казначейства на єдиному казначейському рахунку;</a:t>
            </a:r>
          </a:p>
          <a:p>
            <a:pPr marL="0" indent="355600" algn="just" eaLnBrk="1" hangingPunct="1">
              <a:lnSpc>
                <a:spcPct val="80000"/>
              </a:lnSpc>
            </a:pPr>
            <a:endParaRPr lang="uk-UA" altLang="ru-RU" sz="900" smtClean="0"/>
          </a:p>
          <a:p>
            <a:pPr marL="0" indent="355600" algn="just" eaLnBrk="1" hangingPunct="1">
              <a:lnSpc>
                <a:spcPct val="80000"/>
              </a:lnSpc>
              <a:buFont typeface="Wingdings" panose="05000000000000000000" pitchFamily="2" charset="2"/>
              <a:buNone/>
            </a:pPr>
            <a:r>
              <a:rPr lang="uk-UA" altLang="ru-RU" sz="900" smtClean="0"/>
              <a:t>2) здійснення витрат, визначених законом про Державний бюджет України на відповідний бюджетний рік, у межах реальних надходжень і в терміни, що дають можливість виконати відповідну бюджетну програму та погасити державний борг; </a:t>
            </a:r>
          </a:p>
          <a:p>
            <a:pPr marL="0" indent="355600" algn="just" eaLnBrk="1" hangingPunct="1">
              <a:lnSpc>
                <a:spcPct val="80000"/>
              </a:lnSpc>
            </a:pPr>
            <a:endParaRPr lang="uk-UA" altLang="ru-RU" sz="900" smtClean="0"/>
          </a:p>
          <a:p>
            <a:pPr marL="0" indent="355600" algn="just" eaLnBrk="1" hangingPunct="1">
              <a:lnSpc>
                <a:spcPct val="80000"/>
              </a:lnSpc>
              <a:buFont typeface="Wingdings" panose="05000000000000000000" pitchFamily="2" charset="2"/>
              <a:buNone/>
            </a:pPr>
            <a:r>
              <a:rPr lang="uk-UA" altLang="ru-RU" sz="900" smtClean="0"/>
              <a:t>3) проведення процедур попереднього і поточного контролю під час здійснення витрат.</a:t>
            </a:r>
          </a:p>
          <a:p>
            <a:pPr marL="0" indent="355600" algn="just" eaLnBrk="1" hangingPunct="1">
              <a:lnSpc>
                <a:spcPct val="80000"/>
              </a:lnSpc>
            </a:pPr>
            <a:endParaRPr lang="uk-UA" altLang="ru-RU" sz="900" smtClean="0"/>
          </a:p>
          <a:p>
            <a:pPr marL="0" indent="355600" algn="just" eaLnBrk="1" hangingPunct="1">
              <a:lnSpc>
                <a:spcPct val="80000"/>
              </a:lnSpc>
              <a:buFont typeface="Wingdings" panose="05000000000000000000" pitchFamily="2" charset="2"/>
              <a:buNone/>
            </a:pPr>
            <a:r>
              <a:rPr lang="uk-UA" altLang="ru-RU" sz="900" smtClean="0"/>
              <a:t>У процесі здійснення операцій з бюджетними коштами Казначейство: </a:t>
            </a:r>
          </a:p>
          <a:p>
            <a:pPr marL="0" indent="355600" algn="just" eaLnBrk="1" hangingPunct="1">
              <a:lnSpc>
                <a:spcPct val="80000"/>
              </a:lnSpc>
            </a:pPr>
            <a:endParaRPr lang="uk-UA" altLang="ru-RU" sz="900" smtClean="0"/>
          </a:p>
          <a:p>
            <a:pPr marL="0" indent="355600" algn="just" eaLnBrk="1" hangingPunct="1">
              <a:lnSpc>
                <a:spcPct val="80000"/>
              </a:lnSpc>
              <a:buFont typeface="Wingdings" panose="05000000000000000000" pitchFamily="2" charset="2"/>
              <a:buNone/>
            </a:pPr>
            <a:r>
              <a:rPr lang="uk-UA" altLang="ru-RU" sz="900" smtClean="0"/>
              <a:t>По-перше, готує фінансові звіти та діє як злагоджений механізм, що концентрує бюджетні кошти в єдиній системі рахунків підпорядкованих структур і створює єдину інформаційну базу. Інформація, яку надає Казначейство Уряду, дає змогу оцінити ефективність роботи органів державного управління й отримати прозоріше уявлення про економічні наслідки бюджетної політики, провадженої Урядом держави.</a:t>
            </a:r>
          </a:p>
          <a:p>
            <a:pPr marL="0" indent="355600" algn="just" eaLnBrk="1" hangingPunct="1">
              <a:lnSpc>
                <a:spcPct val="80000"/>
              </a:lnSpc>
            </a:pPr>
            <a:endParaRPr lang="uk-UA" altLang="ru-RU" sz="900" smtClean="0"/>
          </a:p>
          <a:p>
            <a:pPr marL="0" indent="355600" algn="just" eaLnBrk="1" hangingPunct="1">
              <a:lnSpc>
                <a:spcPct val="80000"/>
              </a:lnSpc>
              <a:buFont typeface="Wingdings" panose="05000000000000000000" pitchFamily="2" charset="2"/>
              <a:buNone/>
            </a:pPr>
            <a:r>
              <a:rPr lang="uk-UA" altLang="ru-RU" sz="900" smtClean="0"/>
              <a:t>По-друге, здійснює контроль за всіма операціями, пов’язаними з надходженнями та витратами. Володіючи інформацією, коли і які витрати здійснюватимуться бюджетні установи, Казначейство, оперативно управляючи вільними залишками коштів, може вносити пропозиції щодо зменшення залучення обсягів короткострокових запозичень, погашення внутрішньокасових розривів, що сприятиме економії бюджетних коштів, які спрямовуються на погашення державного боргу та на витрати, пов’язані з його обслуговуванням.</a:t>
            </a:r>
          </a:p>
          <a:p>
            <a:pPr marL="0" indent="355600" algn="just" eaLnBrk="1" hangingPunct="1">
              <a:lnSpc>
                <a:spcPct val="80000"/>
              </a:lnSpc>
            </a:pPr>
            <a:endParaRPr lang="uk-UA" altLang="ru-RU" sz="900" smtClean="0"/>
          </a:p>
          <a:p>
            <a:pPr marL="0" indent="355600" algn="just" eaLnBrk="1" hangingPunct="1">
              <a:lnSpc>
                <a:spcPct val="80000"/>
              </a:lnSpc>
              <a:buFont typeface="Wingdings" panose="05000000000000000000" pitchFamily="2" charset="2"/>
              <a:buNone/>
            </a:pPr>
            <a:r>
              <a:rPr lang="uk-UA" altLang="ru-RU" sz="900" smtClean="0"/>
              <a:t>Для реалізації функції ефективного управління державними доходами та витратами система Державного казначейства передбачає впровадження та забезпечення функціонування певних принципів, основними з яких є:</a:t>
            </a:r>
          </a:p>
          <a:p>
            <a:pPr marL="0" indent="355600" algn="just" eaLnBrk="1" hangingPunct="1">
              <a:lnSpc>
                <a:spcPct val="80000"/>
              </a:lnSpc>
            </a:pPr>
            <a:endParaRPr lang="uk-UA" altLang="ru-RU" sz="900" smtClean="0"/>
          </a:p>
          <a:p>
            <a:pPr marL="0" indent="355600" algn="just" eaLnBrk="1" hangingPunct="1">
              <a:lnSpc>
                <a:spcPct val="80000"/>
              </a:lnSpc>
              <a:buFont typeface="Wingdings" panose="05000000000000000000" pitchFamily="2" charset="2"/>
              <a:buNone/>
            </a:pPr>
            <a:r>
              <a:rPr lang="uk-UA" altLang="ru-RU" sz="900" smtClean="0"/>
              <a:t>1) принцип єдності вимог до ведення бухгалтерського обліку та складання звітності про виконання бюджету; </a:t>
            </a:r>
          </a:p>
          <a:p>
            <a:pPr marL="0" indent="355600" algn="just" eaLnBrk="1" hangingPunct="1">
              <a:lnSpc>
                <a:spcPct val="80000"/>
              </a:lnSpc>
            </a:pPr>
            <a:endParaRPr lang="uk-UA" altLang="ru-RU" sz="900" smtClean="0"/>
          </a:p>
          <a:p>
            <a:pPr marL="0" indent="355600" algn="just" eaLnBrk="1" hangingPunct="1">
              <a:lnSpc>
                <a:spcPct val="80000"/>
              </a:lnSpc>
              <a:buFont typeface="Wingdings" panose="05000000000000000000" pitchFamily="2" charset="2"/>
              <a:buNone/>
            </a:pPr>
            <a:r>
              <a:rPr lang="uk-UA" altLang="ru-RU" sz="900" smtClean="0"/>
              <a:t>2) принцип збалансованості, згідно з яким повноваження на здійснення витрат бюджету повинні відповідати обсягу надходжень до бюджету; </a:t>
            </a:r>
          </a:p>
          <a:p>
            <a:pPr marL="0" indent="355600" algn="just" eaLnBrk="1" hangingPunct="1">
              <a:lnSpc>
                <a:spcPct val="80000"/>
              </a:lnSpc>
            </a:pPr>
            <a:endParaRPr lang="uk-UA" altLang="ru-RU" sz="900" smtClean="0"/>
          </a:p>
          <a:p>
            <a:pPr marL="0" indent="355600" algn="just" eaLnBrk="1" hangingPunct="1">
              <a:lnSpc>
                <a:spcPct val="80000"/>
              </a:lnSpc>
              <a:buFont typeface="Wingdings" panose="05000000000000000000" pitchFamily="2" charset="2"/>
              <a:buNone/>
            </a:pPr>
            <a:r>
              <a:rPr lang="uk-UA" altLang="ru-RU" sz="900" smtClean="0"/>
              <a:t>3) принцип повноти включення в облік і звітність усіх операцій, пов’язаних із надходженнями та здійсненням витрат бюджету;</a:t>
            </a:r>
          </a:p>
          <a:p>
            <a:pPr marL="0" indent="355600" algn="just" eaLnBrk="1" hangingPunct="1">
              <a:lnSpc>
                <a:spcPct val="80000"/>
              </a:lnSpc>
            </a:pPr>
            <a:endParaRPr lang="uk-UA" altLang="ru-RU" sz="900" smtClean="0"/>
          </a:p>
          <a:p>
            <a:pPr marL="0" indent="355600" algn="just" eaLnBrk="1" hangingPunct="1">
              <a:lnSpc>
                <a:spcPct val="80000"/>
              </a:lnSpc>
              <a:buFont typeface="Wingdings" panose="05000000000000000000" pitchFamily="2" charset="2"/>
              <a:buNone/>
            </a:pPr>
            <a:r>
              <a:rPr lang="uk-UA" altLang="ru-RU" sz="900" smtClean="0"/>
              <a:t>4) принцип цільового спрямування бюджетних коштів. Бюджетні кошти спрямовуються казначейством тільки на цілі, визначені бюджетними призначеннями; </a:t>
            </a:r>
          </a:p>
          <a:p>
            <a:pPr marL="0" indent="355600" algn="just" eaLnBrk="1" hangingPunct="1">
              <a:lnSpc>
                <a:spcPct val="80000"/>
              </a:lnSpc>
            </a:pPr>
            <a:endParaRPr lang="uk-UA" altLang="ru-RU" sz="900" smtClean="0"/>
          </a:p>
          <a:p>
            <a:pPr marL="0" indent="355600" algn="just" eaLnBrk="1" hangingPunct="1">
              <a:lnSpc>
                <a:spcPct val="80000"/>
              </a:lnSpc>
              <a:buFont typeface="Wingdings" panose="05000000000000000000" pitchFamily="2" charset="2"/>
              <a:buNone/>
            </a:pPr>
            <a:r>
              <a:rPr lang="uk-UA" altLang="ru-RU" sz="900" smtClean="0"/>
              <a:t>5) принцип відповідальності учасників бюджетного процесу за вчинені ними бюджетні правопорушення. </a:t>
            </a:r>
          </a:p>
          <a:p>
            <a:pPr marL="0" indent="355600" algn="just" eaLnBrk="1" hangingPunct="1">
              <a:lnSpc>
                <a:spcPct val="80000"/>
              </a:lnSpc>
              <a:buFont typeface="Wingdings" panose="05000000000000000000" pitchFamily="2" charset="2"/>
              <a:buNone/>
            </a:pPr>
            <a:endParaRPr lang="uk-UA" altLang="ru-RU" sz="9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152400"/>
            <a:ext cx="8915400" cy="1143000"/>
          </a:xfrm>
        </p:spPr>
        <p:txBody>
          <a:bodyPr/>
          <a:lstStyle/>
          <a:p>
            <a:pPr algn="ctr" eaLnBrk="1" hangingPunct="1">
              <a:defRPr/>
            </a:pPr>
            <a:r>
              <a:rPr lang="ru-RU" sz="2400" smtClean="0"/>
              <a:t>У процесі казначейського обслуговування державного бюджету за доходами та іншими надходженнями органи Державного казначейства України здійснюють такі функції:</a:t>
            </a:r>
            <a:endParaRPr lang="uk-UA" sz="2400" smtClean="0"/>
          </a:p>
        </p:txBody>
      </p:sp>
      <p:sp>
        <p:nvSpPr>
          <p:cNvPr id="11267" name="Rectangle 3"/>
          <p:cNvSpPr>
            <a:spLocks noGrp="1" noChangeArrowheads="1"/>
          </p:cNvSpPr>
          <p:nvPr>
            <p:ph type="body" idx="1"/>
          </p:nvPr>
        </p:nvSpPr>
        <p:spPr>
          <a:xfrm>
            <a:off x="685800" y="1371600"/>
            <a:ext cx="8229600" cy="5486400"/>
          </a:xfrm>
        </p:spPr>
        <p:txBody>
          <a:bodyPr/>
          <a:lstStyle/>
          <a:p>
            <a:pPr marL="0" indent="12700" algn="just" eaLnBrk="1" hangingPunct="1">
              <a:lnSpc>
                <a:spcPct val="80000"/>
              </a:lnSpc>
              <a:buFont typeface="Wingdings" panose="05000000000000000000" pitchFamily="2" charset="2"/>
              <a:buNone/>
            </a:pPr>
            <a:r>
              <a:rPr lang="uk-UA" altLang="ru-RU" sz="1200" smtClean="0"/>
              <a:t>-    установлюють порядок відкриття та відкривають рахунки в національній валюті в головних управліннях Державного казначейства України та Державному казначействі України для зарахування до державного бюджету доходів та інших надходжень (далі - платежі); </a:t>
            </a:r>
          </a:p>
          <a:p>
            <a:pPr marL="0" indent="12700" algn="just" eaLnBrk="1" hangingPunct="1">
              <a:lnSpc>
                <a:spcPct val="80000"/>
              </a:lnSpc>
              <a:buFont typeface="Wingdings" panose="05000000000000000000" pitchFamily="2" charset="2"/>
              <a:buNone/>
            </a:pPr>
            <a:endParaRPr lang="uk-UA" altLang="ru-RU" sz="1200" smtClean="0"/>
          </a:p>
          <a:p>
            <a:pPr marL="0" indent="12700" algn="just" eaLnBrk="1" hangingPunct="1">
              <a:lnSpc>
                <a:spcPct val="80000"/>
              </a:lnSpc>
              <a:buFont typeface="Wingdings" panose="05000000000000000000" pitchFamily="2" charset="2"/>
              <a:buNone/>
            </a:pPr>
            <a:r>
              <a:rPr lang="uk-UA" altLang="ru-RU" sz="1200" smtClean="0"/>
              <a:t>-    здійснюють розподіл платежів між загальним та спеціальним фондами державного бюджету, між державним і місцевими бюджетами та державними цільовими фондами відповідно до нормативів відрахувань, визначених законодавством, та перераховують за належністю розподілені кошти; </a:t>
            </a:r>
          </a:p>
          <a:p>
            <a:pPr marL="0" indent="12700" algn="just" eaLnBrk="1" hangingPunct="1">
              <a:lnSpc>
                <a:spcPct val="80000"/>
              </a:lnSpc>
            </a:pPr>
            <a:endParaRPr lang="uk-UA" altLang="ru-RU" sz="1200" smtClean="0"/>
          </a:p>
          <a:p>
            <a:pPr marL="0" indent="12700" algn="just" eaLnBrk="1" hangingPunct="1">
              <a:lnSpc>
                <a:spcPct val="80000"/>
              </a:lnSpc>
              <a:buFont typeface="Wingdings" panose="05000000000000000000" pitchFamily="2" charset="2"/>
              <a:buNone/>
            </a:pPr>
            <a:r>
              <a:rPr lang="uk-UA" altLang="ru-RU" sz="1200" smtClean="0"/>
              <a:t>-    формують розрахункові документи і проводять повернення платежів, що були помилково або надмірно зараховані до бюджету, на підставі відповідних документів органів, які повинні забезпечувати надходження платежів та за якими згідно із законом закріплено контроль за справлянням (стягненням) платежів до бюджету; </a:t>
            </a:r>
          </a:p>
          <a:p>
            <a:pPr marL="0" indent="12700" algn="just" eaLnBrk="1" hangingPunct="1">
              <a:lnSpc>
                <a:spcPct val="80000"/>
              </a:lnSpc>
            </a:pPr>
            <a:endParaRPr lang="uk-UA" altLang="ru-RU" sz="1200" smtClean="0"/>
          </a:p>
          <a:p>
            <a:pPr marL="0" indent="12700" algn="just" eaLnBrk="1" hangingPunct="1">
              <a:lnSpc>
                <a:spcPct val="80000"/>
              </a:lnSpc>
              <a:buFont typeface="Wingdings" panose="05000000000000000000" pitchFamily="2" charset="2"/>
              <a:buNone/>
            </a:pPr>
            <a:r>
              <a:rPr lang="uk-UA" altLang="ru-RU" sz="1200" smtClean="0"/>
              <a:t>-    формують розрахункові документи і проводять відшкодування податку на додану вартість на підставі висновків органів Державної податкової служби або судових рішень; </a:t>
            </a:r>
          </a:p>
          <a:p>
            <a:pPr marL="0" indent="12700" algn="just" eaLnBrk="1" hangingPunct="1">
              <a:lnSpc>
                <a:spcPct val="80000"/>
              </a:lnSpc>
            </a:pPr>
            <a:endParaRPr lang="uk-UA" altLang="ru-RU" sz="1200" smtClean="0"/>
          </a:p>
          <a:p>
            <a:pPr marL="0" indent="12700" algn="just" eaLnBrk="1" hangingPunct="1">
              <a:lnSpc>
                <a:spcPct val="80000"/>
              </a:lnSpc>
              <a:buFont typeface="Wingdings" panose="05000000000000000000" pitchFamily="2" charset="2"/>
              <a:buNone/>
            </a:pPr>
            <a:r>
              <a:rPr lang="uk-UA" altLang="ru-RU" sz="1200" smtClean="0"/>
              <a:t>-    здійснюють відрахування дотацій відповідним місцевим бюджетам; </a:t>
            </a:r>
          </a:p>
          <a:p>
            <a:pPr marL="0" indent="12700" algn="just" eaLnBrk="1" hangingPunct="1">
              <a:lnSpc>
                <a:spcPct val="80000"/>
              </a:lnSpc>
            </a:pPr>
            <a:endParaRPr lang="uk-UA" altLang="ru-RU" sz="1200" smtClean="0"/>
          </a:p>
          <a:p>
            <a:pPr marL="0" indent="12700" algn="just" eaLnBrk="1" hangingPunct="1">
              <a:lnSpc>
                <a:spcPct val="80000"/>
              </a:lnSpc>
              <a:buFont typeface="Wingdings" panose="05000000000000000000" pitchFamily="2" charset="2"/>
              <a:buNone/>
            </a:pPr>
            <a:r>
              <a:rPr lang="uk-UA" altLang="ru-RU" sz="1200" smtClean="0"/>
              <a:t>-    ведуть бухгалтерський облік платежів відповідно до Плану рахунків бухгалтерського обліку виконання державного та місцевих бюджетів, затвердженого наказом Державного казначейства України від 28.11.2000 №119, у розрізі кодів бюджетної класифікації; </a:t>
            </a:r>
          </a:p>
          <a:p>
            <a:pPr marL="0" indent="12700" algn="just" eaLnBrk="1" hangingPunct="1">
              <a:lnSpc>
                <a:spcPct val="80000"/>
              </a:lnSpc>
            </a:pPr>
            <a:endParaRPr lang="uk-UA" altLang="ru-RU" sz="1200" smtClean="0"/>
          </a:p>
          <a:p>
            <a:pPr marL="0" indent="12700" algn="just" eaLnBrk="1" hangingPunct="1">
              <a:lnSpc>
                <a:spcPct val="80000"/>
              </a:lnSpc>
              <a:buFont typeface="Wingdings" panose="05000000000000000000" pitchFamily="2" charset="2"/>
              <a:buNone/>
            </a:pPr>
            <a:r>
              <a:rPr lang="uk-UA" altLang="ru-RU" sz="1200" smtClean="0"/>
              <a:t>-    установлюють порядок складання та складають оперативну, місячну, квартальну та річну звітність про виконання державного бюджету за доходами та іншими надходженнями відповідно до кодів бюджетної класифікації та подають її відповідним органам, визначеним законодавством, у встановлені терміни за формами, затвердженими в установленому порядку; </a:t>
            </a:r>
          </a:p>
          <a:p>
            <a:pPr marL="0" indent="12700" algn="just" eaLnBrk="1" hangingPunct="1">
              <a:lnSpc>
                <a:spcPct val="80000"/>
              </a:lnSpc>
            </a:pPr>
            <a:endParaRPr lang="uk-UA" altLang="ru-RU" sz="1200" smtClean="0"/>
          </a:p>
          <a:p>
            <a:pPr marL="0" indent="12700" algn="just" eaLnBrk="1" hangingPunct="1">
              <a:lnSpc>
                <a:spcPct val="80000"/>
              </a:lnSpc>
              <a:buFont typeface="Wingdings" panose="05000000000000000000" pitchFamily="2" charset="2"/>
              <a:buNone/>
            </a:pPr>
            <a:r>
              <a:rPr lang="uk-UA" altLang="ru-RU" sz="1200" smtClean="0"/>
              <a:t>-    надають інформацію про виконання державного бюджету за доходами та іншими надходженнями органам стягнення.</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ject Overview">
  <a:themeElements>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Project Overview">
      <a:majorFont>
        <a:latin typeface="Times New Roman"/>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uk-UA"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uk-UA"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Project Overview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Project Overview</Template>
  <TotalTime>229</TotalTime>
  <Words>2758</Words>
  <Application>Microsoft Office PowerPoint</Application>
  <PresentationFormat>Экран (4:3)</PresentationFormat>
  <Paragraphs>216</Paragraphs>
  <Slides>27</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27</vt:i4>
      </vt:variant>
    </vt:vector>
  </HeadingPairs>
  <TitlesOfParts>
    <vt:vector size="34" baseType="lpstr">
      <vt:lpstr>Times New Roman</vt:lpstr>
      <vt:lpstr>Arial</vt:lpstr>
      <vt:lpstr>Wingdings</vt:lpstr>
      <vt:lpstr>Calibri</vt:lpstr>
      <vt:lpstr>Castellar</vt:lpstr>
      <vt:lpstr>Jokerman</vt:lpstr>
      <vt:lpstr>Project Overview</vt:lpstr>
      <vt:lpstr>АНАЛІЗ ДІЯЛЬНОСТІ ДЕРЖАВНОГО КАЗНАЧЕЙСТВА В УКРАЇНІ В  2009 РОЦІ</vt:lpstr>
      <vt:lpstr>Презентация PowerPoint</vt:lpstr>
      <vt:lpstr>Діючий голова Державного казначейства України</vt:lpstr>
      <vt:lpstr>Презентация PowerPoint</vt:lpstr>
      <vt:lpstr>Основними завданнями Державного Казначейства України є:</vt:lpstr>
      <vt:lpstr>Державне казначейство України - повноважний учасник бюджетного процесу</vt:lpstr>
      <vt:lpstr>Державне казначейство України - повноважний учасник бюджетного процесу</vt:lpstr>
      <vt:lpstr>Казначейська система обслуговування бюджетів</vt:lpstr>
      <vt:lpstr>У процесі казначейського обслуговування державного бюджету за доходами та іншими надходженнями органи Державного казначейства України здійснюють такі функції:</vt:lpstr>
      <vt:lpstr>Довідка про виконання державного бюджету за доходами у січні-листопаді 2009 року </vt:lpstr>
      <vt:lpstr>Довідка про виконання державного бюджету за доходами у січні 2010 року</vt:lpstr>
      <vt:lpstr>Презентация PowerPoint</vt:lpstr>
      <vt:lpstr>Презентация PowerPoint</vt:lpstr>
      <vt:lpstr>Доходи Державного бюджету України</vt:lpstr>
      <vt:lpstr>У процесі казначейського обслуговування бюджетів за видатками органи Державного казначейства здійснюють такі функції:</vt:lpstr>
      <vt:lpstr>Довідка про відкриті асигнування загального фонду державного бюджету у січні 2010 року (без урахування видатків на обслуговування державного боргу та міжбюджетних трансфертів) станом на 01.02.2010</vt:lpstr>
      <vt:lpstr>Дані про наявність дебіторської та кредиторської заборгованості установ та організацій, які отримують кошти кошти державного або місцевих бюджетів, станом на 01.01.2010 року</vt:lpstr>
      <vt:lpstr>Видатки  Державного бюджету України за січень-грудень 2009 року</vt:lpstr>
      <vt:lpstr>Видатки зведеного бюджету України за січень – грудень 2009 року</vt:lpstr>
      <vt:lpstr>Презентация PowerPoint</vt:lpstr>
      <vt:lpstr>Презентация PowerPoint</vt:lpstr>
      <vt:lpstr>Презентация PowerPoint</vt:lpstr>
      <vt:lpstr>Кредитування Державного бюджету України за січень – грудень 2009 році</vt:lpstr>
      <vt:lpstr>Довідка по міжбюджетних трансфертах за січень – лютий 2010 року станом на 15.02.2010р.</vt:lpstr>
      <vt:lpstr>Розрахунки за борговими зобов’язаннями держави по загальному фонду державного бюджету за січень – лютий 2010 року станом на 15.02.2010р.</vt:lpstr>
      <vt:lpstr>Інформація про надання та погашення короткострокових позичок, що надаються місцевим бюджетам за рахунок ЄКР</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admin</cp:lastModifiedBy>
  <cp:revision>6</cp:revision>
  <cp:lastPrinted>1601-01-01T00:00:00Z</cp:lastPrinted>
  <dcterms:created xsi:type="dcterms:W3CDTF">1601-01-01T00:00:00Z</dcterms:created>
  <dcterms:modified xsi:type="dcterms:W3CDTF">2015-04-08T15:08:10Z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