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73" r:id="rId8"/>
    <p:sldId id="266" r:id="rId9"/>
    <p:sldId id="267" r:id="rId10"/>
    <p:sldId id="268" r:id="rId11"/>
    <p:sldId id="263" r:id="rId12"/>
    <p:sldId id="269" r:id="rId13"/>
    <p:sldId id="270" r:id="rId14"/>
    <p:sldId id="271" r:id="rId15"/>
    <p:sldId id="272" r:id="rId16"/>
    <p:sldId id="274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129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123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5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6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7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8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9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130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CE7F8D4-BE54-4FEF-B4F6-C8AC087DAAD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56EA58-729C-4A79-945F-0315598CBFE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0886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2ED675-66E2-480C-9C44-56F308EB3F6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230337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F442074-3BAC-492C-A9CF-D46B7BBFCDC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30449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A775E0F-92DF-4F9E-974A-5B882E8BE27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16185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2C70F7-2E2A-413A-9DD0-501452C144E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97684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99CB9E-B81E-4503-903D-55160216477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02207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0A28B4-9AFA-4434-9DB5-B0B7E94272A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37246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CA4070-982E-4EDE-A603-788EE884828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74480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2CF463-A3A3-4702-A549-45B49F1A1B3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62833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A26737-EAA1-4416-BEA5-27B7B9FBCF5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45186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913D5F-34D7-4271-8524-A270B87B26A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0095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5E1E6-9840-42CD-A105-B1C0B837758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50096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4099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3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4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5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10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fld id="{62B752DB-6AD8-404F-B63B-995B8051D8F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l"/>
        <a:defRPr sz="3200" kern="1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l"/>
        <a:defRPr sz="2800" kern="1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l"/>
        <a:defRPr sz="2400" kern="1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1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7" name="Picture 9" descr="_MG_8569-s"/>
          <p:cNvPicPr>
            <a:picLocks noChangeAspect="1" noChangeArrowheads="1"/>
          </p:cNvPicPr>
          <p:nvPr>
            <p:ph sz="quarter" idx="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13488" y="3933825"/>
            <a:ext cx="2830512" cy="29241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59" name="Picture 11" descr="_MG_4316-s"/>
          <p:cNvPicPr>
            <a:picLocks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3929063"/>
            <a:ext cx="2646363" cy="29289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56" name="Picture 8" descr="_MG_4109-s"/>
          <p:cNvPicPr>
            <a:picLocks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16688" y="0"/>
            <a:ext cx="2627312" cy="2540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53" name="Picture 5" descr="IMG_8695-s"/>
          <p:cNvPicPr>
            <a:picLocks noChangeAspect="1" noChangeArrowheads="1"/>
          </p:cNvPicPr>
          <p:nvPr>
            <p:ph sz="quarter"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2843213" cy="2536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68313" y="2636838"/>
            <a:ext cx="8229600" cy="1139825"/>
          </a:xfrm>
        </p:spPr>
        <p:txBody>
          <a:bodyPr/>
          <a:lstStyle/>
          <a:p>
            <a:r>
              <a:rPr lang="ru-RU" altLang="ru-RU" sz="4000">
                <a:solidFill>
                  <a:srgbClr val="0000FF"/>
                </a:solidFill>
                <a:latin typeface="Times New Roman" panose="02020603050405020304" pitchFamily="18" charset="0"/>
              </a:rPr>
              <a:t>Проблемы контроля классификационного кода трикотажной </a:t>
            </a:r>
            <a:br>
              <a:rPr lang="ru-RU" altLang="ru-RU" sz="400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r>
              <a:rPr lang="ru-RU" altLang="ru-RU" sz="4000">
                <a:solidFill>
                  <a:srgbClr val="0000FF"/>
                </a:solidFill>
                <a:latin typeface="Times New Roman" panose="02020603050405020304" pitchFamily="18" charset="0"/>
              </a:rPr>
              <a:t>одежды по ТН ВЭД России</a:t>
            </a:r>
            <a:r>
              <a:rPr lang="ru-RU" altLang="ru-RU" sz="4000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2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Импорт трикотажной одежды за 2006 – 2007 гг., тонн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18488" cy="4924425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18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18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18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18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18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18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18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18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18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18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18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18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18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1800">
                <a:effectLst/>
                <a:latin typeface="Times New Roman" panose="02020603050405020304" pitchFamily="18" charset="0"/>
              </a:rPr>
              <a:t>В 2006 г. Россия импортировала 34 тонны трикотажной одежды, что на 99,5% меньше, чем за 2007 г. и на 99,7% за 2008 г. </a:t>
            </a:r>
          </a:p>
        </p:txBody>
      </p:sp>
      <p:graphicFrame>
        <p:nvGraphicFramePr>
          <p:cNvPr id="2970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908175" y="1844675"/>
          <a:ext cx="5545138" cy="369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4" name="Диаграмма" r:id="rId3" imgW="6096000" imgH="4067175" progId="MSGraph.Chart.8">
                  <p:embed followColorScheme="full"/>
                </p:oleObj>
              </mc:Choice>
              <mc:Fallback>
                <p:oleObj name="Диаграмма" r:id="rId3" imgW="6096000" imgH="4067175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1844675"/>
                        <a:ext cx="5545138" cy="3698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/>
      <p:bldP spid="2969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Импорт трикотажной одежды за 2006 – 2008 гг., долл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507413" cy="4637088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endParaRPr lang="ru-RU" altLang="ru-RU" sz="1800">
              <a:effectLst/>
            </a:endParaRPr>
          </a:p>
          <a:p>
            <a:pPr algn="ctr">
              <a:buFont typeface="Wingdings" panose="05000000000000000000" pitchFamily="2" charset="2"/>
              <a:buNone/>
            </a:pPr>
            <a:endParaRPr lang="ru-RU" altLang="ru-RU" sz="1800">
              <a:effectLst/>
            </a:endParaRPr>
          </a:p>
          <a:p>
            <a:pPr algn="ctr">
              <a:buFont typeface="Wingdings" panose="05000000000000000000" pitchFamily="2" charset="2"/>
              <a:buNone/>
            </a:pPr>
            <a:endParaRPr lang="ru-RU" altLang="ru-RU" sz="1800">
              <a:effectLst/>
            </a:endParaRPr>
          </a:p>
          <a:p>
            <a:pPr algn="ctr">
              <a:buFont typeface="Wingdings" panose="05000000000000000000" pitchFamily="2" charset="2"/>
              <a:buNone/>
            </a:pPr>
            <a:endParaRPr lang="ru-RU" altLang="ru-RU" sz="1800">
              <a:effectLst/>
            </a:endParaRPr>
          </a:p>
          <a:p>
            <a:pPr algn="ctr">
              <a:buFont typeface="Wingdings" panose="05000000000000000000" pitchFamily="2" charset="2"/>
              <a:buNone/>
            </a:pPr>
            <a:endParaRPr lang="ru-RU" altLang="ru-RU" sz="1800">
              <a:effectLst/>
            </a:endParaRPr>
          </a:p>
          <a:p>
            <a:pPr algn="ctr">
              <a:buFont typeface="Wingdings" panose="05000000000000000000" pitchFamily="2" charset="2"/>
              <a:buNone/>
            </a:pPr>
            <a:endParaRPr lang="ru-RU" altLang="ru-RU" sz="1800">
              <a:effectLst/>
            </a:endParaRPr>
          </a:p>
          <a:p>
            <a:pPr algn="ctr">
              <a:buFont typeface="Wingdings" panose="05000000000000000000" pitchFamily="2" charset="2"/>
              <a:buNone/>
            </a:pPr>
            <a:endParaRPr lang="ru-RU" altLang="ru-RU" sz="1800">
              <a:effectLst/>
            </a:endParaRPr>
          </a:p>
          <a:p>
            <a:pPr algn="ctr">
              <a:buFont typeface="Wingdings" panose="05000000000000000000" pitchFamily="2" charset="2"/>
              <a:buNone/>
            </a:pPr>
            <a:endParaRPr lang="ru-RU" altLang="ru-RU" sz="1800">
              <a:effectLst/>
            </a:endParaRPr>
          </a:p>
          <a:p>
            <a:pPr algn="ctr">
              <a:buFont typeface="Wingdings" panose="05000000000000000000" pitchFamily="2" charset="2"/>
              <a:buNone/>
            </a:pPr>
            <a:endParaRPr lang="ru-RU" altLang="ru-RU" sz="1800">
              <a:effectLst/>
            </a:endParaRPr>
          </a:p>
          <a:p>
            <a:pPr algn="ctr">
              <a:buFont typeface="Wingdings" panose="05000000000000000000" pitchFamily="2" charset="2"/>
              <a:buNone/>
            </a:pPr>
            <a:endParaRPr lang="ru-RU" altLang="ru-RU" sz="1800">
              <a:effectLst/>
            </a:endParaRPr>
          </a:p>
          <a:p>
            <a:pPr algn="ctr">
              <a:buFont typeface="Wingdings" panose="05000000000000000000" pitchFamily="2" charset="2"/>
              <a:buNone/>
            </a:pPr>
            <a:endParaRPr lang="ru-RU" altLang="ru-RU" sz="1800">
              <a:effectLst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ru-RU" altLang="ru-RU" sz="1800">
                <a:effectLst/>
              </a:rPr>
              <a:t>В стоимостном выражении объем трикотажной одежды составил за 2006 г. - 558 064 долл., за 2007 г. - 115 088 583 долл., за 2008 г. - 214 739 323 долл. </a:t>
            </a:r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908175" y="1604963"/>
          <a:ext cx="6192838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Диаграмма" r:id="rId3" imgW="7315200" imgH="4410075" progId="MSGraph.Chart.8">
                  <p:embed followColorScheme="full"/>
                </p:oleObj>
              </mc:Choice>
              <mc:Fallback>
                <p:oleObj name="Диаграмма" r:id="rId3" imgW="7315200" imgH="4410075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1604963"/>
                        <a:ext cx="6192838" cy="373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3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3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  <p:bldP spid="1638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Процентное соотношение импорта и экспорта за 2006 г.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18488" cy="499745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18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18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18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18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18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18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18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18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18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18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18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18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0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0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>
                <a:effectLst/>
                <a:latin typeface="Times New Roman" panose="02020603050405020304" pitchFamily="18" charset="0"/>
              </a:rPr>
              <a:t>Из данной диаграммы видно, что экспорт за период 2006 г. преобладает на 83% над импортом.</a:t>
            </a:r>
          </a:p>
        </p:txBody>
      </p:sp>
      <p:graphicFrame>
        <p:nvGraphicFramePr>
          <p:cNvPr id="31748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531938" y="1843088"/>
          <a:ext cx="6675437" cy="336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1" name="Диаграмма" r:id="rId3" imgW="10125075" imgH="5105400" progId="MSGraph.Chart.8">
                  <p:embed followColorScheme="full"/>
                </p:oleObj>
              </mc:Choice>
              <mc:Fallback>
                <p:oleObj name="Диаграмма" r:id="rId3" imgW="10125075" imgH="5105400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1938" y="1843088"/>
                        <a:ext cx="6675437" cy="336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7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7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7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/>
      <p:bldP spid="3174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Процентное соотношение импорта и экспорта за 2007 г.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47050" cy="4997450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endParaRPr lang="ru-RU" altLang="ru-RU" sz="2000">
              <a:effectLst/>
              <a:latin typeface="Times New Roman" panose="02020603050405020304" pitchFamily="18" charset="0"/>
            </a:endParaRPr>
          </a:p>
          <a:p>
            <a:pPr algn="ctr">
              <a:buFont typeface="Wingdings" panose="05000000000000000000" pitchFamily="2" charset="2"/>
              <a:buNone/>
            </a:pPr>
            <a:endParaRPr lang="ru-RU" altLang="ru-RU" sz="2000">
              <a:effectLst/>
              <a:latin typeface="Times New Roman" panose="02020603050405020304" pitchFamily="18" charset="0"/>
            </a:endParaRPr>
          </a:p>
          <a:p>
            <a:pPr algn="ctr">
              <a:buFont typeface="Wingdings" panose="05000000000000000000" pitchFamily="2" charset="2"/>
              <a:buNone/>
            </a:pPr>
            <a:endParaRPr lang="ru-RU" altLang="ru-RU" sz="2000">
              <a:effectLst/>
              <a:latin typeface="Times New Roman" panose="02020603050405020304" pitchFamily="18" charset="0"/>
            </a:endParaRPr>
          </a:p>
          <a:p>
            <a:pPr algn="ctr">
              <a:buFont typeface="Wingdings" panose="05000000000000000000" pitchFamily="2" charset="2"/>
              <a:buNone/>
            </a:pPr>
            <a:endParaRPr lang="ru-RU" altLang="ru-RU" sz="2000">
              <a:effectLst/>
              <a:latin typeface="Times New Roman" panose="02020603050405020304" pitchFamily="18" charset="0"/>
            </a:endParaRPr>
          </a:p>
          <a:p>
            <a:pPr algn="ctr">
              <a:buFont typeface="Wingdings" panose="05000000000000000000" pitchFamily="2" charset="2"/>
              <a:buNone/>
            </a:pPr>
            <a:endParaRPr lang="ru-RU" altLang="ru-RU" sz="2000">
              <a:effectLst/>
              <a:latin typeface="Times New Roman" panose="02020603050405020304" pitchFamily="18" charset="0"/>
            </a:endParaRPr>
          </a:p>
          <a:p>
            <a:pPr algn="ctr">
              <a:buFont typeface="Wingdings" panose="05000000000000000000" pitchFamily="2" charset="2"/>
              <a:buNone/>
            </a:pPr>
            <a:endParaRPr lang="ru-RU" altLang="ru-RU" sz="2000">
              <a:effectLst/>
              <a:latin typeface="Times New Roman" panose="02020603050405020304" pitchFamily="18" charset="0"/>
            </a:endParaRPr>
          </a:p>
          <a:p>
            <a:pPr algn="ctr">
              <a:buFont typeface="Wingdings" panose="05000000000000000000" pitchFamily="2" charset="2"/>
              <a:buNone/>
            </a:pPr>
            <a:endParaRPr lang="ru-RU" altLang="ru-RU" sz="2000">
              <a:effectLst/>
              <a:latin typeface="Times New Roman" panose="02020603050405020304" pitchFamily="18" charset="0"/>
            </a:endParaRPr>
          </a:p>
          <a:p>
            <a:pPr algn="ctr">
              <a:buFont typeface="Wingdings" panose="05000000000000000000" pitchFamily="2" charset="2"/>
              <a:buNone/>
            </a:pPr>
            <a:endParaRPr lang="ru-RU" altLang="ru-RU" sz="2000">
              <a:effectLst/>
              <a:latin typeface="Times New Roman" panose="02020603050405020304" pitchFamily="18" charset="0"/>
            </a:endParaRPr>
          </a:p>
          <a:p>
            <a:pPr algn="ctr">
              <a:buFont typeface="Wingdings" panose="05000000000000000000" pitchFamily="2" charset="2"/>
              <a:buNone/>
            </a:pPr>
            <a:endParaRPr lang="ru-RU" altLang="ru-RU" sz="2000">
              <a:effectLst/>
              <a:latin typeface="Times New Roman" panose="02020603050405020304" pitchFamily="18" charset="0"/>
            </a:endParaRPr>
          </a:p>
          <a:p>
            <a:pPr algn="ctr">
              <a:buFont typeface="Wingdings" panose="05000000000000000000" pitchFamily="2" charset="2"/>
              <a:buNone/>
            </a:pPr>
            <a:endParaRPr lang="ru-RU" altLang="ru-RU" sz="2000">
              <a:effectLst/>
              <a:latin typeface="Times New Roman" panose="02020603050405020304" pitchFamily="18" charset="0"/>
            </a:endParaRPr>
          </a:p>
          <a:p>
            <a:pPr algn="ctr">
              <a:buFont typeface="Wingdings" panose="05000000000000000000" pitchFamily="2" charset="2"/>
              <a:buNone/>
            </a:pPr>
            <a:endParaRPr lang="ru-RU" altLang="ru-RU" sz="2000">
              <a:effectLst/>
              <a:latin typeface="Times New Roman" panose="02020603050405020304" pitchFamily="18" charset="0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ru-RU" altLang="ru-RU" sz="2000">
                <a:effectLst/>
                <a:latin typeface="Times New Roman" panose="02020603050405020304" pitchFamily="18" charset="0"/>
              </a:rPr>
              <a:t>За период 2007 г. вывоз трикотажной одежды ниже ввоза на 11%, когда за соответствующий период 2006 г. он преобладал более чем на 80%.</a:t>
            </a:r>
          </a:p>
          <a:p>
            <a:pPr algn="ctr">
              <a:buFont typeface="Wingdings" panose="05000000000000000000" pitchFamily="2" charset="2"/>
              <a:buNone/>
            </a:pPr>
            <a:endParaRPr lang="ru-RU" altLang="ru-RU" sz="2000">
              <a:effectLst/>
              <a:latin typeface="Times New Roman" panose="02020603050405020304" pitchFamily="18" charset="0"/>
            </a:endParaRPr>
          </a:p>
        </p:txBody>
      </p:sp>
      <p:graphicFrame>
        <p:nvGraphicFramePr>
          <p:cNvPr id="3379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811213" y="1600200"/>
          <a:ext cx="7394575" cy="352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9" name="Диаграмма" r:id="rId3" imgW="11201400" imgH="5334000" progId="MSGraph.Chart.8">
                  <p:embed followColorScheme="full"/>
                </p:oleObj>
              </mc:Choice>
              <mc:Fallback>
                <p:oleObj name="Диаграмма" r:id="rId3" imgW="11201400" imgH="5334000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213" y="1600200"/>
                        <a:ext cx="7394575" cy="3521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7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7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7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/>
      <p:bldP spid="3379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Процентное соотношение импорта и экспорта за 2008 г.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62950" cy="4997450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0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0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0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0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0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0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0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0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0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0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0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0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000">
                <a:effectLst/>
                <a:latin typeface="Times New Roman" panose="02020603050405020304" pitchFamily="18" charset="0"/>
              </a:rPr>
              <a:t>Из данного рисунка видно, что импорт все еще преобладает над экспортом, но не 89%, как за 2007 г., а 87%.</a:t>
            </a:r>
          </a:p>
        </p:txBody>
      </p:sp>
      <p:graphicFrame>
        <p:nvGraphicFramePr>
          <p:cNvPr id="3584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758825" y="1336675"/>
          <a:ext cx="7843838" cy="438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7" name="Диаграмма" r:id="rId3" imgW="7267575" imgH="4067175" progId="MSGraph.Chart.8">
                  <p:embed followColorScheme="full"/>
                </p:oleObj>
              </mc:Choice>
              <mc:Fallback>
                <p:oleObj name="Диаграмма" r:id="rId3" imgW="7267575" imgH="4067175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825" y="1336675"/>
                        <a:ext cx="7843838" cy="4389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/>
      <p:bldP spid="35843" grpId="0" build="p" rev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29600" cy="4530725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ru-RU" altLang="ru-RU">
                <a:effectLst/>
                <a:latin typeface="Times New Roman" panose="02020603050405020304" pitchFamily="18" charset="0"/>
              </a:rPr>
              <a:t>Анализ статистики трикотажной одежды показал, что за последние 2 года импорт данного вида товара преобладает над экспортом почти в 8 раз, что значительно поменяло ситуацию по сравнению с 2006 годом. Так в 2006 году трикотажной одежды было вывезено на сумму в 4 раза больше, чем в 2007 году и в 3 раза больше чем в 2008 году.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060575"/>
            <a:ext cx="8229600" cy="1139825"/>
          </a:xfrm>
        </p:spPr>
        <p:txBody>
          <a:bodyPr/>
          <a:lstStyle/>
          <a:p>
            <a:r>
              <a:rPr lang="ru-RU" altLang="ru-RU"/>
              <a:t>Спасибо за внимание!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ru-RU" altLang="ru-RU" sz="2800"/>
          </a:p>
          <a:p>
            <a:pPr>
              <a:buFont typeface="Wingdings" panose="05000000000000000000" pitchFamily="2" charset="2"/>
              <a:buNone/>
            </a:pPr>
            <a:endParaRPr lang="ru-RU" altLang="ru-RU" sz="2800"/>
          </a:p>
          <a:p>
            <a:pPr>
              <a:buFont typeface="Wingdings" panose="05000000000000000000" pitchFamily="2" charset="2"/>
              <a:buNone/>
            </a:pPr>
            <a:endParaRPr lang="ru-RU" altLang="ru-RU" sz="2800"/>
          </a:p>
          <a:p>
            <a:pPr>
              <a:buFont typeface="Wingdings" panose="05000000000000000000" pitchFamily="2" charset="2"/>
              <a:buNone/>
            </a:pPr>
            <a:endParaRPr lang="ru-RU" altLang="ru-RU" sz="2800"/>
          </a:p>
          <a:p>
            <a:pPr>
              <a:buFont typeface="Wingdings" panose="05000000000000000000" pitchFamily="2" charset="2"/>
              <a:buNone/>
            </a:pPr>
            <a:endParaRPr lang="ru-RU" altLang="ru-RU" sz="2800"/>
          </a:p>
          <a:p>
            <a:pPr algn="r">
              <a:buFont typeface="Wingdings" panose="05000000000000000000" pitchFamily="2" charset="2"/>
              <a:buNone/>
            </a:pPr>
            <a:r>
              <a:rPr lang="ru-RU" altLang="ru-RU" sz="2800"/>
              <a:t>                                                   Выполнила:</a:t>
            </a:r>
          </a:p>
          <a:p>
            <a:pPr algn="r">
              <a:buFont typeface="Wingdings" panose="05000000000000000000" pitchFamily="2" charset="2"/>
              <a:buNone/>
            </a:pPr>
            <a:r>
              <a:rPr lang="ru-RU" altLang="ru-RU" sz="2800"/>
              <a:t>                                                  Науменко Алина,</a:t>
            </a:r>
          </a:p>
          <a:p>
            <a:pPr algn="r">
              <a:buFont typeface="Wingdings" panose="05000000000000000000" pitchFamily="2" charset="2"/>
              <a:buNone/>
            </a:pPr>
            <a:r>
              <a:rPr lang="ru-RU" altLang="ru-RU" sz="2800"/>
              <a:t>121 группа 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276475"/>
            <a:ext cx="8207375" cy="1582738"/>
          </a:xfrm>
        </p:spPr>
        <p:txBody>
          <a:bodyPr/>
          <a:lstStyle/>
          <a:p>
            <a:r>
              <a:rPr lang="ru-RU" altLang="ru-RU" i="1">
                <a:solidFill>
                  <a:schemeClr val="accent1"/>
                </a:solidFill>
                <a:effectLst/>
                <a:latin typeface="Times New Roman" panose="02020603050405020304" pitchFamily="18" charset="0"/>
              </a:rPr>
              <a:t>Цель курсовой работы</a:t>
            </a:r>
            <a:r>
              <a:rPr lang="ru-RU" altLang="ru-RU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Times New Roman" panose="02020603050405020304" pitchFamily="18" charset="0"/>
              </a:rPr>
              <a:t> – разработка путей минимизации рисков на основе анализа проблем при недостоверной классификации трикотажной одежды</a:t>
            </a:r>
            <a:r>
              <a:rPr lang="ru-RU" altLang="ru-RU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54675"/>
          </a:xfrm>
        </p:spPr>
        <p:txBody>
          <a:bodyPr/>
          <a:lstStyle/>
          <a:p>
            <a:pPr marL="609600" indent="-609600"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b="1" i="1">
                <a:solidFill>
                  <a:schemeClr val="accent1"/>
                </a:solidFill>
                <a:effectLst/>
                <a:latin typeface="Times New Roman" panose="02020603050405020304" pitchFamily="18" charset="0"/>
              </a:rPr>
              <a:t>Задачи</a:t>
            </a:r>
            <a:r>
              <a:rPr lang="ru-RU" altLang="ru-RU">
                <a:effectLst/>
                <a:latin typeface="Times New Roman" panose="02020603050405020304" pitchFamily="18" charset="0"/>
              </a:rPr>
              <a:t> курсовой работы, которые необходимо решить для достижения поставленной цели следующие: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400">
              <a:effectLst/>
              <a:latin typeface="Times New Roman" panose="02020603050405020304" pitchFamily="18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ru-RU" altLang="ru-RU" sz="2400">
                <a:effectLst/>
                <a:latin typeface="Times New Roman" panose="02020603050405020304" pitchFamily="18" charset="0"/>
              </a:rPr>
              <a:t>выявить значение классификации объектов таможенного оформления и таможенного контроля по ТН ВЭД РФ;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2400">
                <a:effectLst/>
                <a:latin typeface="Times New Roman" panose="02020603050405020304" pitchFamily="18" charset="0"/>
              </a:rPr>
              <a:t>изучить нормативно - правовое обеспечение классификации объектов ТО и ТК по ТН ВЭД РФ;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2400">
                <a:effectLst/>
                <a:latin typeface="Times New Roman" panose="02020603050405020304" pitchFamily="18" charset="0"/>
              </a:rPr>
              <a:t>рассмотреть проблемы, возникающие при классификации объектов ТО и ТК по ТН ВЭД РФ и причины их возникновения;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2400">
                <a:effectLst/>
                <a:latin typeface="Times New Roman" panose="02020603050405020304" pitchFamily="18" charset="0"/>
              </a:rPr>
              <a:t>проанализировать статистические данные об экспорте и импорте трикотажной одежды;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2400">
                <a:effectLst/>
                <a:latin typeface="Times New Roman" panose="02020603050405020304" pitchFamily="18" charset="0"/>
              </a:rPr>
              <a:t>исследовать пути минимизации таможенных рисков при классификации  трикотажной одежды по ТН ВЭД РФ.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20938"/>
            <a:ext cx="8229600" cy="1139825"/>
          </a:xfrm>
        </p:spPr>
        <p:txBody>
          <a:bodyPr/>
          <a:lstStyle/>
          <a:p>
            <a:r>
              <a:rPr lang="ru-RU" altLang="ru-RU" sz="400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Товарная номенклатура внешнеэкономической деятельности (ТН ВЭД России) – представляет собой многоуровневый классификатор товаров находящийся во внешнеторговом обороте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510212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800">
                <a:effectLst/>
                <a:latin typeface="Times New Roman" panose="02020603050405020304" pitchFamily="18" charset="0"/>
              </a:rPr>
              <a:t>Согласно ТН ВЭД России </a:t>
            </a:r>
            <a:r>
              <a:rPr lang="ru-RU" altLang="ru-RU" sz="2800" i="1">
                <a:solidFill>
                  <a:schemeClr val="accent1"/>
                </a:solidFill>
                <a:effectLst/>
                <a:latin typeface="Times New Roman" panose="02020603050405020304" pitchFamily="18" charset="0"/>
              </a:rPr>
              <a:t>классификация</a:t>
            </a:r>
            <a:r>
              <a:rPr lang="ru-RU" altLang="ru-RU" sz="2800">
                <a:effectLst/>
                <a:latin typeface="Times New Roman" panose="02020603050405020304" pitchFamily="18" charset="0"/>
              </a:rPr>
              <a:t> трикотажных изделий производится по следующим признакам:</a:t>
            </a: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400">
              <a:effectLst/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ru-RU" altLang="ru-RU" sz="2400">
                <a:effectLst/>
                <a:latin typeface="Times New Roman" panose="02020603050405020304" pitchFamily="18" charset="0"/>
              </a:rPr>
              <a:t>назначение (верхний трикотаж, бельевые трикотажные изделия, чулочно-носочные, перчаточные, головные уборы и платочно-шарфовые);</a:t>
            </a:r>
          </a:p>
          <a:p>
            <a:pPr>
              <a:lnSpc>
                <a:spcPct val="80000"/>
              </a:lnSpc>
            </a:pPr>
            <a:r>
              <a:rPr lang="ru-RU" altLang="ru-RU" sz="2400">
                <a:effectLst/>
                <a:latin typeface="Times New Roman" panose="02020603050405020304" pitchFamily="18" charset="0"/>
              </a:rPr>
              <a:t>сырье (трикотажные изделия изготовляют из натуральных волокон и из смеси различных волокон)</a:t>
            </a:r>
          </a:p>
          <a:p>
            <a:pPr>
              <a:lnSpc>
                <a:spcPct val="80000"/>
              </a:lnSpc>
            </a:pPr>
            <a:r>
              <a:rPr lang="ru-RU" altLang="ru-RU" sz="2400">
                <a:effectLst/>
                <a:latin typeface="Times New Roman" panose="02020603050405020304" pitchFamily="18" charset="0"/>
              </a:rPr>
              <a:t>переплетение (из кулирных (поперечно-вязанных) или основовязаных полотен);</a:t>
            </a:r>
          </a:p>
          <a:p>
            <a:pPr>
              <a:lnSpc>
                <a:spcPct val="80000"/>
              </a:lnSpc>
            </a:pPr>
            <a:r>
              <a:rPr lang="ru-RU" altLang="ru-RU" sz="2400">
                <a:effectLst/>
                <a:latin typeface="Times New Roman" panose="02020603050405020304" pitchFamily="18" charset="0"/>
              </a:rPr>
              <a:t>способ изготовления (регулярные, полурегулярные, кроеные и комбинированные);</a:t>
            </a:r>
          </a:p>
          <a:p>
            <a:pPr>
              <a:lnSpc>
                <a:spcPct val="80000"/>
              </a:lnSpc>
            </a:pPr>
            <a:r>
              <a:rPr lang="ru-RU" altLang="ru-RU" sz="2400">
                <a:effectLst/>
                <a:latin typeface="Times New Roman" panose="02020603050405020304" pitchFamily="18" charset="0"/>
              </a:rPr>
              <a:t>по отделке (отбеленные, крашенные, пестровязаные);</a:t>
            </a:r>
          </a:p>
          <a:p>
            <a:pPr>
              <a:lnSpc>
                <a:spcPct val="80000"/>
              </a:lnSpc>
            </a:pPr>
            <a:r>
              <a:rPr lang="ru-RU" altLang="ru-RU" sz="2400">
                <a:effectLst/>
                <a:latin typeface="Times New Roman" panose="02020603050405020304" pitchFamily="18" charset="0"/>
              </a:rPr>
              <a:t>по половозрастному признаку (мужские, женские, детские).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81650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ru-RU" altLang="ru-RU" sz="2800">
                <a:effectLst/>
                <a:latin typeface="Times New Roman" panose="02020603050405020304" pitchFamily="18" charset="0"/>
              </a:rPr>
              <a:t>При классификации трикотажной одежды по ТН ВЭД РФ у сотрудников таможенных органов могут возникнуть следующие </a:t>
            </a:r>
            <a:r>
              <a:rPr lang="ru-RU" altLang="ru-RU" sz="2800" i="1">
                <a:solidFill>
                  <a:schemeClr val="accent1"/>
                </a:solidFill>
                <a:effectLst/>
                <a:latin typeface="Times New Roman" panose="02020603050405020304" pitchFamily="18" charset="0"/>
              </a:rPr>
              <a:t>проблемы</a:t>
            </a:r>
            <a:r>
              <a:rPr lang="ru-RU" altLang="ru-RU" sz="2800">
                <a:solidFill>
                  <a:schemeClr val="accent1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pPr algn="ctr">
              <a:buFont typeface="Wingdings" panose="05000000000000000000" pitchFamily="2" charset="2"/>
              <a:buNone/>
            </a:pPr>
            <a:endParaRPr lang="ru-RU" altLang="ru-RU" sz="2800">
              <a:solidFill>
                <a:schemeClr val="accent1"/>
              </a:solidFill>
              <a:effectLst/>
              <a:latin typeface="Times New Roman" panose="02020603050405020304" pitchFamily="18" charset="0"/>
            </a:endParaRPr>
          </a:p>
          <a:p>
            <a:r>
              <a:rPr lang="ru-RU" altLang="ru-RU" sz="2800">
                <a:effectLst/>
                <a:latin typeface="Times New Roman" panose="02020603050405020304" pitchFamily="18" charset="0"/>
              </a:rPr>
              <a:t>определения материала изделия;</a:t>
            </a:r>
          </a:p>
          <a:p>
            <a:r>
              <a:rPr lang="ru-RU" altLang="ru-RU" sz="2800">
                <a:effectLst/>
                <a:latin typeface="Times New Roman" panose="02020603050405020304" pitchFamily="18" charset="0"/>
              </a:rPr>
              <a:t>определения функции изделия и его назначение;</a:t>
            </a:r>
          </a:p>
          <a:p>
            <a:r>
              <a:rPr lang="ru-RU" altLang="ru-RU" sz="2800">
                <a:effectLst/>
                <a:latin typeface="Times New Roman" panose="02020603050405020304" pitchFamily="18" charset="0"/>
              </a:rPr>
              <a:t>определения самого изделия, его наименование, т.е. является ли это изделие набором одежды (костюм, комплект), готовым изделием или каждое изделие относится к своей товарной позиции и классифицируется отдельно.</a:t>
            </a:r>
            <a:endParaRPr lang="ru-RU" altLang="ru-RU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Устранение проблем возникающих у сотрудников таможни возможны следующим образом: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>
                <a:latin typeface="Times New Roman" panose="02020603050405020304" pitchFamily="18" charset="0"/>
              </a:rPr>
              <a:t>-  совершенствованием нормативной базы;</a:t>
            </a:r>
          </a:p>
          <a:p>
            <a:pPr>
              <a:buFontTx/>
              <a:buChar char="-"/>
            </a:pPr>
            <a:r>
              <a:rPr lang="ru-RU" altLang="ru-RU">
                <a:effectLst/>
                <a:latin typeface="Times New Roman" panose="02020603050405020304" pitchFamily="18" charset="0"/>
              </a:rPr>
              <a:t>упрощением и ускорением процедур таможенного оформление и таможенного контроля;</a:t>
            </a:r>
          </a:p>
          <a:p>
            <a:pPr>
              <a:buFontTx/>
              <a:buChar char="-"/>
            </a:pPr>
            <a:r>
              <a:rPr lang="ru-RU" altLang="ru-RU">
                <a:effectLst/>
                <a:latin typeface="Times New Roman" panose="02020603050405020304" pitchFamily="18" charset="0"/>
              </a:rPr>
              <a:t>улучшением обеспечения таможенных органов и участников ВЭД информационно - справочными материалами по классификации товаров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Экспорт трикотажной одежды за 2006 – 2008 гг., тонн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18488" cy="5068888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ru-RU" altLang="ru-RU" sz="2800">
              <a:effectLst/>
            </a:endParaRPr>
          </a:p>
          <a:p>
            <a:pPr>
              <a:buFont typeface="Wingdings" panose="05000000000000000000" pitchFamily="2" charset="2"/>
              <a:buNone/>
            </a:pPr>
            <a:endParaRPr lang="ru-RU" altLang="ru-RU" sz="2800">
              <a:effectLst/>
            </a:endParaRPr>
          </a:p>
          <a:p>
            <a:pPr>
              <a:buFont typeface="Wingdings" panose="05000000000000000000" pitchFamily="2" charset="2"/>
              <a:buNone/>
            </a:pPr>
            <a:endParaRPr lang="ru-RU" altLang="ru-RU" sz="2800">
              <a:effectLst/>
            </a:endParaRPr>
          </a:p>
          <a:p>
            <a:pPr>
              <a:buFont typeface="Wingdings" panose="05000000000000000000" pitchFamily="2" charset="2"/>
              <a:buNone/>
            </a:pPr>
            <a:endParaRPr lang="ru-RU" altLang="ru-RU" sz="2800">
              <a:effectLst/>
            </a:endParaRPr>
          </a:p>
          <a:p>
            <a:pPr>
              <a:buFont typeface="Wingdings" panose="05000000000000000000" pitchFamily="2" charset="2"/>
              <a:buNone/>
            </a:pPr>
            <a:endParaRPr lang="ru-RU" altLang="ru-RU" sz="2800">
              <a:effectLst/>
            </a:endParaRPr>
          </a:p>
          <a:p>
            <a:pPr>
              <a:buFont typeface="Wingdings" panose="05000000000000000000" pitchFamily="2" charset="2"/>
              <a:buNone/>
            </a:pPr>
            <a:endParaRPr lang="ru-RU" altLang="ru-RU" sz="2800">
              <a:effectLst/>
            </a:endParaRPr>
          </a:p>
          <a:p>
            <a:pPr>
              <a:buFont typeface="Wingdings" panose="05000000000000000000" pitchFamily="2" charset="2"/>
              <a:buNone/>
            </a:pPr>
            <a:endParaRPr lang="ru-RU" altLang="ru-RU" sz="2800">
              <a:effectLst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ru-RU" altLang="ru-RU" sz="2000">
                <a:effectLst/>
                <a:latin typeface="Times New Roman" panose="02020603050405020304" pitchFamily="18" charset="0"/>
              </a:rPr>
              <a:t>В 2006 г. Россия экспортировала 1 170 тонн трикотажной одежды, что на 83% больше, чем за 2007 г. и на 80% за 2008 г.</a:t>
            </a:r>
            <a:r>
              <a:rPr lang="ru-RU" altLang="ru-RU" sz="2000">
                <a:effectLst/>
              </a:rPr>
              <a:t> </a:t>
            </a:r>
          </a:p>
        </p:txBody>
      </p:sp>
      <p:graphicFrame>
        <p:nvGraphicFramePr>
          <p:cNvPr id="2458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908175" y="1484313"/>
          <a:ext cx="5903913" cy="393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3" name="Диаграмма" r:id="rId3" imgW="6096000" imgH="4067175" progId="MSGraph.Chart.8">
                  <p:embed followColorScheme="full"/>
                </p:oleObj>
              </mc:Choice>
              <mc:Fallback>
                <p:oleObj name="Диаграмма" r:id="rId3" imgW="6096000" imgH="4067175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1484313"/>
                        <a:ext cx="5903913" cy="393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/>
      <p:bldP spid="2457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Экспорт трикотажной одежды за 2006-2008 гг., долл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91513" cy="499745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0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0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0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0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0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0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0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0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0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0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0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0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00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>
                <a:effectLst/>
                <a:latin typeface="Times New Roman" panose="02020603050405020304" pitchFamily="18" charset="0"/>
              </a:rPr>
              <a:t>В стоимостном выражении объем трикотажной одежды составил за 2006 г. -  6 155 997 долл., за 2007 г. - 1 412 702 долл., за 2008 г. - 3 191 688 долл. </a:t>
            </a:r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835150" y="1628775"/>
          <a:ext cx="6273800" cy="381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5" name="Диаграмма" r:id="rId3" imgW="6096000" imgH="4067175" progId="MSGraph.Chart.8">
                  <p:embed followColorScheme="full"/>
                </p:oleObj>
              </mc:Choice>
              <mc:Fallback>
                <p:oleObj name="Диаграмма" r:id="rId3" imgW="6096000" imgH="4067175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1628775"/>
                        <a:ext cx="6273800" cy="381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6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6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76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/>
      <p:bldP spid="27651" grpId="0" build="p"/>
    </p:bldLst>
  </p:timing>
</p:sld>
</file>

<file path=ppt/theme/theme1.xml><?xml version="1.0" encoding="utf-8"?>
<a:theme xmlns:a="http://schemas.openxmlformats.org/drawingml/2006/main" name="Орбита">
  <a:themeElements>
    <a:clrScheme name="Орбита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Орбит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рбита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рбита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462</TotalTime>
  <Words>586</Words>
  <Application>Microsoft Office PowerPoint</Application>
  <PresentationFormat>Экран (4:3)</PresentationFormat>
  <Paragraphs>132</Paragraphs>
  <Slides>16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Times New Roman</vt:lpstr>
      <vt:lpstr>Wingdings</vt:lpstr>
      <vt:lpstr>Орбита</vt:lpstr>
      <vt:lpstr>Диаграмма Microsoft Graph</vt:lpstr>
      <vt:lpstr>Проблемы контроля классификационного кода трикотажной  одежды по ТН ВЭД России </vt:lpstr>
      <vt:lpstr>Цель курсовой работы – разработка путей минимизации рисков на основе анализа проблем при недостоверной классификации трикотажной одежды </vt:lpstr>
      <vt:lpstr>Презентация PowerPoint</vt:lpstr>
      <vt:lpstr>Товарная номенклатура внешнеэкономической деятельности (ТН ВЭД России) – представляет собой многоуровневый классификатор товаров находящийся во внешнеторговом обороте</vt:lpstr>
      <vt:lpstr>Презентация PowerPoint</vt:lpstr>
      <vt:lpstr>Презентация PowerPoint</vt:lpstr>
      <vt:lpstr>Устранение проблем возникающих у сотрудников таможни возможны следующим образом:</vt:lpstr>
      <vt:lpstr>Экспорт трикотажной одежды за 2006 – 2008 гг., тонн </vt:lpstr>
      <vt:lpstr>Экспорт трикотажной одежды за 2006-2008 гг., долл</vt:lpstr>
      <vt:lpstr>Импорт трикотажной одежды за 2006 – 2007 гг., тонн </vt:lpstr>
      <vt:lpstr>Импорт трикотажной одежды за 2006 – 2008 гг., долл</vt:lpstr>
      <vt:lpstr>Процентное соотношение импорта и экспорта за 2006 г. </vt:lpstr>
      <vt:lpstr>Процентное соотношение импорта и экспорта за 2007 г. </vt:lpstr>
      <vt:lpstr>Процентное соотношение импорта и экспорта за 2008 г. </vt:lpstr>
      <vt:lpstr>Презентация PowerPoint</vt:lpstr>
      <vt:lpstr>Спасибо за внимание!</vt:lpstr>
    </vt:vector>
  </TitlesOfParts>
  <Company>Организация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Проблемы контроля классификационного кода трикотажной  одежды по ТН ВЭД России </dc:title>
  <dc:creator>Customer</dc:creator>
  <cp:lastModifiedBy>admin</cp:lastModifiedBy>
  <cp:revision>3</cp:revision>
  <dcterms:created xsi:type="dcterms:W3CDTF">2009-06-08T03:07:42Z</dcterms:created>
  <dcterms:modified xsi:type="dcterms:W3CDTF">2015-04-08T15:26:41Z</dcterms:modified>
</cp:coreProperties>
</file>