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73" r:id="rId8"/>
    <p:sldId id="266" r:id="rId9"/>
    <p:sldId id="267" r:id="rId10"/>
    <p:sldId id="268" r:id="rId11"/>
    <p:sldId id="263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E7F8D4-BE54-4FEF-B4F6-C8AC087DAA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6EA58-729C-4A79-945F-0315598CBF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088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ED675-66E2-480C-9C44-56F308EB3F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033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F442074-3BAC-492C-A9CF-D46B7BBFCD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3044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A775E0F-92DF-4F9E-974A-5B882E8BE2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18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C70F7-2E2A-413A-9DD0-501452C144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68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9CB9E-B81E-4503-903D-5516021647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220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A28B4-9AFA-4434-9DB5-B0B7E94272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724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4070-982E-4EDE-A603-788EE88482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448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CF463-A3A3-4702-A549-45B49F1A1B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283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26737-EAA1-4416-BEA5-27B7B9FBCF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518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13D5F-34D7-4271-8524-A270B87B26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095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5E1E6-9840-42CD-A105-B1C0B83775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0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2B752DB-6AD8-404F-B63B-995B8051D8F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_MG_8569-s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3488" y="3933825"/>
            <a:ext cx="2830512" cy="292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9" name="Picture 11" descr="_MG_4316-s"/>
          <p:cNvPicPr>
            <a:picLocks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929063"/>
            <a:ext cx="2646363" cy="29289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6" name="Picture 8" descr="_MG_4109-s"/>
          <p:cNvPicPr>
            <a:picLocks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16688" y="0"/>
            <a:ext cx="2627312" cy="254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5" descr="IMG_8695-s"/>
          <p:cNvPicPr>
            <a:picLocks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843213" cy="2536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36838"/>
            <a:ext cx="8229600" cy="1139825"/>
          </a:xfrm>
        </p:spPr>
        <p:txBody>
          <a:bodyPr/>
          <a:lstStyle/>
          <a:p>
            <a:r>
              <a:rPr lang="ru-RU" altLang="ru-RU" sz="4000">
                <a:solidFill>
                  <a:srgbClr val="0000FF"/>
                </a:solidFill>
                <a:latin typeface="Times New Roman" panose="02020603050405020304" pitchFamily="18" charset="0"/>
              </a:rPr>
              <a:t>Проблемы контроля классификационного кода трикотажной </a:t>
            </a:r>
            <a:br>
              <a:rPr lang="ru-RU" altLang="ru-RU" sz="400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ru-RU" altLang="ru-RU" sz="4000">
                <a:solidFill>
                  <a:srgbClr val="0000FF"/>
                </a:solidFill>
                <a:latin typeface="Times New Roman" panose="02020603050405020304" pitchFamily="18" charset="0"/>
              </a:rPr>
              <a:t>одежды по ТН ВЭД России</a:t>
            </a:r>
            <a:r>
              <a:rPr lang="ru-RU" altLang="ru-RU" sz="40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Импорт трикотажной одежды за 2006 – 2007 гг., тонн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9244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800">
                <a:effectLst/>
                <a:latin typeface="Times New Roman" panose="02020603050405020304" pitchFamily="18" charset="0"/>
              </a:rPr>
              <a:t>В 2006 г. Россия импортировала 34 тонны трикотажной одежды, что на 99,5% меньше, чем за 2007 г. и на 99,7% за 2008 г.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8175" y="1844675"/>
          <a:ext cx="5545138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4" name="Диаграмма" r:id="rId3" imgW="6096000" imgH="4067175" progId="MSGraph.Chart.8">
                  <p:embed followColorScheme="full"/>
                </p:oleObj>
              </mc:Choice>
              <mc:Fallback>
                <p:oleObj name="Диаграмма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844675"/>
                        <a:ext cx="5545138" cy="369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Импорт трикотажной одежды за 2006 – 2008 гг., долл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07413" cy="46370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1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1800">
                <a:effectLst/>
              </a:rPr>
              <a:t>В стоимостном выражении объем трикотажной одежды составил за 2006 г. - 558 064 долл., за 2007 г. - 115 088 583 долл., за 2008 г. - 214 739 323 долл. 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8175" y="1604963"/>
          <a:ext cx="6192838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Диаграмма" r:id="rId3" imgW="7315200" imgH="4410075" progId="MSGraph.Chart.8">
                  <p:embed followColorScheme="full"/>
                </p:oleObj>
              </mc:Choice>
              <mc:Fallback>
                <p:oleObj name="Диаграмма" r:id="rId3" imgW="7315200" imgH="44100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04963"/>
                        <a:ext cx="6192838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Процентное соотношение импорта и экспорта за 2006 г.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4997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effectLst/>
                <a:latin typeface="Times New Roman" panose="02020603050405020304" pitchFamily="18" charset="0"/>
              </a:rPr>
              <a:t>Из данной диаграммы видно, что экспорт за период 2006 г. преобладает на 83% над импортом.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531938" y="1843088"/>
          <a:ext cx="6675437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Диаграмма" r:id="rId3" imgW="10125075" imgH="5105400" progId="MSGraph.Chart.8">
                  <p:embed followColorScheme="full"/>
                </p:oleObj>
              </mc:Choice>
              <mc:Fallback>
                <p:oleObj name="Диаграмма" r:id="rId3" imgW="10125075" imgH="51054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843088"/>
                        <a:ext cx="6675437" cy="336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Процентное соотношение импорта и экспорта за 2007 г.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49974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>
                <a:effectLst/>
                <a:latin typeface="Times New Roman" panose="02020603050405020304" pitchFamily="18" charset="0"/>
              </a:rPr>
              <a:t>За период 2007 г. вывоз трикотажной одежды ниже ввоза на 11%, когда за соответствующий период 2006 г. он преобладал более чем на 80%.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811213" y="1600200"/>
          <a:ext cx="7394575" cy="352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Диаграмма" r:id="rId3" imgW="11201400" imgH="5334000" progId="MSGraph.Chart.8">
                  <p:embed followColorScheme="full"/>
                </p:oleObj>
              </mc:Choice>
              <mc:Fallback>
                <p:oleObj name="Диаграмма" r:id="rId3" imgW="11201400" imgH="5334000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600200"/>
                        <a:ext cx="7394575" cy="352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Процентное соотношение импорта и экспорта за 2008 г.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9974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effectLst/>
                <a:latin typeface="Times New Roman" panose="02020603050405020304" pitchFamily="18" charset="0"/>
              </a:rPr>
              <a:t>Из данного рисунка видно, что импорт все еще преобладает над экспортом, но не 89%, как за 2007 г., а 87%.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58825" y="1336675"/>
          <a:ext cx="7843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7" name="Диаграмма" r:id="rId3" imgW="7267575" imgH="4067175" progId="MSGraph.Chart.8">
                  <p:embed followColorScheme="full"/>
                </p:oleObj>
              </mc:Choice>
              <mc:Fallback>
                <p:oleObj name="Диаграмма" r:id="rId3" imgW="7267575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336675"/>
                        <a:ext cx="7843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3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3072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>
                <a:effectLst/>
                <a:latin typeface="Times New Roman" panose="02020603050405020304" pitchFamily="18" charset="0"/>
              </a:rPr>
              <a:t>Анализ статистики трикотажной одежды показал, что за последние 2 года импорт данного вида товара преобладает над экспортом почти в 8 раз, что значительно поменяло ситуацию по сравнению с 2006 годом. Так в 2006 году трикотажной одежды было вывезено на сумму в 4 раза больше, чем в 2007 году и в 3 раза больше чем в 2008 году.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060575"/>
            <a:ext cx="8229600" cy="1139825"/>
          </a:xfrm>
        </p:spPr>
        <p:txBody>
          <a:bodyPr/>
          <a:lstStyle/>
          <a:p>
            <a:r>
              <a:rPr lang="ru-RU" altLang="ru-RU"/>
              <a:t>Спасибо за внимание!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800"/>
              <a:t>                                                   Выполнила: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800"/>
              <a:t>                                                  Науменко Алина,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2800"/>
              <a:t>121 группа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276475"/>
            <a:ext cx="8207375" cy="1582738"/>
          </a:xfrm>
        </p:spPr>
        <p:txBody>
          <a:bodyPr/>
          <a:lstStyle/>
          <a:p>
            <a:r>
              <a:rPr lang="ru-RU" altLang="ru-RU" i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Цель курсовой работы</a:t>
            </a:r>
            <a:r>
              <a:rPr lang="ru-RU" altLang="ru-RU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  <a:latin typeface="Times New Roman" panose="02020603050405020304" pitchFamily="18" charset="0"/>
              </a:rPr>
              <a:t> – разработка путей минимизации рисков на основе анализа проблем при недостоверной классификации трикотажной одежды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i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Задачи</a:t>
            </a:r>
            <a:r>
              <a:rPr lang="ru-RU" altLang="ru-RU">
                <a:effectLst/>
                <a:latin typeface="Times New Roman" panose="02020603050405020304" pitchFamily="18" charset="0"/>
              </a:rPr>
              <a:t> курсовой работы, которые необходимо решить для достижения поставленной цели следующие: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>
              <a:effectLst/>
              <a:latin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выявить значение классификации объектов таможенного оформления и таможенного контроля по ТН ВЭД РФ;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изучить нормативно - правовое обеспечение классификации объектов ТО и ТК по ТН ВЭД РФ;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рассмотреть проблемы, возникающие при классификации объектов ТО и ТК по ТН ВЭД РФ и причины их возникновения;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проанализировать статистические данные об экспорте и импорте трикотажной одежды;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исследовать пути минимизации таможенных рисков при классификации  трикотажной одежды по ТН ВЭД РФ.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139825"/>
          </a:xfrm>
        </p:spPr>
        <p:txBody>
          <a:bodyPr/>
          <a:lstStyle/>
          <a:p>
            <a:r>
              <a:rPr lang="ru-RU" altLang="ru-RU" sz="40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Товарная номенклатура внешнеэкономической деятельности (ТН ВЭД России) – представляет собой многоуровневый классификатор товаров находящийся во внешнеторговом обороте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>
                <a:effectLst/>
                <a:latin typeface="Times New Roman" panose="02020603050405020304" pitchFamily="18" charset="0"/>
              </a:rPr>
              <a:t>Согласно ТН ВЭД России </a:t>
            </a:r>
            <a:r>
              <a:rPr lang="ru-RU" altLang="ru-RU" sz="2800" i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классификация</a:t>
            </a:r>
            <a:r>
              <a:rPr lang="ru-RU" altLang="ru-RU" sz="2800">
                <a:effectLst/>
                <a:latin typeface="Times New Roman" panose="02020603050405020304" pitchFamily="18" charset="0"/>
              </a:rPr>
              <a:t> трикотажных изделий производится по следующим признакам: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>
              <a:effectLst/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назначение (верхний трикотаж, бельевые трикотажные изделия, чулочно-носочные, перчаточные, головные уборы и платочно-шарфовые);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сырье (трикотажные изделия изготовляют из натуральных волокон и из смеси различных волокон)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переплетение (из кулирных (поперечно-вязанных) или основовязаных полотен);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способ изготовления (регулярные, полурегулярные, кроеные и комбинированные);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по отделке (отбеленные, крашенные, пестровязаные);</a:t>
            </a:r>
          </a:p>
          <a:p>
            <a:pPr>
              <a:lnSpc>
                <a:spcPct val="80000"/>
              </a:lnSpc>
            </a:pPr>
            <a:r>
              <a:rPr lang="ru-RU" altLang="ru-RU" sz="2400">
                <a:effectLst/>
                <a:latin typeface="Times New Roman" panose="02020603050405020304" pitchFamily="18" charset="0"/>
              </a:rPr>
              <a:t>по половозрастному признаку (мужские, женские, детские).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effectLst/>
                <a:latin typeface="Times New Roman" panose="02020603050405020304" pitchFamily="18" charset="0"/>
              </a:rPr>
              <a:t>При классификации трикотажной одежды по ТН ВЭД РФ у сотрудников таможенных органов могут возникнуть следующие </a:t>
            </a:r>
            <a:r>
              <a:rPr lang="ru-RU" altLang="ru-RU" sz="2800" i="1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проблемы</a:t>
            </a:r>
            <a:r>
              <a:rPr lang="ru-RU" altLang="ru-RU" sz="2800">
                <a:solidFill>
                  <a:schemeClr val="accent1"/>
                </a:solidFill>
                <a:effectLst/>
                <a:latin typeface="Times New Roman" panose="02020603050405020304" pitchFamily="18" charset="0"/>
              </a:rPr>
              <a:t>: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800">
              <a:solidFill>
                <a:schemeClr val="accent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altLang="ru-RU" sz="2800">
                <a:effectLst/>
                <a:latin typeface="Times New Roman" panose="02020603050405020304" pitchFamily="18" charset="0"/>
              </a:rPr>
              <a:t>определения материала изделия;</a:t>
            </a:r>
          </a:p>
          <a:p>
            <a:r>
              <a:rPr lang="ru-RU" altLang="ru-RU" sz="2800">
                <a:effectLst/>
                <a:latin typeface="Times New Roman" panose="02020603050405020304" pitchFamily="18" charset="0"/>
              </a:rPr>
              <a:t>определения функции изделия и его назначение;</a:t>
            </a:r>
          </a:p>
          <a:p>
            <a:r>
              <a:rPr lang="ru-RU" altLang="ru-RU" sz="2800">
                <a:effectLst/>
                <a:latin typeface="Times New Roman" panose="02020603050405020304" pitchFamily="18" charset="0"/>
              </a:rPr>
              <a:t>определения самого изделия, его наименование, т.е. является ли это изделие набором одежды (костюм, комплект), готовым изделием или каждое изделие относится к своей товарной позиции и классифицируется отдельно.</a:t>
            </a:r>
            <a:endParaRPr lang="ru-RU" altLang="ru-RU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/>
              <a:t>Устранение проблем возникающих у сотрудников таможни возможны следующим образом: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latin typeface="Times New Roman" panose="02020603050405020304" pitchFamily="18" charset="0"/>
              </a:rPr>
              <a:t>-  совершенствованием нормативной базы;</a:t>
            </a:r>
          </a:p>
          <a:p>
            <a:pPr>
              <a:buFontTx/>
              <a:buChar char="-"/>
            </a:pPr>
            <a:r>
              <a:rPr lang="ru-RU" altLang="ru-RU">
                <a:effectLst/>
                <a:latin typeface="Times New Roman" panose="02020603050405020304" pitchFamily="18" charset="0"/>
              </a:rPr>
              <a:t>упрощением и ускорением процедур таможенного оформление и таможенного контроля;</a:t>
            </a:r>
          </a:p>
          <a:p>
            <a:pPr>
              <a:buFontTx/>
              <a:buChar char="-"/>
            </a:pPr>
            <a:r>
              <a:rPr lang="ru-RU" altLang="ru-RU">
                <a:effectLst/>
                <a:latin typeface="Times New Roman" panose="02020603050405020304" pitchFamily="18" charset="0"/>
              </a:rPr>
              <a:t>улучшением обеспечения таможенных органов и участников ВЭД информационно - справочными материалами по классификации товаров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Экспорт трикотажной одежды за 2006 – 2008 гг., тонн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50688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800">
              <a:effectLst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>
                <a:effectLst/>
                <a:latin typeface="Times New Roman" panose="02020603050405020304" pitchFamily="18" charset="0"/>
              </a:rPr>
              <a:t>В 2006 г. Россия экспортировала 1 170 тонн трикотажной одежды, что на 83% больше, чем за 2007 г. и на 80% за 2008 г.</a:t>
            </a:r>
            <a:r>
              <a:rPr lang="ru-RU" altLang="ru-RU" sz="2000">
                <a:effectLst/>
              </a:rPr>
              <a:t> 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908175" y="1484313"/>
          <a:ext cx="5903913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Диаграмма" r:id="rId3" imgW="6096000" imgH="4067175" progId="MSGraph.Chart.8">
                  <p:embed followColorScheme="full"/>
                </p:oleObj>
              </mc:Choice>
              <mc:Fallback>
                <p:oleObj name="Диаграмма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484313"/>
                        <a:ext cx="5903913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Экспорт трикотажной одежды за 2006-2008 гг., долл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99745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effectLst/>
                <a:latin typeface="Times New Roman" panose="02020603050405020304" pitchFamily="18" charset="0"/>
              </a:rPr>
              <a:t>В стоимостном выражении объем трикотажной одежды составил за 2006 г. -  6 155 997 долл., за 2007 г. - 1 412 702 долл., за 2008 г. - 3 191 688 долл. 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35150" y="1628775"/>
          <a:ext cx="6273800" cy="381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Диаграмма" r:id="rId3" imgW="6096000" imgH="4067175" progId="MSGraph.Chart.8">
                  <p:embed followColorScheme="full"/>
                </p:oleObj>
              </mc:Choice>
              <mc:Fallback>
                <p:oleObj name="Диаграмма" r:id="rId3" imgW="6096000" imgH="4067175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628775"/>
                        <a:ext cx="6273800" cy="381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1" grpId="0" build="p"/>
    </p:bld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462</TotalTime>
  <Words>586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Орбита</vt:lpstr>
      <vt:lpstr>Диаграмма Microsoft Graph</vt:lpstr>
      <vt:lpstr>Проблемы контроля классификационного кода трикотажной  одежды по ТН ВЭД России </vt:lpstr>
      <vt:lpstr>Цель курсовой работы – разработка путей минимизации рисков на основе анализа проблем при недостоверной классификации трикотажной одежды </vt:lpstr>
      <vt:lpstr>Презентация PowerPoint</vt:lpstr>
      <vt:lpstr>Товарная номенклатура внешнеэкономической деятельности (ТН ВЭД России) – представляет собой многоуровневый классификатор товаров находящийся во внешнеторговом обороте</vt:lpstr>
      <vt:lpstr>Презентация PowerPoint</vt:lpstr>
      <vt:lpstr>Презентация PowerPoint</vt:lpstr>
      <vt:lpstr>Устранение проблем возникающих у сотрудников таможни возможны следующим образом:</vt:lpstr>
      <vt:lpstr>Экспорт трикотажной одежды за 2006 – 2008 гг., тонн </vt:lpstr>
      <vt:lpstr>Экспорт трикотажной одежды за 2006-2008 гг., долл</vt:lpstr>
      <vt:lpstr>Импорт трикотажной одежды за 2006 – 2007 гг., тонн </vt:lpstr>
      <vt:lpstr>Импорт трикотажной одежды за 2006 – 2008 гг., долл</vt:lpstr>
      <vt:lpstr>Процентное соотношение импорта и экспорта за 2006 г. </vt:lpstr>
      <vt:lpstr>Процентное соотношение импорта и экспорта за 2007 г. </vt:lpstr>
      <vt:lpstr>Процентное соотношение импорта и экспорта за 2008 г. </vt:lpstr>
      <vt:lpstr>Презентация PowerPoint</vt:lpstr>
      <vt:lpstr>Спасибо за внимание!</vt:lpstr>
    </vt:vector>
  </TitlesOfParts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контроля классификационного кода трикотажной  одежды по ТН ВЭД России </dc:title>
  <dc:creator>Customer</dc:creator>
  <cp:lastModifiedBy>admin</cp:lastModifiedBy>
  <cp:revision>3</cp:revision>
  <dcterms:created xsi:type="dcterms:W3CDTF">2009-06-08T03:07:42Z</dcterms:created>
  <dcterms:modified xsi:type="dcterms:W3CDTF">2015-04-08T15:26:41Z</dcterms:modified>
</cp:coreProperties>
</file>